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Montserra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GE8lKOKKDKFnlEFvV5ZMkH+E0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BDEB9F-01DD-4D32-9D04-966820E2B444}">
  <a:tblStyle styleId="{DDBDEB9F-01DD-4D32-9D04-966820E2B44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A"/>
          </a:solidFill>
        </a:fill>
      </a:tcStyle>
    </a:wholeTbl>
    <a:band1H>
      <a:tcTxStyle b="off" i="off"/>
      <a:tcStyle>
        <a:fill>
          <a:solidFill>
            <a:srgbClr val="CBCCD2"/>
          </a:solidFill>
        </a:fill>
      </a:tcStyle>
    </a:band1H>
    <a:band2H>
      <a:tcTxStyle b="off" i="off"/>
    </a:band2H>
    <a:band1V>
      <a:tcTxStyle b="off" i="off"/>
      <a:tcStyle>
        <a:fill>
          <a:solidFill>
            <a:srgbClr val="CBCCD2"/>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A5BB0C85-2DC2-4D85-A22E-4DF6FB8F77E0}"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3EF33BE-783D-4DC8-83A1-8EA6C8892311}" styleName="Table_2">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3175d064173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 name="Google Shape;39;g3175d064173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75d064173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3175d064173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75d064173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3175d064173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75d064173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3175d064173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5d064173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3175d064173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75d064173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3175d064173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75d064173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3175d064173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75d064173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175d064173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75d064173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3175d06417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75d064173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3175d064173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75d064173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3175d064173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175d064173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 name="Google Shape;45;g3175d064173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f2e20c3b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30f2e20c3b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75d0641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3175d0641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75d06417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175d06417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75d06417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175d06417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75d06417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175d06417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75d06417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3175d064173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5d06417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3175d064173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75d064173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175d06417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75d06417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175d064173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75d064173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175d064173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75d064173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3175d064173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5d064173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175d064173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75d064173_0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175d064173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75d064173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175d064173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75d06417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3175d06417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75d06417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3175d06417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75d06417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3175d064173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75d064173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3175d06417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75d064173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175d06417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75d064173_0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175d064173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75d064173_0_45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3" name="Google Shape;343;g3175d064173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75d064173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g3175d064173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f2e20c3b6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30f2e20c3b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75d06417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175d064173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75d064173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g3175d064173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75d064173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3175d064173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75d064173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3175d064173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75d064173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3175d064173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8"/>
          <p:cNvSpPr txBox="1"/>
          <p:nvPr>
            <p:ph type="ctrTitle"/>
          </p:nvPr>
        </p:nvSpPr>
        <p:spPr>
          <a:xfrm>
            <a:off x="2690327" y="1600200"/>
            <a:ext cx="8663473" cy="189878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2"/>
              </a:buClr>
              <a:buSzPts val="4400"/>
              <a:buFont typeface="Calibri"/>
              <a:buNone/>
              <a:defRPr sz="4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2690326" y="3602038"/>
            <a:ext cx="8663474" cy="165576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2"/>
              </a:buClr>
              <a:buSzPts val="2400"/>
              <a:buNone/>
              <a:defRPr sz="2400">
                <a:solidFill>
                  <a:schemeClr val="lt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596446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5964468"/>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5964468"/>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44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9"/>
          <p:cNvSpPr txBox="1"/>
          <p:nvPr>
            <p:ph type="title"/>
          </p:nvPr>
        </p:nvSpPr>
        <p:spPr>
          <a:xfrm>
            <a:off x="839788" y="177273"/>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p:nvPr>
            <p:ph idx="2" type="pic"/>
          </p:nvPr>
        </p:nvSpPr>
        <p:spPr>
          <a:xfrm>
            <a:off x="5183188" y="987425"/>
            <a:ext cx="6172200" cy="4873625"/>
          </a:xfrm>
          <a:prstGeom prst="rect">
            <a:avLst/>
          </a:prstGeom>
          <a:noFill/>
          <a:ln>
            <a:noFill/>
          </a:ln>
        </p:spPr>
      </p:sp>
      <p:sp>
        <p:nvSpPr>
          <p:cNvPr id="26" name="Google Shape;26;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A3838"/>
              </a:buClr>
              <a:buSzPts val="1600"/>
              <a:buNone/>
              <a:defRPr sz="1600">
                <a:solidFill>
                  <a:srgbClr val="3A3838"/>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F1C32"/>
              </a:buClr>
              <a:buSzPts val="4400"/>
              <a:buFont typeface="Calibri"/>
              <a:buNone/>
              <a:defRPr>
                <a:solidFill>
                  <a:srgbClr val="0F1C3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A3838"/>
              </a:buClr>
              <a:buSzPts val="2800"/>
              <a:buChar char="•"/>
              <a:defRPr>
                <a:solidFill>
                  <a:srgbClr val="3A3838"/>
                </a:solidFill>
              </a:defRPr>
            </a:lvl1pPr>
            <a:lvl2pPr indent="-381000" lvl="1" marL="914400" algn="l">
              <a:lnSpc>
                <a:spcPct val="90000"/>
              </a:lnSpc>
              <a:spcBef>
                <a:spcPts val="500"/>
              </a:spcBef>
              <a:spcAft>
                <a:spcPts val="0"/>
              </a:spcAft>
              <a:buClr>
                <a:srgbClr val="3A3838"/>
              </a:buClr>
              <a:buSzPts val="2400"/>
              <a:buChar char="•"/>
              <a:defRPr>
                <a:solidFill>
                  <a:srgbClr val="3A3838"/>
                </a:solidFill>
              </a:defRPr>
            </a:lvl2pPr>
            <a:lvl3pPr indent="-355600" lvl="2" marL="1371600" algn="l">
              <a:lnSpc>
                <a:spcPct val="90000"/>
              </a:lnSpc>
              <a:spcBef>
                <a:spcPts val="500"/>
              </a:spcBef>
              <a:spcAft>
                <a:spcPts val="0"/>
              </a:spcAft>
              <a:buClr>
                <a:srgbClr val="3A3838"/>
              </a:buClr>
              <a:buSzPts val="2000"/>
              <a:buChar char="•"/>
              <a:defRPr>
                <a:solidFill>
                  <a:srgbClr val="3A3838"/>
                </a:solidFill>
              </a:defRPr>
            </a:lvl3pPr>
            <a:lvl4pPr indent="-342900" lvl="3" marL="1828800" algn="l">
              <a:lnSpc>
                <a:spcPct val="90000"/>
              </a:lnSpc>
              <a:spcBef>
                <a:spcPts val="500"/>
              </a:spcBef>
              <a:spcAft>
                <a:spcPts val="0"/>
              </a:spcAft>
              <a:buClr>
                <a:srgbClr val="3A3838"/>
              </a:buClr>
              <a:buSzPts val="1800"/>
              <a:buChar char="•"/>
              <a:defRPr>
                <a:solidFill>
                  <a:srgbClr val="3A3838"/>
                </a:solidFill>
              </a:defRPr>
            </a:lvl4pPr>
            <a:lvl5pPr indent="-342900" lvl="4" marL="2286000" algn="l">
              <a:lnSpc>
                <a:spcPct val="90000"/>
              </a:lnSpc>
              <a:spcBef>
                <a:spcPts val="500"/>
              </a:spcBef>
              <a:spcAft>
                <a:spcPts val="0"/>
              </a:spcAft>
              <a:buClr>
                <a:srgbClr val="3A3838"/>
              </a:buClr>
              <a:buSzPts val="1800"/>
              <a:buChar char="•"/>
              <a:defRPr>
                <a:solidFill>
                  <a:srgbClr val="3A383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E8E"/>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mn-M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w3schools.com/js/js_dates.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js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w3schools.com/js/tryit.asp?filename=tryjs_doc_body" TargetMode="External"/><Relationship Id="rId4" Type="http://schemas.openxmlformats.org/officeDocument/2006/relationships/hyperlink" Target="https://www.w3schools.com/js/tryit.asp?filename=tryjs_doc_element" TargetMode="External"/><Relationship Id="rId11" Type="http://schemas.openxmlformats.org/officeDocument/2006/relationships/image" Target="../media/image9.png"/><Relationship Id="rId10" Type="http://schemas.openxmlformats.org/officeDocument/2006/relationships/hyperlink" Target="https://www.w3schools.com/js/tryit.asp?filename=tryjs_doc_title" TargetMode="External"/><Relationship Id="rId9" Type="http://schemas.openxmlformats.org/officeDocument/2006/relationships/hyperlink" Target="https://www.w3schools.com/js/tryit.asp?filename=tryjs_doc_scripts" TargetMode="External"/><Relationship Id="rId5" Type="http://schemas.openxmlformats.org/officeDocument/2006/relationships/hyperlink" Target="https://www.w3schools.com/js/tryit.asp?filename=tryjs_doc_forms" TargetMode="External"/><Relationship Id="rId6" Type="http://schemas.openxmlformats.org/officeDocument/2006/relationships/hyperlink" Target="https://www.w3schools.com/js/tryit.asp?filename=tryjs_doc_head" TargetMode="External"/><Relationship Id="rId7" Type="http://schemas.openxmlformats.org/officeDocument/2006/relationships/hyperlink" Target="https://www.w3schools.com/js/tryit.asp?filename=tryjs_doc_images" TargetMode="External"/><Relationship Id="rId8" Type="http://schemas.openxmlformats.org/officeDocument/2006/relationships/hyperlink" Target="https://www.w3schools.com/js/tryit.asp?filename=tryjs_doc_link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0.png"/><Relationship Id="rId4" Type="http://schemas.openxmlformats.org/officeDocument/2006/relationships/image" Target="../media/image31.png"/><Relationship Id="rId5"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5.png"/><Relationship Id="rId4" Type="http://schemas.openxmlformats.org/officeDocument/2006/relationships/image" Target="../media/image33.png"/><Relationship Id="rId5"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7.png"/><Relationship Id="rId4" Type="http://schemas.openxmlformats.org/officeDocument/2006/relationships/image" Target="../media/image39.png"/><Relationship Id="rId5" Type="http://schemas.openxmlformats.org/officeDocument/2006/relationships/image" Target="../media/image44.png"/><Relationship Id="rId6"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w3schools.com/jsref/dom_obj_event.asp"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home.unicod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g3175d064173_0_115"/>
          <p:cNvSpPr txBox="1"/>
          <p:nvPr>
            <p:ph type="ctrTitle"/>
          </p:nvPr>
        </p:nvSpPr>
        <p:spPr>
          <a:xfrm>
            <a:off x="2375375" y="2590800"/>
            <a:ext cx="8978400" cy="1898700"/>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SzPct val="111110"/>
              <a:buNone/>
            </a:pPr>
            <a:r>
              <a:rPr lang="mn-MN">
                <a:latin typeface="Montserrat"/>
                <a:ea typeface="Montserrat"/>
                <a:cs typeface="Montserrat"/>
                <a:sym typeface="Montserrat"/>
              </a:rPr>
              <a:t>Лекц 9.</a:t>
            </a:r>
            <a:br>
              <a:rPr lang="mn-MN">
                <a:latin typeface="Montserrat"/>
                <a:ea typeface="Montserrat"/>
                <a:cs typeface="Montserrat"/>
                <a:sym typeface="Montserrat"/>
              </a:rPr>
            </a:br>
            <a:r>
              <a:rPr lang="mn-MN">
                <a:latin typeface="Montserrat"/>
                <a:ea typeface="Montserrat"/>
                <a:cs typeface="Montserrat"/>
                <a:sym typeface="Montserrat"/>
              </a:rPr>
              <a:t>Жаваскрипт: Объект</a:t>
            </a:r>
            <a:br>
              <a:rPr lang="mn-MN">
                <a:latin typeface="Montserrat"/>
                <a:ea typeface="Montserrat"/>
                <a:cs typeface="Montserrat"/>
                <a:sym typeface="Montserrat"/>
              </a:rPr>
            </a:br>
            <a:r>
              <a:rPr lang="mn-MN">
                <a:latin typeface="Montserrat"/>
                <a:ea typeface="Montserrat"/>
                <a:cs typeface="Montserrat"/>
                <a:sym typeface="Montserrat"/>
              </a:rPr>
              <a:t> </a:t>
            </a:r>
            <a:endParaRPr>
              <a:latin typeface="Montserrat"/>
              <a:ea typeface="Montserrat"/>
              <a:cs typeface="Montserrat"/>
              <a:sym typeface="Montserrat"/>
            </a:endParaRPr>
          </a:p>
        </p:txBody>
      </p:sp>
      <p:sp>
        <p:nvSpPr>
          <p:cNvPr id="42" name="Google Shape;42;g3175d064173_0_115"/>
          <p:cNvSpPr txBox="1"/>
          <p:nvPr>
            <p:ph idx="1" type="subTitle"/>
          </p:nvPr>
        </p:nvSpPr>
        <p:spPr>
          <a:xfrm>
            <a:off x="2690326" y="4592638"/>
            <a:ext cx="86634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latin typeface="Montserrat"/>
                <a:ea typeface="Montserrat"/>
                <a:cs typeface="Montserrat"/>
                <a:sym typeface="Montserrat"/>
              </a:rPr>
              <a:t>Интернэт технологийн үндэс</a:t>
            </a:r>
            <a:endParaRPr>
              <a:latin typeface="Montserrat"/>
              <a:ea typeface="Montserrat"/>
              <a:cs typeface="Montserrat"/>
              <a:sym typeface="Montserrat"/>
            </a:endParaRPr>
          </a:p>
          <a:p>
            <a:pPr indent="0" lvl="0" marL="0" rtl="0" algn="r">
              <a:lnSpc>
                <a:spcPct val="90000"/>
              </a:lnSpc>
              <a:spcBef>
                <a:spcPts val="1000"/>
              </a:spcBef>
              <a:spcAft>
                <a:spcPts val="0"/>
              </a:spcAft>
              <a:buClr>
                <a:schemeClr val="lt2"/>
              </a:buClr>
              <a:buSzPts val="2400"/>
              <a:buNone/>
            </a:pPr>
            <a:r>
              <a:rPr lang="mn-MN">
                <a:latin typeface="Montserrat"/>
                <a:ea typeface="Montserrat"/>
                <a:cs typeface="Montserrat"/>
                <a:sym typeface="Montserrat"/>
              </a:rPr>
              <a:t>2024 он</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175d064173_0_177"/>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Date обьект</a:t>
            </a:r>
            <a:endParaRPr>
              <a:latin typeface="Montserrat"/>
              <a:ea typeface="Montserrat"/>
              <a:cs typeface="Montserrat"/>
              <a:sym typeface="Montserrat"/>
            </a:endParaRPr>
          </a:p>
        </p:txBody>
      </p:sp>
      <p:sp>
        <p:nvSpPr>
          <p:cNvPr id="113" name="Google Shape;113;g3175d064173_0_177"/>
          <p:cNvSpPr txBox="1"/>
          <p:nvPr>
            <p:ph idx="1" type="body"/>
          </p:nvPr>
        </p:nvSpPr>
        <p:spPr>
          <a:xfrm>
            <a:off x="838200" y="10001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Жаваскриптийн Date обьект нь огноо болон цаг болон хугацааг програмчлах боломжийг олгодог. Энэ нь тооцооллыг хийхдээ локал цагийн бүс болон Дэлхийн цагийн бүсийн стандарт болох Coordinated Universal Time (UTC)-г ашигладаг. UTC-н албан ёсны нэр нь Greenwich Mean Time (GMT). </a:t>
            </a:r>
            <a:endParaRPr>
              <a:latin typeface="Montserrat"/>
              <a:ea typeface="Montserrat"/>
              <a:cs typeface="Montserrat"/>
              <a:sym typeface="Montserrat"/>
            </a:endParaRPr>
          </a:p>
        </p:txBody>
      </p:sp>
      <p:sp>
        <p:nvSpPr>
          <p:cNvPr id="114" name="Google Shape;114;g3175d064173_0_177"/>
          <p:cNvSpPr/>
          <p:nvPr/>
        </p:nvSpPr>
        <p:spPr>
          <a:xfrm>
            <a:off x="8509000" y="304800"/>
            <a:ext cx="3098700" cy="1663800"/>
          </a:xfrm>
          <a:prstGeom prst="wedgeRoundRectCallout">
            <a:avLst>
              <a:gd fmla="val -84358" name="adj1"/>
              <a:gd fmla="val 53340" name="adj2"/>
              <a:gd fmla="val 16667" name="adj3"/>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mn-MN" sz="1400" u="none" cap="none" strike="noStrike">
                <a:solidFill>
                  <a:schemeClr val="accent6"/>
                </a:solidFill>
                <a:latin typeface="Arial"/>
                <a:ea typeface="Arial"/>
                <a:cs typeface="Arial"/>
                <a:sym typeface="Arial"/>
              </a:rPr>
              <a:t>Унших материал дээрээс болон </a:t>
            </a:r>
            <a:r>
              <a:rPr b="0" i="0" lang="mn-MN" sz="1400" u="sng" cap="none" strike="noStrike">
                <a:solidFill>
                  <a:schemeClr val="accent6"/>
                </a:solidFill>
                <a:latin typeface="Arial"/>
                <a:ea typeface="Arial"/>
                <a:cs typeface="Arial"/>
                <a:sym typeface="Arial"/>
                <a:hlinkClick r:id="rId3">
                  <a:extLst>
                    <a:ext uri="{A12FA001-AC4F-418D-AE19-62706E023703}">
                      <ahyp:hlinkClr val="tx"/>
                    </a:ext>
                  </a:extLst>
                </a:hlinkClick>
              </a:rPr>
              <a:t>https://www.w3schools.com/js/js_dates.asp</a:t>
            </a:r>
            <a:r>
              <a:rPr b="0" i="0" lang="mn-MN" sz="1400" u="none" cap="none" strike="noStrike">
                <a:solidFill>
                  <a:schemeClr val="accent6"/>
                </a:solidFill>
                <a:latin typeface="Arial"/>
                <a:ea typeface="Arial"/>
                <a:cs typeface="Arial"/>
                <a:sym typeface="Arial"/>
              </a:rPr>
              <a:t> -н дүрмүүдийг хараара.</a:t>
            </a:r>
            <a:endParaRPr b="0" i="0" sz="1400" u="none" cap="none" strike="noStrike">
              <a:solidFill>
                <a:schemeClr val="accent6"/>
              </a:solidFill>
              <a:latin typeface="Arial"/>
              <a:ea typeface="Arial"/>
              <a:cs typeface="Arial"/>
              <a:sym typeface="Arial"/>
            </a:endParaRPr>
          </a:p>
        </p:txBody>
      </p:sp>
      <p:graphicFrame>
        <p:nvGraphicFramePr>
          <p:cNvPr id="115" name="Google Shape;115;g3175d064173_0_177"/>
          <p:cNvGraphicFramePr/>
          <p:nvPr/>
        </p:nvGraphicFramePr>
        <p:xfrm>
          <a:off x="674450" y="44"/>
          <a:ext cx="3000000" cy="3000000"/>
        </p:xfrm>
        <a:graphic>
          <a:graphicData uri="http://schemas.openxmlformats.org/drawingml/2006/table">
            <a:tbl>
              <a:tblPr>
                <a:noFill/>
                <a:tableStyleId>{DDBDEB9F-01DD-4D32-9D04-966820E2B444}</a:tableStyleId>
              </a:tblPr>
              <a:tblGrid>
                <a:gridCol w="5562350"/>
                <a:gridCol w="5855050"/>
              </a:tblGrid>
              <a:tr h="275750">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Дүрэм</a:t>
                      </a:r>
                      <a:endParaRPr sz="20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Тайлбар</a:t>
                      </a:r>
                      <a:endParaRPr sz="2000" u="none" cap="none" strike="noStrike">
                        <a:latin typeface="Arial"/>
                        <a:ea typeface="Arial"/>
                        <a:cs typeface="Arial"/>
                        <a:sym typeface="Arial"/>
                      </a:endParaRPr>
                    </a:p>
                  </a:txBody>
                  <a:tcPr marT="0" marB="0" marR="68575" marL="68575"/>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getDate()</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getUTCDate()</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сарын өдрийг 1-31 хооронд тоогоор илэрхийлэн буцаана. </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getDay()</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getUTCDay()</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гаригийг 0 (Даваа) - 6 (Ням) хүртэлх тоогоор илэрхийлэн буцаана.  </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getFullYear()</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getUTCFullYear()</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жилийг 4 оронтой тоогоор буцаана.</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getHours()</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getUTCHours()</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цагийг 0-23 хүртэлх тооцоог буцаана. </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getMilliseconds()</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getUTCMilliSeconds()</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милсекундыг 0-999 хүртэлх тоогоор илэрхийлэн буцаана.   </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getMinutes()</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getUTCMinutes()</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минутыг 0-59 хүртэлх тоогоор илэрхийлэн буцаана.  </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getMonth()</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getUTCMonth()</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сарыг 0 (1-р сар) - 11 (12-р сар) хүртэлх тоогоор илэрхийлэн буцаана.</a:t>
                      </a:r>
                      <a:endParaRPr sz="2000" u="none" cap="none" strike="noStrike">
                        <a:latin typeface="Arial"/>
                        <a:ea typeface="Arial"/>
                        <a:cs typeface="Arial"/>
                        <a:sym typeface="Arial"/>
                      </a:endParaRPr>
                    </a:p>
                  </a:txBody>
                  <a:tcPr marT="63500" marB="63500" marR="63500" marL="63500"/>
                </a:tc>
              </a:tr>
              <a:tr h="822775">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getSeconds()</a:t>
                      </a:r>
                      <a:endParaRPr sz="2400" u="none" cap="none" strike="noStrike"/>
                    </a:p>
                    <a:p>
                      <a:pPr indent="0" lvl="0" marL="0" marR="0" rtl="0" algn="l">
                        <a:lnSpc>
                          <a:spcPct val="115000"/>
                        </a:lnSpc>
                        <a:spcBef>
                          <a:spcPts val="0"/>
                        </a:spcBef>
                        <a:spcAft>
                          <a:spcPts val="0"/>
                        </a:spcAft>
                        <a:buClr>
                          <a:srgbClr val="000000"/>
                        </a:buClr>
                        <a:buSzPts val="1000"/>
                        <a:buFont typeface="Arial"/>
                        <a:buNone/>
                      </a:pPr>
                      <a:r>
                        <a:rPr lang="mn-MN" sz="2000" u="none" cap="none" strike="noStrike"/>
                        <a:t>getUTCSeconds()</a:t>
                      </a:r>
                      <a:endParaRPr sz="2000" u="none" cap="none" strike="noStrike">
                        <a:latin typeface="Arial"/>
                        <a:ea typeface="Arial"/>
                        <a:cs typeface="Arial"/>
                        <a:sym typeface="Arial"/>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000"/>
                        <a:buFont typeface="Arial"/>
                        <a:buNone/>
                      </a:pPr>
                      <a:r>
                        <a:rPr lang="mn-MN" sz="2000" u="none" cap="none" strike="noStrike"/>
                        <a:t>UTC эсвэл локал цагийн секундыг 0-59 хүртэлх тоогоор илэрхийлэн буцаана. </a:t>
                      </a:r>
                      <a:endParaRPr sz="2000" u="none" cap="none" strike="noStrike">
                        <a:latin typeface="Arial"/>
                        <a:ea typeface="Arial"/>
                        <a:cs typeface="Arial"/>
                        <a:sym typeface="Arial"/>
                      </a:endParaRPr>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3175d064173_0_184"/>
          <p:cNvPicPr preferRelativeResize="0"/>
          <p:nvPr/>
        </p:nvPicPr>
        <p:blipFill rotWithShape="1">
          <a:blip r:embed="rId3">
            <a:alphaModFix/>
          </a:blip>
          <a:srcRect b="0" l="0" r="0" t="0"/>
          <a:stretch/>
        </p:blipFill>
        <p:spPr>
          <a:xfrm>
            <a:off x="7448585" y="1527504"/>
            <a:ext cx="4489444" cy="5660697"/>
          </a:xfrm>
          <a:prstGeom prst="rect">
            <a:avLst/>
          </a:prstGeom>
          <a:noFill/>
          <a:ln>
            <a:noFill/>
          </a:ln>
        </p:spPr>
      </p:pic>
      <p:sp>
        <p:nvSpPr>
          <p:cNvPr id="121" name="Google Shape;121;g3175d064173_0_184"/>
          <p:cNvSpPr txBox="1"/>
          <p:nvPr>
            <p:ph type="title"/>
          </p:nvPr>
        </p:nvSpPr>
        <p:spPr>
          <a:xfrm>
            <a:off x="838200" y="-12825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Date обьектын дүрмүүд</a:t>
            </a:r>
            <a:endParaRPr>
              <a:latin typeface="Montserrat"/>
              <a:ea typeface="Montserrat"/>
              <a:cs typeface="Montserrat"/>
              <a:sym typeface="Montserrat"/>
            </a:endParaRPr>
          </a:p>
        </p:txBody>
      </p:sp>
      <p:sp>
        <p:nvSpPr>
          <p:cNvPr id="122" name="Google Shape;122;g3175d064173_0_184"/>
          <p:cNvSpPr txBox="1"/>
          <p:nvPr>
            <p:ph idx="1" type="body"/>
          </p:nvPr>
        </p:nvSpPr>
        <p:spPr>
          <a:xfrm>
            <a:off x="654113" y="771532"/>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Date обьектын аргументгүй байгуулагчаар үүсгэсэн тохиолдолд тухайн компьютерийн локал огноо ба хугацааны утгыг авна.</a:t>
            </a:r>
            <a:endParaRPr>
              <a:latin typeface="Montserrat"/>
              <a:ea typeface="Montserrat"/>
              <a:cs typeface="Montserrat"/>
              <a:sym typeface="Montserrat"/>
            </a:endParaRPr>
          </a:p>
        </p:txBody>
      </p:sp>
      <p:cxnSp>
        <p:nvCxnSpPr>
          <p:cNvPr id="123" name="Google Shape;123;g3175d064173_0_184"/>
          <p:cNvCxnSpPr/>
          <p:nvPr/>
        </p:nvCxnSpPr>
        <p:spPr>
          <a:xfrm>
            <a:off x="5911913" y="4180853"/>
            <a:ext cx="1455600" cy="0"/>
          </a:xfrm>
          <a:prstGeom prst="straightConnector1">
            <a:avLst/>
          </a:prstGeom>
          <a:noFill/>
          <a:ln cap="flat" cmpd="sng" w="117475">
            <a:solidFill>
              <a:srgbClr val="C00000"/>
            </a:solidFill>
            <a:prstDash val="solid"/>
            <a:round/>
            <a:headEnd len="sm" w="sm" type="none"/>
            <a:tailEnd len="med" w="med" type="triangle"/>
          </a:ln>
        </p:spPr>
      </p:cxnSp>
      <p:sp>
        <p:nvSpPr>
          <p:cNvPr id="124" name="Google Shape;124;g3175d064173_0_184"/>
          <p:cNvSpPr/>
          <p:nvPr/>
        </p:nvSpPr>
        <p:spPr>
          <a:xfrm>
            <a:off x="5314956" y="5728901"/>
            <a:ext cx="2469690" cy="1316466"/>
          </a:xfrm>
          <a:prstGeom prst="irregularSeal1">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lt1"/>
                </a:solidFill>
                <a:latin typeface="Montserrat"/>
                <a:ea typeface="Montserrat"/>
                <a:cs typeface="Montserrat"/>
                <a:sym typeface="Montserrat"/>
              </a:rPr>
              <a:t>DateTime.js-г харна уу.</a:t>
            </a:r>
            <a:endParaRPr i="0" sz="1400" u="none" cap="none" strike="noStrike">
              <a:solidFill>
                <a:schemeClr val="lt1"/>
              </a:solidFill>
              <a:latin typeface="Montserrat"/>
              <a:ea typeface="Montserrat"/>
              <a:cs typeface="Montserrat"/>
              <a:sym typeface="Montserrat"/>
            </a:endParaRPr>
          </a:p>
        </p:txBody>
      </p:sp>
      <p:pic>
        <p:nvPicPr>
          <p:cNvPr id="125" name="Google Shape;125;g3175d064173_0_184"/>
          <p:cNvPicPr preferRelativeResize="0"/>
          <p:nvPr/>
        </p:nvPicPr>
        <p:blipFill rotWithShape="1">
          <a:blip r:embed="rId4">
            <a:alphaModFix/>
          </a:blip>
          <a:srcRect b="0" l="0" r="0" t="0"/>
          <a:stretch/>
        </p:blipFill>
        <p:spPr>
          <a:xfrm>
            <a:off x="127975" y="1677850"/>
            <a:ext cx="8060799" cy="5053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ppt_w</p:attrName>
                                        </p:attrNameLst>
                                      </p:cBhvr>
                                      <p:tavLst>
                                        <p:tav fmla="" tm="0">
                                          <p:val>
                                            <p:strVal val="0"/>
                                          </p:val>
                                        </p:tav>
                                        <p:tav fmla="" tm="100000">
                                          <p:val>
                                            <p:strVal val="#ppt_w"/>
                                          </p:val>
                                        </p:tav>
                                      </p:tavLst>
                                    </p:anim>
                                    <p:anim calcmode="lin" valueType="num">
                                      <p:cBhvr additive="base">
                                        <p:cTn dur="500"/>
                                        <p:tgtEl>
                                          <p:spTgt spid="12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175d064173_0_1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toString, toLocaleString, toUTCString ба valueOf дүрмүүд </a:t>
            </a:r>
            <a:endParaRPr>
              <a:latin typeface="Montserrat"/>
              <a:ea typeface="Montserrat"/>
              <a:cs typeface="Montserrat"/>
              <a:sym typeface="Montserrat"/>
            </a:endParaRPr>
          </a:p>
        </p:txBody>
      </p:sp>
      <p:sp>
        <p:nvSpPr>
          <p:cNvPr id="131" name="Google Shape;131;g3175d064173_0_19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9-12 –р мөрүүдэд Date төрлийн current хувьсагчид 1979 оны 1-р сарын 1-нээс хойшхи одоог хүртэл хугацааг мил секундээр тооцон олгож үр дүнг toString, toLocaleString, toUTCString болон valueOf дүрмүүдээр форматлан харуулсан байна. </a:t>
            </a:r>
            <a:br>
              <a:rPr lang="mn-MN">
                <a:latin typeface="Montserrat"/>
                <a:ea typeface="Montserrat"/>
                <a:cs typeface="Montserrat"/>
                <a:sym typeface="Montserrat"/>
              </a:rPr>
            </a:br>
            <a:endParaRPr>
              <a:latin typeface="Montserrat"/>
              <a:ea typeface="Montserrat"/>
              <a:cs typeface="Montserrat"/>
              <a:sym typeface="Montserrat"/>
            </a:endParaRPr>
          </a:p>
        </p:txBody>
      </p:sp>
      <p:pic>
        <p:nvPicPr>
          <p:cNvPr id="132" name="Google Shape;132;g3175d064173_0_193"/>
          <p:cNvPicPr preferRelativeResize="0"/>
          <p:nvPr/>
        </p:nvPicPr>
        <p:blipFill rotWithShape="1">
          <a:blip r:embed="rId3">
            <a:alphaModFix/>
          </a:blip>
          <a:srcRect b="0" l="0" r="0" t="0"/>
          <a:stretch/>
        </p:blipFill>
        <p:spPr>
          <a:xfrm>
            <a:off x="626412" y="4358650"/>
            <a:ext cx="7586663" cy="1885950"/>
          </a:xfrm>
          <a:prstGeom prst="rect">
            <a:avLst/>
          </a:prstGeom>
          <a:noFill/>
          <a:ln>
            <a:noFill/>
          </a:ln>
        </p:spPr>
      </p:pic>
      <p:pic>
        <p:nvPicPr>
          <p:cNvPr id="133" name="Google Shape;133;g3175d064173_0_193"/>
          <p:cNvPicPr preferRelativeResize="0"/>
          <p:nvPr/>
        </p:nvPicPr>
        <p:blipFill rotWithShape="1">
          <a:blip r:embed="rId4">
            <a:alphaModFix/>
          </a:blip>
          <a:srcRect b="0" l="0" r="0" t="0"/>
          <a:stretch/>
        </p:blipFill>
        <p:spPr>
          <a:xfrm>
            <a:off x="9075737" y="3455987"/>
            <a:ext cx="2085975" cy="3019425"/>
          </a:xfrm>
          <a:prstGeom prst="rect">
            <a:avLst/>
          </a:prstGeom>
          <a:noFill/>
          <a:ln>
            <a:noFill/>
          </a:ln>
        </p:spPr>
      </p:pic>
      <p:cxnSp>
        <p:nvCxnSpPr>
          <p:cNvPr id="134" name="Google Shape;134;g3175d064173_0_193"/>
          <p:cNvCxnSpPr/>
          <p:nvPr/>
        </p:nvCxnSpPr>
        <p:spPr>
          <a:xfrm>
            <a:off x="7620213" y="5184153"/>
            <a:ext cx="1455600" cy="0"/>
          </a:xfrm>
          <a:prstGeom prst="straightConnector1">
            <a:avLst/>
          </a:prstGeom>
          <a:noFill/>
          <a:ln cap="flat" cmpd="sng" w="117475">
            <a:solidFill>
              <a:srgbClr val="C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175d064173_0_201"/>
          <p:cNvSpPr txBox="1"/>
          <p:nvPr>
            <p:ph type="title"/>
          </p:nvPr>
        </p:nvSpPr>
        <p:spPr>
          <a:xfrm>
            <a:off x="10414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Date обьектын parse болон UTC дүрмүүд</a:t>
            </a:r>
            <a:endParaRPr>
              <a:latin typeface="Montserrat"/>
              <a:ea typeface="Montserrat"/>
              <a:cs typeface="Montserrat"/>
              <a:sym typeface="Montserrat"/>
            </a:endParaRPr>
          </a:p>
        </p:txBody>
      </p:sp>
      <p:sp>
        <p:nvSpPr>
          <p:cNvPr id="140" name="Google Shape;140;g3175d064173_0_201"/>
          <p:cNvSpPr txBox="1"/>
          <p:nvPr>
            <p:ph idx="1" type="body"/>
          </p:nvPr>
        </p:nvSpPr>
        <p:spPr>
          <a:xfrm>
            <a:off x="1168400" y="1622425"/>
            <a:ext cx="4622700" cy="3372600"/>
          </a:xfrm>
          <a:prstGeom prst="rect">
            <a:avLst/>
          </a:prstGeom>
          <a:noFill/>
          <a:ln>
            <a:noFill/>
          </a:ln>
        </p:spPr>
        <p:txBody>
          <a:bodyPr anchorCtr="0" anchor="t" bIns="45700" lIns="91425" spcFirstLastPara="1" rIns="91425" wrap="square" tIns="45700">
            <a:normAutofit fontScale="92500" lnSpcReduction="10000"/>
          </a:bodyPr>
          <a:lstStyle/>
          <a:p>
            <a:pPr indent="0" lvl="0" marL="50800" rtl="0" algn="l">
              <a:lnSpc>
                <a:spcPct val="100000"/>
              </a:lnSpc>
              <a:spcBef>
                <a:spcPts val="1000"/>
              </a:spcBef>
              <a:spcAft>
                <a:spcPts val="0"/>
              </a:spcAft>
              <a:buSzPct val="100000"/>
              <a:buNone/>
            </a:pPr>
            <a:r>
              <a:rPr lang="mn-MN">
                <a:latin typeface="Montserrat"/>
                <a:ea typeface="Montserrat"/>
                <a:cs typeface="Montserrat"/>
                <a:sym typeface="Montserrat"/>
              </a:rPr>
              <a:t>Date.parse дүрэмд аргументээр огноо болон хугацааг өгснөөр тухайн оруулсан цаг хугацааны 1-р сарын 1 болон 1970 оны 1-р сарын 1 ны хоёрын хоорондын зөрүүг милсекундээр буцаана.</a:t>
            </a:r>
            <a:endParaRPr>
              <a:latin typeface="Montserrat"/>
              <a:ea typeface="Montserrat"/>
              <a:cs typeface="Montserrat"/>
              <a:sym typeface="Montserrat"/>
            </a:endParaRPr>
          </a:p>
        </p:txBody>
      </p:sp>
      <p:sp>
        <p:nvSpPr>
          <p:cNvPr id="141" name="Google Shape;141;g3175d064173_0_201"/>
          <p:cNvSpPr/>
          <p:nvPr/>
        </p:nvSpPr>
        <p:spPr>
          <a:xfrm>
            <a:off x="965200" y="5132388"/>
            <a:ext cx="4495800" cy="12828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mn-MN" sz="2400" u="none" cap="none" strike="noStrike">
                <a:solidFill>
                  <a:schemeClr val="accent6"/>
                </a:solidFill>
                <a:latin typeface="Montserrat"/>
                <a:ea typeface="Montserrat"/>
                <a:cs typeface="Montserrat"/>
                <a:sym typeface="Montserrat"/>
              </a:rPr>
              <a:t>var theDate = new Date( numberOfMilliseconds );</a:t>
            </a:r>
            <a:endParaRPr i="0" sz="2400" u="none" cap="none" strike="noStrike">
              <a:solidFill>
                <a:schemeClr val="accent6"/>
              </a:solidFill>
              <a:latin typeface="Montserrat"/>
              <a:ea typeface="Montserrat"/>
              <a:cs typeface="Montserrat"/>
              <a:sym typeface="Montserrat"/>
            </a:endParaRPr>
          </a:p>
        </p:txBody>
      </p:sp>
      <p:sp>
        <p:nvSpPr>
          <p:cNvPr id="142" name="Google Shape;142;g3175d064173_0_201"/>
          <p:cNvSpPr/>
          <p:nvPr/>
        </p:nvSpPr>
        <p:spPr>
          <a:xfrm>
            <a:off x="6070600" y="1017588"/>
            <a:ext cx="6096000" cy="554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400"/>
              <a:buFont typeface="Arial"/>
              <a:buNone/>
            </a:pPr>
            <a:r>
              <a:rPr i="0" lang="mn-MN" sz="1300" u="none" cap="none" strike="noStrike">
                <a:solidFill>
                  <a:srgbClr val="000000"/>
                </a:solidFill>
                <a:latin typeface="Montserrat"/>
                <a:ea typeface="Montserrat"/>
                <a:cs typeface="Montserrat"/>
                <a:sym typeface="Montserrat"/>
              </a:rPr>
              <a:t>parse дүрэм нь доорх формат бүхий мөрүүдийг милсекунд рүү хөрвүүлнэ.</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Богино огноог MM-DD-YY, MM-DD-YYYY, MM/DD/YY эсвэл MM/DD/YYYY форматтайгаар тодорхойлж өгнө. Сар болон өдөр нь заавал 2 оронтой байх албагүй.</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Сарын нэрийг уртаар нь ( Жишээ нь: January) гэж бичдэг урт огноон бичиглэл. Жишээ нь: January, өдөр ба жил гэсэн форматтай өгч болно. Үүнд өдөр, сар болон жилийн дараалал өөрчлөгдөж болно. </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Мөрөн дэх хаалтан доторх текстийг тайлбар байдлаар тооцож, үл тооцдог. Таслал ба хоосон зайг тусгаарлагч гэж үздэг.</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Сар болон өдрийн нэр нь дор хаяж хоёр тэмдэгттэй байх ёстой. Нэрүүд нь хоорондоо ялгаатай  байх шаардлагагүй. Хэрвээ нэрүүд нь хоорондоо андуурагдахаар байвал сүүлийн тохирлыг авдаг. Жишээ нь, “Ju” гэж бичвэл “June”,  “July” гэсэн хоёр сар тохирох тул сүүлийн тохирол буюу “July” -г авна.</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Долоо хоногийн нэрүүдийг дэмжихгүй. Жишээ нь: Monday, Tuesday, гэх мэт.</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Бүх стандарт цагийн бүсүүдийг дэмжинэ. Жишээ нь: EST-Eastern Standard Time, UTC –Coordinated Universal Time, GMT-Greenwich Mean Time</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Цаг, минут, секундыг : -г тусгаарлан бичнэ.</a:t>
            </a:r>
            <a:endParaRPr i="0" sz="1300" u="none" cap="none" strike="noStrike">
              <a:solidFill>
                <a:srgbClr val="000000"/>
              </a:solidFill>
              <a:latin typeface="Montserrat"/>
              <a:ea typeface="Montserrat"/>
              <a:cs typeface="Montserrat"/>
              <a:sym typeface="Montserrat"/>
            </a:endParaRPr>
          </a:p>
          <a:p>
            <a:pPr indent="-336550" lvl="0" marL="342900" marR="0" rtl="0" algn="l">
              <a:lnSpc>
                <a:spcPct val="115000"/>
              </a:lnSpc>
              <a:spcBef>
                <a:spcPts val="0"/>
              </a:spcBef>
              <a:spcAft>
                <a:spcPts val="0"/>
              </a:spcAft>
              <a:buClr>
                <a:srgbClr val="000000"/>
              </a:buClr>
              <a:buSzPts val="1300"/>
              <a:buFont typeface="Montserrat"/>
              <a:buChar char="●"/>
            </a:pPr>
            <a:r>
              <a:rPr i="0" lang="mn-MN" sz="1300" u="none" cap="none" strike="noStrike">
                <a:solidFill>
                  <a:srgbClr val="000000"/>
                </a:solidFill>
                <a:latin typeface="Montserrat"/>
                <a:ea typeface="Montserrat"/>
                <a:cs typeface="Montserrat"/>
                <a:sym typeface="Montserrat"/>
              </a:rPr>
              <a:t>24 цагийн форматтай үед 12 цагийн форматаар бичихэд ашигладаг “PM”, “AM” –г бичихгүй.</a:t>
            </a:r>
            <a:endParaRPr i="0" sz="1300" u="none" cap="none" strike="noStrike">
              <a:solidFill>
                <a:srgbClr val="000000"/>
              </a:solidFill>
              <a:latin typeface="Montserrat"/>
              <a:ea typeface="Montserrat"/>
              <a:cs typeface="Montserrat"/>
              <a:sym typeface="Montserrat"/>
            </a:endParaRPr>
          </a:p>
        </p:txBody>
      </p:sp>
      <p:cxnSp>
        <p:nvCxnSpPr>
          <p:cNvPr id="143" name="Google Shape;143;g3175d064173_0_201"/>
          <p:cNvCxnSpPr/>
          <p:nvPr/>
        </p:nvCxnSpPr>
        <p:spPr>
          <a:xfrm>
            <a:off x="5867400" y="1017588"/>
            <a:ext cx="0" cy="5649900"/>
          </a:xfrm>
          <a:prstGeom prst="straightConnector1">
            <a:avLst/>
          </a:prstGeom>
          <a:noFill/>
          <a:ln cap="flat" cmpd="sng" w="47625">
            <a:solidFill>
              <a:srgbClr val="C00000"/>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75d064173_0_2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Date обьектын parse болон UTC дүрмүүд</a:t>
            </a:r>
            <a:endParaRPr>
              <a:latin typeface="Montserrat"/>
              <a:ea typeface="Montserrat"/>
              <a:cs typeface="Montserrat"/>
              <a:sym typeface="Montserrat"/>
            </a:endParaRPr>
          </a:p>
        </p:txBody>
      </p:sp>
      <p:sp>
        <p:nvSpPr>
          <p:cNvPr id="149" name="Google Shape;149;g3175d064173_0_20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pic>
        <p:nvPicPr>
          <p:cNvPr id="150" name="Google Shape;150;g3175d064173_0_209"/>
          <p:cNvPicPr preferRelativeResize="0"/>
          <p:nvPr/>
        </p:nvPicPr>
        <p:blipFill rotWithShape="1">
          <a:blip r:embed="rId3">
            <a:alphaModFix/>
          </a:blip>
          <a:srcRect b="0" l="0" r="0" t="0"/>
          <a:stretch/>
        </p:blipFill>
        <p:spPr>
          <a:xfrm>
            <a:off x="945515" y="2044224"/>
            <a:ext cx="5576571" cy="3914141"/>
          </a:xfrm>
          <a:prstGeom prst="rect">
            <a:avLst/>
          </a:prstGeom>
          <a:noFill/>
          <a:ln>
            <a:noFill/>
          </a:ln>
        </p:spPr>
      </p:pic>
      <p:pic>
        <p:nvPicPr>
          <p:cNvPr id="151" name="Google Shape;151;g3175d064173_0_209"/>
          <p:cNvPicPr preferRelativeResize="0"/>
          <p:nvPr/>
        </p:nvPicPr>
        <p:blipFill rotWithShape="1">
          <a:blip r:embed="rId4">
            <a:alphaModFix/>
          </a:blip>
          <a:srcRect b="0" l="0" r="0" t="0"/>
          <a:stretch/>
        </p:blipFill>
        <p:spPr>
          <a:xfrm>
            <a:off x="7077710" y="2254250"/>
            <a:ext cx="4276090" cy="3805714"/>
          </a:xfrm>
          <a:prstGeom prst="rect">
            <a:avLst/>
          </a:prstGeom>
          <a:noFill/>
          <a:ln>
            <a:noFill/>
          </a:ln>
        </p:spPr>
      </p:pic>
      <p:cxnSp>
        <p:nvCxnSpPr>
          <p:cNvPr id="152" name="Google Shape;152;g3175d064173_0_209"/>
          <p:cNvCxnSpPr/>
          <p:nvPr/>
        </p:nvCxnSpPr>
        <p:spPr>
          <a:xfrm>
            <a:off x="5911913" y="4180853"/>
            <a:ext cx="1455600" cy="0"/>
          </a:xfrm>
          <a:prstGeom prst="straightConnector1">
            <a:avLst/>
          </a:prstGeom>
          <a:noFill/>
          <a:ln cap="flat" cmpd="sng" w="117475">
            <a:solidFill>
              <a:srgbClr val="C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75d064173_0_2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Boolean обьект</a:t>
            </a:r>
            <a:endParaRPr>
              <a:latin typeface="Montserrat"/>
              <a:ea typeface="Montserrat"/>
              <a:cs typeface="Montserrat"/>
              <a:sym typeface="Montserrat"/>
            </a:endParaRPr>
          </a:p>
        </p:txBody>
      </p:sp>
      <p:sp>
        <p:nvSpPr>
          <p:cNvPr id="158" name="Google Shape;158;g3175d064173_0_2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Жаваскрипт нь бүүлийн үнэн/худал утгыг боловсруулах</a:t>
            </a:r>
            <a:r>
              <a:rPr i="1" lang="mn-MN">
                <a:latin typeface="Montserrat"/>
                <a:ea typeface="Montserrat"/>
                <a:cs typeface="Montserrat"/>
                <a:sym typeface="Montserrat"/>
              </a:rPr>
              <a:t> Boolean</a:t>
            </a:r>
            <a:r>
              <a:rPr lang="mn-MN">
                <a:latin typeface="Montserrat"/>
                <a:ea typeface="Montserrat"/>
                <a:cs typeface="Montserrat"/>
                <a:sym typeface="Montserrat"/>
              </a:rPr>
              <a:t>, төрлийн обьекттой</a:t>
            </a:r>
            <a:endParaRPr>
              <a:latin typeface="Montserrat"/>
              <a:ea typeface="Montserrat"/>
              <a:cs typeface="Montserrat"/>
              <a:sym typeface="Montserrat"/>
            </a:endParaRPr>
          </a:p>
        </p:txBody>
      </p:sp>
      <p:sp>
        <p:nvSpPr>
          <p:cNvPr id="159" name="Google Shape;159;g3175d064173_0_217"/>
          <p:cNvSpPr/>
          <p:nvPr/>
        </p:nvSpPr>
        <p:spPr>
          <a:xfrm>
            <a:off x="1308100" y="2897188"/>
            <a:ext cx="8521800" cy="12828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mn-MN" sz="2400" u="none" cap="none" strike="noStrike">
                <a:solidFill>
                  <a:schemeClr val="lt1"/>
                </a:solidFill>
                <a:latin typeface="Arial"/>
                <a:ea typeface="Arial"/>
                <a:cs typeface="Arial"/>
                <a:sym typeface="Arial"/>
              </a:rPr>
              <a:t>var b = new Boolean( booleanValue );</a:t>
            </a:r>
            <a:endParaRPr b="0" i="0" sz="1400" u="none" cap="none" strike="noStrike">
              <a:solidFill>
                <a:srgbClr val="000000"/>
              </a:solidFill>
              <a:latin typeface="Arial"/>
              <a:ea typeface="Arial"/>
              <a:cs typeface="Arial"/>
              <a:sym typeface="Arial"/>
            </a:endParaRPr>
          </a:p>
        </p:txBody>
      </p:sp>
      <p:graphicFrame>
        <p:nvGraphicFramePr>
          <p:cNvPr id="160" name="Google Shape;160;g3175d064173_0_217"/>
          <p:cNvGraphicFramePr/>
          <p:nvPr/>
        </p:nvGraphicFramePr>
        <p:xfrm>
          <a:off x="1544320" y="4383088"/>
          <a:ext cx="3000000" cy="3000000"/>
        </p:xfrm>
        <a:graphic>
          <a:graphicData uri="http://schemas.openxmlformats.org/drawingml/2006/table">
            <a:tbl>
              <a:tblPr bandRow="1">
                <a:noFill/>
                <a:tableStyleId>{DDBDEB9F-01DD-4D32-9D04-966820E2B444}</a:tableStyleId>
              </a:tblPr>
              <a:tblGrid>
                <a:gridCol w="2584050"/>
                <a:gridCol w="6425325"/>
              </a:tblGrid>
              <a:tr h="228600">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Дүрмүүд </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Тайлбар</a:t>
                      </a:r>
                      <a:endParaRPr sz="1800" u="none" cap="none" strike="noStrike">
                        <a:latin typeface="Arial"/>
                        <a:ea typeface="Arial"/>
                        <a:cs typeface="Arial"/>
                        <a:sym typeface="Arial"/>
                      </a:endParaRPr>
                    </a:p>
                  </a:txBody>
                  <a:tcPr marT="0" marB="0" marR="68575" marL="68575"/>
                </a:tc>
              </a:tr>
              <a:tr h="228600">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toString()</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Хэрвээ Boolean обьект нь үнэн  бол “true” гэсэн текстийг буцаана. Харин худал бол "false" гэсэн текстийг буцаана.</a:t>
                      </a:r>
                      <a:endParaRPr sz="1800" u="none" cap="none" strike="noStrike">
                        <a:latin typeface="Arial"/>
                        <a:ea typeface="Arial"/>
                        <a:cs typeface="Arial"/>
                        <a:sym typeface="Arial"/>
                      </a:endParaRPr>
                    </a:p>
                  </a:txBody>
                  <a:tcPr marT="0" marB="0" marR="68575" marL="68575"/>
                </a:tc>
              </a:tr>
              <a:tr h="228600">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valueOf()</a:t>
                      </a:r>
                      <a:endParaRPr sz="18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800"/>
                        <a:buFont typeface="Arial"/>
                        <a:buNone/>
                      </a:pPr>
                      <a:r>
                        <a:rPr lang="mn-MN" sz="1800" u="none" cap="none" strike="noStrike"/>
                        <a:t>Хэрвээ Boolean обьект нь үнэн бол true гэсэн бүүлийн утгыг бусад тохиолдолд false бүүлийн утгыг буцаана. </a:t>
                      </a:r>
                      <a:endParaRPr sz="18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75d064173_0_224"/>
          <p:cNvSpPr txBox="1"/>
          <p:nvPr>
            <p:ph type="title"/>
          </p:nvPr>
        </p:nvSpPr>
        <p:spPr>
          <a:xfrm>
            <a:off x="838200" y="-1714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Number обьект</a:t>
            </a:r>
            <a:endParaRPr>
              <a:latin typeface="Montserrat"/>
              <a:ea typeface="Montserrat"/>
              <a:cs typeface="Montserrat"/>
              <a:sym typeface="Montserrat"/>
            </a:endParaRPr>
          </a:p>
        </p:txBody>
      </p:sp>
      <p:sp>
        <p:nvSpPr>
          <p:cNvPr id="166" name="Google Shape;166;g3175d064173_0_224"/>
          <p:cNvSpPr txBox="1"/>
          <p:nvPr>
            <p:ph idx="1" type="body"/>
          </p:nvPr>
        </p:nvSpPr>
        <p:spPr>
          <a:xfrm>
            <a:off x="838200" y="905669"/>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Жаваскрипт нь тоон төрлийн утгыг хадгалахад автоматаар </a:t>
            </a:r>
            <a:r>
              <a:rPr i="1" lang="mn-MN">
                <a:latin typeface="Montserrat"/>
                <a:ea typeface="Montserrat"/>
                <a:cs typeface="Montserrat"/>
                <a:sym typeface="Montserrat"/>
              </a:rPr>
              <a:t>Number </a:t>
            </a:r>
            <a:r>
              <a:rPr lang="mn-MN">
                <a:latin typeface="Montserrat"/>
                <a:ea typeface="Montserrat"/>
                <a:cs typeface="Montserrat"/>
                <a:sym typeface="Montserrat"/>
              </a:rPr>
              <a:t>обьектыг үүсгэдэг.</a:t>
            </a:r>
            <a:endParaRPr>
              <a:latin typeface="Montserrat"/>
              <a:ea typeface="Montserrat"/>
              <a:cs typeface="Montserrat"/>
              <a:sym typeface="Montserrat"/>
            </a:endParaRPr>
          </a:p>
        </p:txBody>
      </p:sp>
      <p:sp>
        <p:nvSpPr>
          <p:cNvPr id="167" name="Google Shape;167;g3175d064173_0_224"/>
          <p:cNvSpPr/>
          <p:nvPr/>
        </p:nvSpPr>
        <p:spPr>
          <a:xfrm>
            <a:off x="1295400" y="1922860"/>
            <a:ext cx="8521800" cy="9093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chemeClr val="lt1"/>
                </a:solidFill>
                <a:latin typeface="Montserrat"/>
                <a:ea typeface="Montserrat"/>
                <a:cs typeface="Montserrat"/>
                <a:sym typeface="Montserrat"/>
              </a:rPr>
              <a:t>var n = new Number( numericValue );</a:t>
            </a:r>
            <a:endParaRPr i="0" sz="1400" u="none" cap="none" strike="noStrike">
              <a:solidFill>
                <a:srgbClr val="000000"/>
              </a:solidFill>
              <a:latin typeface="Montserrat"/>
              <a:ea typeface="Montserrat"/>
              <a:cs typeface="Montserrat"/>
              <a:sym typeface="Montserrat"/>
            </a:endParaRPr>
          </a:p>
        </p:txBody>
      </p:sp>
      <p:graphicFrame>
        <p:nvGraphicFramePr>
          <p:cNvPr id="168" name="Google Shape;168;g3175d064173_0_224"/>
          <p:cNvGraphicFramePr/>
          <p:nvPr/>
        </p:nvGraphicFramePr>
        <p:xfrm>
          <a:off x="1295400" y="3183541"/>
          <a:ext cx="3000000" cy="3000000"/>
        </p:xfrm>
        <a:graphic>
          <a:graphicData uri="http://schemas.openxmlformats.org/drawingml/2006/table">
            <a:tbl>
              <a:tblPr bandRow="1">
                <a:noFill/>
                <a:tableStyleId>{DDBDEB9F-01DD-4D32-9D04-966820E2B444}</a:tableStyleId>
              </a:tblPr>
              <a:tblGrid>
                <a:gridCol w="3098800"/>
                <a:gridCol w="6959600"/>
              </a:tblGrid>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Дүрэм ба атрибутууд</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Тайлбар</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toString( radix )</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Тооны утгыг string форматтайгаар буцаана. Radix нь нэмэлт тохируулгын аргумент. 2-36 хүртэлх тоон утгыг авна. 2 бол 2-тын, 8 бол 8-тын, 10 бол 10-тын тооллын системүүдэд тоог харуулна. Хавсралт Е-с тооллын системийн талаар дэлгэрүүлэн үзнэ үү</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valueOf()</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Тоон утгыг буцаана.</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Number.MAX_VALUE</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Жаваскрипт дээр хадгалж чадах хамгийн их тоон утгыг харуулна</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Number.MIN_VALUE</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Жаваскрипт дээр хадгалж чадах хамгийн бага тоон утгыг харуулна</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Number.NaN</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Тоо биш утга (Not a number). Жишээ нь: parse.int(“hello”) илэрхийллээр мөрийг тоо руу хөрвүүлэх үед ийм утга буцаадаг. Тоог NaN утга мөн эсэхийг шалгадаг isNaN дүрэм байх ба энэ нь тоо NaN  бол true үгүй бол false утгыг буцаадаг.</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Number.NEGATIVE_INFINITY</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-Number.MAX_VALUE-с бага утга</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 </a:t>
                      </a:r>
                      <a:endParaRPr sz="1400" u="none" cap="none" strike="noStrike">
                        <a:latin typeface="Montserrat"/>
                        <a:ea typeface="Montserrat"/>
                        <a:cs typeface="Montserrat"/>
                        <a:sym typeface="Montserrat"/>
                      </a:endParaRPr>
                    </a:p>
                  </a:txBody>
                  <a:tcPr marT="0" marB="0" marR="68575" marL="68575"/>
                </a:tc>
              </a:tr>
              <a:tr h="177800">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Number.POSITIVE_INFINITY</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400"/>
                        <a:buFont typeface="Arial"/>
                        <a:buNone/>
                      </a:pPr>
                      <a:r>
                        <a:rPr lang="mn-MN" sz="1400" u="none" cap="none" strike="noStrike">
                          <a:latin typeface="Montserrat"/>
                          <a:ea typeface="Montserrat"/>
                          <a:cs typeface="Montserrat"/>
                          <a:sym typeface="Montserrat"/>
                        </a:rPr>
                        <a:t>Number.MAX_VALUE-с их утга</a:t>
                      </a:r>
                      <a:endParaRPr sz="1400" u="none" cap="none" strike="noStrike">
                        <a:latin typeface="Montserrat"/>
                        <a:ea typeface="Montserrat"/>
                        <a:cs typeface="Montserrat"/>
                        <a:sym typeface="Montserrat"/>
                      </a:endParaRPr>
                    </a:p>
                  </a:txBody>
                  <a:tcPr marT="0" marB="0" marR="68575" marL="6857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75d064173_0_231"/>
          <p:cNvSpPr txBox="1"/>
          <p:nvPr>
            <p:ph type="title"/>
          </p:nvPr>
        </p:nvSpPr>
        <p:spPr>
          <a:xfrm>
            <a:off x="838200" y="-1555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document обьект</a:t>
            </a:r>
            <a:endParaRPr>
              <a:latin typeface="Montserrat"/>
              <a:ea typeface="Montserrat"/>
              <a:cs typeface="Montserrat"/>
              <a:sym typeface="Montserrat"/>
            </a:endParaRPr>
          </a:p>
        </p:txBody>
      </p:sp>
      <p:sp>
        <p:nvSpPr>
          <p:cNvPr id="174" name="Google Shape;174;g3175d064173_0_231"/>
          <p:cNvSpPr txBox="1"/>
          <p:nvPr>
            <p:ph idx="1" type="body"/>
          </p:nvPr>
        </p:nvSpPr>
        <p:spPr>
          <a:xfrm>
            <a:off x="685800" y="771525"/>
            <a:ext cx="11112600" cy="11778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Document обьект нь вэб хөтчөөс үүсгэгддэг HTML документыг боловсруулдаг. Document обьект getElementByID гэх мэт олон дүрмүүд, атрибутуудтай. </a:t>
            </a:r>
            <a:endParaRPr>
              <a:latin typeface="Montserrat"/>
              <a:ea typeface="Montserrat"/>
              <a:cs typeface="Montserrat"/>
              <a:sym typeface="Montserrat"/>
            </a:endParaRPr>
          </a:p>
        </p:txBody>
      </p:sp>
      <p:graphicFrame>
        <p:nvGraphicFramePr>
          <p:cNvPr id="175" name="Google Shape;175;g3175d064173_0_231"/>
          <p:cNvGraphicFramePr/>
          <p:nvPr/>
        </p:nvGraphicFramePr>
        <p:xfrm>
          <a:off x="1108710" y="2097088"/>
          <a:ext cx="3000000" cy="3000000"/>
        </p:xfrm>
        <a:graphic>
          <a:graphicData uri="http://schemas.openxmlformats.org/drawingml/2006/table">
            <a:tbl>
              <a:tblPr bandRow="1">
                <a:noFill/>
                <a:tableStyleId>{DDBDEB9F-01DD-4D32-9D04-966820E2B444}</a:tableStyleId>
              </a:tblPr>
              <a:tblGrid>
                <a:gridCol w="5344800"/>
                <a:gridCol w="5344800"/>
              </a:tblGrid>
              <a:tr h="203200">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Дүрэм ба аттрибутууд</a:t>
                      </a:r>
                      <a:endParaRPr sz="16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Тайлбар</a:t>
                      </a:r>
                      <a:endParaRPr sz="1600" u="none" cap="none" strike="noStrike">
                        <a:latin typeface="Arial"/>
                        <a:ea typeface="Arial"/>
                        <a:cs typeface="Arial"/>
                        <a:sym typeface="Arial"/>
                      </a:endParaRPr>
                    </a:p>
                  </a:txBody>
                  <a:tcPr marT="0" marB="0" marR="68575" marL="68575"/>
                </a:tc>
              </a:tr>
              <a:tr h="203200">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getElementById( id )</a:t>
                      </a:r>
                      <a:endParaRPr sz="16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id аттрибутаар тодорхойлогдсон HTML5-н элементийг буцаана.</a:t>
                      </a:r>
                      <a:endParaRPr sz="1600" u="none" cap="none" strike="noStrike">
                        <a:latin typeface="Arial"/>
                        <a:ea typeface="Arial"/>
                        <a:cs typeface="Arial"/>
                        <a:sym typeface="Arial"/>
                      </a:endParaRPr>
                    </a:p>
                  </a:txBody>
                  <a:tcPr marT="0" marB="0" marR="68575" marL="68575"/>
                </a:tc>
              </a:tr>
              <a:tr h="203200">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getElementsByTagName( tagName )</a:t>
                      </a:r>
                      <a:endParaRPr sz="16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Clr>
                          <a:srgbClr val="000000"/>
                        </a:buClr>
                        <a:buSzPts val="1600"/>
                        <a:buFont typeface="Arial"/>
                        <a:buNone/>
                      </a:pPr>
                      <a:r>
                        <a:rPr lang="mn-MN" sz="1600" u="none" cap="none" strike="noStrike"/>
                        <a:t>HTML5 баримтан дээр tagName -р тодорхойлогдсон элементүүдийн массивыг буцаана. </a:t>
                      </a:r>
                      <a:endParaRPr sz="1600" u="none" cap="none" strike="noStrike">
                        <a:latin typeface="Arial"/>
                        <a:ea typeface="Arial"/>
                        <a:cs typeface="Arial"/>
                        <a:sym typeface="Arial"/>
                      </a:endParaRPr>
                    </a:p>
                  </a:txBody>
                  <a:tcPr marT="0" marB="0" marR="68575" marL="68575"/>
                </a:tc>
              </a:tr>
            </a:tbl>
          </a:graphicData>
        </a:graphic>
      </p:graphicFrame>
      <p:pic>
        <p:nvPicPr>
          <p:cNvPr id="176" name="Google Shape;176;g3175d064173_0_231"/>
          <p:cNvPicPr preferRelativeResize="0"/>
          <p:nvPr/>
        </p:nvPicPr>
        <p:blipFill rotWithShape="1">
          <a:blip r:embed="rId3">
            <a:alphaModFix/>
          </a:blip>
          <a:srcRect b="0" l="0" r="0" t="0"/>
          <a:stretch/>
        </p:blipFill>
        <p:spPr>
          <a:xfrm>
            <a:off x="996315" y="3537267"/>
            <a:ext cx="5576571" cy="3320733"/>
          </a:xfrm>
          <a:prstGeom prst="rect">
            <a:avLst/>
          </a:prstGeom>
          <a:noFill/>
          <a:ln>
            <a:noFill/>
          </a:ln>
        </p:spPr>
      </p:pic>
      <p:pic>
        <p:nvPicPr>
          <p:cNvPr id="177" name="Google Shape;177;g3175d064173_0_231"/>
          <p:cNvPicPr preferRelativeResize="0"/>
          <p:nvPr/>
        </p:nvPicPr>
        <p:blipFill rotWithShape="1">
          <a:blip r:embed="rId4">
            <a:alphaModFix/>
          </a:blip>
          <a:srcRect b="0" l="0" r="0" t="0"/>
          <a:stretch/>
        </p:blipFill>
        <p:spPr>
          <a:xfrm>
            <a:off x="6605270" y="3537267"/>
            <a:ext cx="5362575" cy="2981325"/>
          </a:xfrm>
          <a:prstGeom prst="rect">
            <a:avLst/>
          </a:prstGeom>
          <a:noFill/>
          <a:ln>
            <a:noFill/>
          </a:ln>
        </p:spPr>
      </p:pic>
      <p:cxnSp>
        <p:nvCxnSpPr>
          <p:cNvPr id="178" name="Google Shape;178;g3175d064173_0_231"/>
          <p:cNvCxnSpPr/>
          <p:nvPr/>
        </p:nvCxnSpPr>
        <p:spPr>
          <a:xfrm>
            <a:off x="5327713" y="4930153"/>
            <a:ext cx="1455600" cy="0"/>
          </a:xfrm>
          <a:prstGeom prst="straightConnector1">
            <a:avLst/>
          </a:prstGeom>
          <a:noFill/>
          <a:ln cap="flat" cmpd="sng" w="117475">
            <a:solidFill>
              <a:srgbClr val="C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75d064173_0_2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Объектыг дүрслэхэд JSON-г ашиглах</a:t>
            </a:r>
            <a:endParaRPr>
              <a:latin typeface="Montserrat"/>
              <a:ea typeface="Montserrat"/>
              <a:cs typeface="Montserrat"/>
              <a:sym typeface="Montserrat"/>
            </a:endParaRPr>
          </a:p>
        </p:txBody>
      </p:sp>
      <p:sp>
        <p:nvSpPr>
          <p:cNvPr id="184" name="Google Shape;184;g3175d064173_0_2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1999 онд JSON (Жаваскрипт Object Notation) - Жаваскрипт обьектуудын өгөдөл солилцох аргачлалын XML-н өөр нэг хувилбар болгон танилцуулсан. JSON нь обьектыг унших, үүсгэх, боловсруулахад хэрэглэгдэх энгийн текстэн бүтэцтэй юм. JSON нь обьектын дүрслэхдээ аттрибутын нэр болон утгын жагсаалтуудыг { } хаалт ашиглан доорх байдлаар бичдэг.</a:t>
            </a:r>
            <a:endParaRPr>
              <a:latin typeface="Montserrat"/>
              <a:ea typeface="Montserrat"/>
              <a:cs typeface="Montserrat"/>
              <a:sym typeface="Montserrat"/>
            </a:endParaRPr>
          </a:p>
        </p:txBody>
      </p:sp>
      <p:sp>
        <p:nvSpPr>
          <p:cNvPr id="185" name="Google Shape;185;g3175d064173_0_268"/>
          <p:cNvSpPr/>
          <p:nvPr/>
        </p:nvSpPr>
        <p:spPr>
          <a:xfrm>
            <a:off x="1739900" y="5435685"/>
            <a:ext cx="8521800" cy="9093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chemeClr val="lt1"/>
                </a:solidFill>
                <a:latin typeface="Montserrat"/>
                <a:ea typeface="Montserrat"/>
                <a:cs typeface="Montserrat"/>
                <a:sym typeface="Montserrat"/>
              </a:rPr>
              <a:t>{ аттрибутын Нэр1 : утга1, аттрибутынНэр2 : утга2 }</a:t>
            </a:r>
            <a:endParaRPr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75d064173_0_2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JSON-д массив</a:t>
            </a:r>
            <a:endParaRPr>
              <a:latin typeface="Montserrat"/>
              <a:ea typeface="Montserrat"/>
              <a:cs typeface="Montserrat"/>
              <a:sym typeface="Montserrat"/>
            </a:endParaRPr>
          </a:p>
        </p:txBody>
      </p:sp>
      <p:sp>
        <p:nvSpPr>
          <p:cNvPr id="191" name="Google Shape;191;g3175d064173_0_27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JSON-д массивыг [ ] хаалт ашилан доорх байдлаар бичнэ. </a:t>
            </a:r>
            <a:endParaRPr>
              <a:latin typeface="Montserrat"/>
              <a:ea typeface="Montserrat"/>
              <a:cs typeface="Montserrat"/>
              <a:sym typeface="Montserrat"/>
            </a:endParaRPr>
          </a:p>
        </p:txBody>
      </p:sp>
      <p:sp>
        <p:nvSpPr>
          <p:cNvPr id="192" name="Google Shape;192;g3175d064173_0_274"/>
          <p:cNvSpPr/>
          <p:nvPr/>
        </p:nvSpPr>
        <p:spPr>
          <a:xfrm>
            <a:off x="3752850" y="2664223"/>
            <a:ext cx="3670200" cy="909300"/>
          </a:xfrm>
          <a:prstGeom prst="roundRect">
            <a:avLst>
              <a:gd fmla="val 16667" name="adj"/>
            </a:avLst>
          </a:prstGeom>
          <a:solidFill>
            <a:srgbClr val="C5DBF0"/>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chemeClr val="accent6"/>
                </a:solidFill>
                <a:latin typeface="Montserrat"/>
                <a:ea typeface="Montserrat"/>
                <a:cs typeface="Montserrat"/>
                <a:sym typeface="Montserrat"/>
              </a:rPr>
              <a:t>[ утга0, утга1, утга2 ]</a:t>
            </a:r>
            <a:endParaRPr i="0" sz="2400" u="none" cap="none" strike="noStrike">
              <a:solidFill>
                <a:schemeClr val="accent6"/>
              </a:solidFill>
              <a:latin typeface="Montserrat"/>
              <a:ea typeface="Montserrat"/>
              <a:cs typeface="Montserrat"/>
              <a:sym typeface="Montserrat"/>
            </a:endParaRPr>
          </a:p>
        </p:txBody>
      </p:sp>
      <p:sp>
        <p:nvSpPr>
          <p:cNvPr id="193" name="Google Shape;193;g3175d064173_0_274"/>
          <p:cNvSpPr/>
          <p:nvPr/>
        </p:nvSpPr>
        <p:spPr>
          <a:xfrm>
            <a:off x="838200" y="3637361"/>
            <a:ext cx="5829300" cy="3378300"/>
          </a:xfrm>
          <a:prstGeom prst="horizontalScroll">
            <a:avLst>
              <a:gd fmla="val 12500" name="adj"/>
            </a:avLst>
          </a:prstGeom>
          <a:solidFill>
            <a:srgbClr val="D4E8C7"/>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mn-MN" sz="1800" u="none" cap="none" strike="noStrike">
                <a:solidFill>
                  <a:schemeClr val="accent6"/>
                </a:solidFill>
                <a:latin typeface="Montserrat"/>
                <a:ea typeface="Montserrat"/>
                <a:cs typeface="Montserrat"/>
                <a:sym typeface="Montserrat"/>
              </a:rPr>
              <a:t>JSON нь жаваскриптэд обьектыг боловсруулахад энгийн арга бөгөөд бусад олон програмчлалын хэлүүд энэ форматыг дэмждэг. Түүнчлэн JSON-ыг задалж уншихад хялбар, JSON өгөгдлийг интернэтээр дамжуулахад тун тохиромжтой юм. JSON-ы талаарх нэмэлт мэдээллийг  </a:t>
            </a:r>
            <a:r>
              <a:rPr i="0" lang="mn-MN" sz="1800" u="sng" cap="none" strike="noStrike">
                <a:solidFill>
                  <a:schemeClr val="accent6"/>
                </a:solidFill>
                <a:latin typeface="Montserrat"/>
                <a:ea typeface="Montserrat"/>
                <a:cs typeface="Montserrat"/>
                <a:sym typeface="Montserrat"/>
                <a:hlinkClick r:id="rId3">
                  <a:extLst>
                    <a:ext uri="{A12FA001-AC4F-418D-AE19-62706E023703}">
                      <ahyp:hlinkClr val="tx"/>
                    </a:ext>
                  </a:extLst>
                </a:hlinkClick>
              </a:rPr>
              <a:t>http://www.json.org</a:t>
            </a:r>
            <a:r>
              <a:rPr i="0" lang="mn-MN" sz="1800" u="none" cap="none" strike="noStrike">
                <a:solidFill>
                  <a:schemeClr val="accent6"/>
                </a:solidFill>
                <a:latin typeface="Montserrat"/>
                <a:ea typeface="Montserrat"/>
                <a:cs typeface="Montserrat"/>
                <a:sym typeface="Montserrat"/>
              </a:rPr>
              <a:t> сайтнаас авах боломжтой.</a:t>
            </a:r>
            <a:endParaRPr i="0" sz="1800" u="none" cap="none" strike="noStrike">
              <a:solidFill>
                <a:schemeClr val="accent6"/>
              </a:solidFill>
              <a:latin typeface="Montserrat"/>
              <a:ea typeface="Montserrat"/>
              <a:cs typeface="Montserrat"/>
              <a:sym typeface="Montserrat"/>
            </a:endParaRPr>
          </a:p>
        </p:txBody>
      </p:sp>
      <p:sp>
        <p:nvSpPr>
          <p:cNvPr id="194" name="Google Shape;194;g3175d064173_0_274"/>
          <p:cNvSpPr/>
          <p:nvPr/>
        </p:nvSpPr>
        <p:spPr>
          <a:xfrm>
            <a:off x="7886700" y="2921000"/>
            <a:ext cx="3987900" cy="3035400"/>
          </a:xfrm>
          <a:prstGeom prst="wedgeRoundRectCallout">
            <a:avLst>
              <a:gd fmla="val -64971" name="adj1"/>
              <a:gd fmla="val -40010" name="adj2"/>
              <a:gd fmla="val 16667" name="adj3"/>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mn-MN" sz="2000" u="none" cap="none" strike="noStrike">
                <a:solidFill>
                  <a:schemeClr val="accent6"/>
                </a:solidFill>
                <a:latin typeface="Montserrat"/>
                <a:ea typeface="Montserrat"/>
                <a:cs typeface="Montserrat"/>
                <a:sym typeface="Montserrat"/>
              </a:rPr>
              <a:t>[ { first: 'Cheryl', last: 'Black' },</a:t>
            </a:r>
            <a:br>
              <a:rPr i="0" lang="mn-MN" sz="2000" u="none" cap="none" strike="noStrike">
                <a:solidFill>
                  <a:schemeClr val="accent6"/>
                </a:solidFill>
                <a:latin typeface="Montserrat"/>
                <a:ea typeface="Montserrat"/>
                <a:cs typeface="Montserrat"/>
                <a:sym typeface="Montserrat"/>
              </a:rPr>
            </a:br>
            <a:r>
              <a:rPr i="0" lang="mn-MN" sz="2000" u="none" cap="none" strike="noStrike">
                <a:solidFill>
                  <a:schemeClr val="accent6"/>
                </a:solidFill>
                <a:latin typeface="Montserrat"/>
                <a:ea typeface="Montserrat"/>
                <a:cs typeface="Montserrat"/>
                <a:sym typeface="Montserrat"/>
              </a:rPr>
              <a:t>{ first: 'James', last: 'Blue' },</a:t>
            </a:r>
            <a:br>
              <a:rPr i="0" lang="mn-MN" sz="2000" u="none" cap="none" strike="noStrike">
                <a:solidFill>
                  <a:schemeClr val="accent6"/>
                </a:solidFill>
                <a:latin typeface="Montserrat"/>
                <a:ea typeface="Montserrat"/>
                <a:cs typeface="Montserrat"/>
                <a:sym typeface="Montserrat"/>
              </a:rPr>
            </a:br>
            <a:r>
              <a:rPr i="0" lang="mn-MN" sz="2000" u="none" cap="none" strike="noStrike">
                <a:solidFill>
                  <a:schemeClr val="accent6"/>
                </a:solidFill>
                <a:latin typeface="Montserrat"/>
                <a:ea typeface="Montserrat"/>
                <a:cs typeface="Montserrat"/>
                <a:sym typeface="Montserrat"/>
              </a:rPr>
              <a:t>{ first: 'Mike', last: 'Brown' },</a:t>
            </a:r>
            <a:br>
              <a:rPr i="0" lang="mn-MN" sz="2000" u="none" cap="none" strike="noStrike">
                <a:solidFill>
                  <a:schemeClr val="accent6"/>
                </a:solidFill>
                <a:latin typeface="Montserrat"/>
                <a:ea typeface="Montserrat"/>
                <a:cs typeface="Montserrat"/>
                <a:sym typeface="Montserrat"/>
              </a:rPr>
            </a:br>
            <a:r>
              <a:rPr i="0" lang="mn-MN" sz="2000" u="none" cap="none" strike="noStrike">
                <a:solidFill>
                  <a:schemeClr val="accent6"/>
                </a:solidFill>
                <a:latin typeface="Montserrat"/>
                <a:ea typeface="Montserrat"/>
                <a:cs typeface="Montserrat"/>
                <a:sym typeface="Montserrat"/>
              </a:rPr>
              <a:t>{ first: 'Meg', last: 'Gold' } ]</a:t>
            </a:r>
            <a:endParaRPr i="0" sz="2000" u="none" cap="none" strike="noStrike">
              <a:solidFill>
                <a:schemeClr val="accent6"/>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3175d064173_0_120"/>
          <p:cNvSpPr txBox="1"/>
          <p:nvPr>
            <p:ph type="title"/>
          </p:nvPr>
        </p:nvSpPr>
        <p:spPr>
          <a:xfrm>
            <a:off x="1552516" y="650826"/>
            <a:ext cx="8429700" cy="510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11110"/>
              <a:buFont typeface="Calibri"/>
              <a:buNone/>
            </a:pPr>
            <a:r>
              <a:rPr lang="mn-MN">
                <a:latin typeface="Montserrat"/>
                <a:ea typeface="Montserrat"/>
                <a:cs typeface="Montserrat"/>
                <a:sym typeface="Montserrat"/>
              </a:rPr>
              <a:t>Агуулга</a:t>
            </a:r>
            <a:endParaRPr>
              <a:latin typeface="Montserrat"/>
              <a:ea typeface="Montserrat"/>
              <a:cs typeface="Montserrat"/>
              <a:sym typeface="Montserrat"/>
            </a:endParaRPr>
          </a:p>
        </p:txBody>
      </p:sp>
      <p:sp>
        <p:nvSpPr>
          <p:cNvPr id="48" name="Google Shape;48;g3175d064173_0_120"/>
          <p:cNvSpPr txBox="1"/>
          <p:nvPr>
            <p:ph idx="1" type="body"/>
          </p:nvPr>
        </p:nvSpPr>
        <p:spPr>
          <a:xfrm>
            <a:off x="1276474" y="1344815"/>
            <a:ext cx="8429700" cy="5376600"/>
          </a:xfrm>
          <a:prstGeom prst="rect">
            <a:avLst/>
          </a:prstGeom>
          <a:noFill/>
          <a:ln>
            <a:noFill/>
          </a:ln>
        </p:spPr>
        <p:txBody>
          <a:bodyPr anchorCtr="0" anchor="t" bIns="45700" lIns="91425" spcFirstLastPara="1" rIns="91425" wrap="square" tIns="45700">
            <a:normAutofit fontScale="70000" lnSpcReduction="20000"/>
          </a:bodyPr>
          <a:lstStyle/>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Math обьект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String обьект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Тэмдэгт ба тэмдэгт мөрийн үндсэн ойлголт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String обьектын дүрмүүд</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Тэмдэгт боловсруулах дүрмүүд</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Хайлтын функцууд</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Тэмдэгт мөрийг хуваах ба дэд мөр үүсгэх</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Date обьект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Boolean ба Number обьект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document обьект</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HTML5-н Твиттер хайлтын аппликейшн: HTML5 Вэб өгөгдөл хадгалагч</a:t>
            </a:r>
            <a:endParaRPr sz="3200">
              <a:latin typeface="Montserrat"/>
              <a:ea typeface="Montserrat"/>
              <a:cs typeface="Montserrat"/>
              <a:sym typeface="Montserrat"/>
            </a:endParaRPr>
          </a:p>
          <a:p>
            <a:pPr indent="-375023" lvl="0" marL="457200" rtl="0" algn="l">
              <a:lnSpc>
                <a:spcPct val="100000"/>
              </a:lnSpc>
              <a:spcBef>
                <a:spcPts val="1000"/>
              </a:spcBef>
              <a:spcAft>
                <a:spcPts val="0"/>
              </a:spcAft>
              <a:buClr>
                <a:srgbClr val="3A3838"/>
              </a:buClr>
              <a:buSzPct val="102940"/>
              <a:buFont typeface="Montserrat"/>
              <a:buChar char="•"/>
            </a:pPr>
            <a:r>
              <a:rPr lang="mn-MN" sz="3200">
                <a:latin typeface="Montserrat"/>
                <a:ea typeface="Montserrat"/>
                <a:cs typeface="Montserrat"/>
                <a:sym typeface="Montserrat"/>
              </a:rPr>
              <a:t>JSON-г ашиглан обьектыг дүрслэх нь</a:t>
            </a:r>
            <a:endParaRPr sz="3200">
              <a:latin typeface="Montserrat"/>
              <a:ea typeface="Montserrat"/>
              <a:cs typeface="Montserrat"/>
              <a:sym typeface="Montserrat"/>
            </a:endParaRPr>
          </a:p>
        </p:txBody>
      </p:sp>
      <p:sp>
        <p:nvSpPr>
          <p:cNvPr id="49" name="Google Shape;49;g3175d064173_0_1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 calcmode="lin" valueType="num">
                                      <p:cBhvr additive="base">
                                        <p:cTn dur="500"/>
                                        <p:tgtEl>
                                          <p:spTgt spid="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 calcmode="lin" valueType="num">
                                      <p:cBhvr additive="base">
                                        <p:cTn dur="500"/>
                                        <p:tgtEl>
                                          <p:spTgt spid="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 calcmode="lin" valueType="num">
                                      <p:cBhvr additive="base">
                                        <p:cTn dur="500"/>
                                        <p:tgtEl>
                                          <p:spTgt spid="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 calcmode="lin" valueType="num">
                                      <p:cBhvr additive="base">
                                        <p:cTn dur="500"/>
                                        <p:tgtEl>
                                          <p:spTgt spid="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 calcmode="lin" valueType="num">
                                      <p:cBhvr additive="base">
                                        <p:cTn dur="500"/>
                                        <p:tgtEl>
                                          <p:spTgt spid="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 calcmode="lin" valueType="num">
                                      <p:cBhvr additive="base">
                                        <p:cTn dur="500"/>
                                        <p:tgtEl>
                                          <p:spTgt spid="4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6" st="6"/>
                                            </p:txEl>
                                          </p:spTgt>
                                        </p:tgtEl>
                                        <p:attrNameLst>
                                          <p:attrName>style.visibility</p:attrName>
                                        </p:attrNameLst>
                                      </p:cBhvr>
                                      <p:to>
                                        <p:strVal val="visible"/>
                                      </p:to>
                                    </p:set>
                                    <p:anim calcmode="lin" valueType="num">
                                      <p:cBhvr additive="base">
                                        <p:cTn dur="500"/>
                                        <p:tgtEl>
                                          <p:spTgt spid="4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7" st="7"/>
                                            </p:txEl>
                                          </p:spTgt>
                                        </p:tgtEl>
                                        <p:attrNameLst>
                                          <p:attrName>style.visibility</p:attrName>
                                        </p:attrNameLst>
                                      </p:cBhvr>
                                      <p:to>
                                        <p:strVal val="visible"/>
                                      </p:to>
                                    </p:set>
                                    <p:anim calcmode="lin" valueType="num">
                                      <p:cBhvr additive="base">
                                        <p:cTn dur="500"/>
                                        <p:tgtEl>
                                          <p:spTgt spid="4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8" st="8"/>
                                            </p:txEl>
                                          </p:spTgt>
                                        </p:tgtEl>
                                        <p:attrNameLst>
                                          <p:attrName>style.visibility</p:attrName>
                                        </p:attrNameLst>
                                      </p:cBhvr>
                                      <p:to>
                                        <p:strVal val="visible"/>
                                      </p:to>
                                    </p:set>
                                    <p:anim calcmode="lin" valueType="num">
                                      <p:cBhvr additive="base">
                                        <p:cTn dur="500"/>
                                        <p:tgtEl>
                                          <p:spTgt spid="4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9" st="9"/>
                                            </p:txEl>
                                          </p:spTgt>
                                        </p:tgtEl>
                                        <p:attrNameLst>
                                          <p:attrName>style.visibility</p:attrName>
                                        </p:attrNameLst>
                                      </p:cBhvr>
                                      <p:to>
                                        <p:strVal val="visible"/>
                                      </p:to>
                                    </p:set>
                                    <p:anim calcmode="lin" valueType="num">
                                      <p:cBhvr additive="base">
                                        <p:cTn dur="500"/>
                                        <p:tgtEl>
                                          <p:spTgt spid="4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10" st="10"/>
                                            </p:txEl>
                                          </p:spTgt>
                                        </p:tgtEl>
                                        <p:attrNameLst>
                                          <p:attrName>style.visibility</p:attrName>
                                        </p:attrNameLst>
                                      </p:cBhvr>
                                      <p:to>
                                        <p:strVal val="visible"/>
                                      </p:to>
                                    </p:set>
                                    <p:anim calcmode="lin" valueType="num">
                                      <p:cBhvr additive="base">
                                        <p:cTn dur="500"/>
                                        <p:tgtEl>
                                          <p:spTgt spid="4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
                                            <p:txEl>
                                              <p:pRg end="11" st="11"/>
                                            </p:txEl>
                                          </p:spTgt>
                                        </p:tgtEl>
                                        <p:attrNameLst>
                                          <p:attrName>style.visibility</p:attrName>
                                        </p:attrNameLst>
                                      </p:cBhvr>
                                      <p:to>
                                        <p:strVal val="visible"/>
                                      </p:to>
                                    </p:set>
                                    <p:anim calcmode="lin" valueType="num">
                                      <p:cBhvr additive="base">
                                        <p:cTn dur="500"/>
                                        <p:tgtEl>
                                          <p:spTgt spid="4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0f2e20c3b6_0_0"/>
          <p:cNvSpPr txBox="1"/>
          <p:nvPr>
            <p:ph type="ctrTitle"/>
          </p:nvPr>
        </p:nvSpPr>
        <p:spPr>
          <a:xfrm>
            <a:off x="2375375" y="2514600"/>
            <a:ext cx="8978400" cy="18987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SzPts val="4889"/>
              <a:buNone/>
            </a:pPr>
            <a:r>
              <a:rPr lang="mn-MN">
                <a:latin typeface="Montserrat"/>
                <a:ea typeface="Montserrat"/>
                <a:cs typeface="Montserrat"/>
                <a:sym typeface="Montserrat"/>
              </a:rPr>
              <a:t>Лекц 9.</a:t>
            </a:r>
            <a:br>
              <a:rPr lang="mn-MN">
                <a:latin typeface="Montserrat"/>
                <a:ea typeface="Montserrat"/>
                <a:cs typeface="Montserrat"/>
                <a:sym typeface="Montserrat"/>
              </a:rPr>
            </a:br>
            <a:r>
              <a:rPr lang="mn-MN">
                <a:latin typeface="Montserrat"/>
                <a:ea typeface="Montserrat"/>
                <a:cs typeface="Montserrat"/>
                <a:sym typeface="Montserrat"/>
              </a:rPr>
              <a:t>Document Object Model</a:t>
            </a:r>
            <a:endParaRPr>
              <a:latin typeface="Montserrat"/>
              <a:ea typeface="Montserrat"/>
              <a:cs typeface="Montserrat"/>
              <a:sym typeface="Montserrat"/>
            </a:endParaRPr>
          </a:p>
        </p:txBody>
      </p:sp>
      <p:sp>
        <p:nvSpPr>
          <p:cNvPr id="200" name="Google Shape;200;g30f2e20c3b6_0_0"/>
          <p:cNvSpPr txBox="1"/>
          <p:nvPr>
            <p:ph idx="1" type="subTitle"/>
          </p:nvPr>
        </p:nvSpPr>
        <p:spPr>
          <a:xfrm>
            <a:off x="2690326" y="4516438"/>
            <a:ext cx="8663400" cy="1655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2"/>
              </a:buClr>
              <a:buSzPts val="2400"/>
              <a:buNone/>
            </a:pPr>
            <a:r>
              <a:rPr lang="mn-MN">
                <a:latin typeface="Montserrat"/>
                <a:ea typeface="Montserrat"/>
                <a:cs typeface="Montserrat"/>
                <a:sym typeface="Montserrat"/>
              </a:rPr>
              <a:t>Интернэт технологийн үндэс</a:t>
            </a:r>
            <a:endParaRPr>
              <a:latin typeface="Montserrat"/>
              <a:ea typeface="Montserrat"/>
              <a:cs typeface="Montserrat"/>
              <a:sym typeface="Montserrat"/>
            </a:endParaRPr>
          </a:p>
          <a:p>
            <a:pPr indent="0" lvl="0" marL="0" rtl="0" algn="r">
              <a:lnSpc>
                <a:spcPct val="90000"/>
              </a:lnSpc>
              <a:spcBef>
                <a:spcPts val="1000"/>
              </a:spcBef>
              <a:spcAft>
                <a:spcPts val="0"/>
              </a:spcAft>
              <a:buClr>
                <a:schemeClr val="lt2"/>
              </a:buClr>
              <a:buSzPts val="2400"/>
              <a:buNone/>
            </a:pPr>
            <a:r>
              <a:rPr lang="mn-MN">
                <a:latin typeface="Montserrat"/>
                <a:ea typeface="Montserrat"/>
                <a:cs typeface="Montserrat"/>
                <a:sym typeface="Montserrat"/>
              </a:rPr>
              <a:t>2024 он</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175d06417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Document Object Model</a:t>
            </a:r>
            <a:endParaRPr>
              <a:solidFill>
                <a:schemeClr val="dk1"/>
              </a:solidFill>
              <a:latin typeface="Montserrat"/>
              <a:ea typeface="Montserrat"/>
              <a:cs typeface="Montserrat"/>
              <a:sym typeface="Montserrat"/>
            </a:endParaRPr>
          </a:p>
        </p:txBody>
      </p:sp>
      <p:sp>
        <p:nvSpPr>
          <p:cNvPr id="206" name="Google Shape;206;g3175d06417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mn-MN">
                <a:solidFill>
                  <a:srgbClr val="0070C0"/>
                </a:solidFill>
                <a:latin typeface="Montserrat"/>
                <a:ea typeface="Montserrat"/>
                <a:cs typeface="Montserrat"/>
                <a:sym typeface="Montserrat"/>
              </a:rPr>
              <a:t>Document Object Model(DOM)</a:t>
            </a:r>
            <a:r>
              <a:rPr lang="mn-MN">
                <a:latin typeface="Montserrat"/>
                <a:ea typeface="Montserrat"/>
                <a:cs typeface="Montserrat"/>
                <a:sym typeface="Montserrat"/>
              </a:rPr>
              <a:t> нь HTML документийг мод бүтцээр илэрхийлэх интерфэйс юм. Ингэхдээ </a:t>
            </a:r>
            <a:r>
              <a:rPr lang="mn-MN">
                <a:solidFill>
                  <a:schemeClr val="dk1"/>
                </a:solidFill>
                <a:latin typeface="Montserrat"/>
                <a:ea typeface="Montserrat"/>
                <a:cs typeface="Montserrat"/>
                <a:sym typeface="Montserrat"/>
              </a:rPr>
              <a:t>HTML документ доторхи элемент бүрийг модны зангилаа буюу обьект болгоно. </a:t>
            </a:r>
            <a:endParaRPr>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a:solidFill>
                <a:schemeClr val="dk1"/>
              </a:solidFill>
              <a:latin typeface="Montserrat"/>
              <a:ea typeface="Montserrat"/>
              <a:cs typeface="Montserrat"/>
              <a:sym typeface="Montserrat"/>
            </a:endParaRPr>
          </a:p>
        </p:txBody>
      </p:sp>
      <p:pic>
        <p:nvPicPr>
          <p:cNvPr id="207" name="Google Shape;207;g3175d064173_0_0"/>
          <p:cNvPicPr preferRelativeResize="0"/>
          <p:nvPr/>
        </p:nvPicPr>
        <p:blipFill rotWithShape="1">
          <a:blip r:embed="rId3">
            <a:alphaModFix/>
          </a:blip>
          <a:srcRect b="0" l="0" r="0" t="0"/>
          <a:stretch/>
        </p:blipFill>
        <p:spPr>
          <a:xfrm>
            <a:off x="1351350" y="3170799"/>
            <a:ext cx="6997600" cy="3687200"/>
          </a:xfrm>
          <a:prstGeom prst="rect">
            <a:avLst/>
          </a:prstGeom>
          <a:noFill/>
          <a:ln>
            <a:noFill/>
          </a:ln>
        </p:spPr>
      </p:pic>
      <p:sp>
        <p:nvSpPr>
          <p:cNvPr id="208" name="Google Shape;208;g3175d064173_0_0"/>
          <p:cNvSpPr/>
          <p:nvPr/>
        </p:nvSpPr>
        <p:spPr>
          <a:xfrm>
            <a:off x="7195850" y="3377375"/>
            <a:ext cx="2841000" cy="6870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rgbClr val="000000"/>
                </a:solidFill>
                <a:latin typeface="Montserrat"/>
                <a:ea typeface="Montserrat"/>
                <a:cs typeface="Montserrat"/>
                <a:sym typeface="Montserrat"/>
              </a:rPr>
              <a:t>бүхэлдээ </a:t>
            </a:r>
            <a:endParaRPr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rgbClr val="000000"/>
                </a:solidFill>
                <a:latin typeface="Montserrat"/>
                <a:ea typeface="Montserrat"/>
                <a:cs typeface="Montserrat"/>
                <a:sym typeface="Montserrat"/>
              </a:rPr>
              <a:t>DOM мод</a:t>
            </a:r>
            <a:endParaRPr i="0" sz="2400" u="none" cap="none" strike="noStrike">
              <a:solidFill>
                <a:srgbClr val="000000"/>
              </a:solidFill>
              <a:latin typeface="Montserrat"/>
              <a:ea typeface="Montserrat"/>
              <a:cs typeface="Montserrat"/>
              <a:sym typeface="Montserrat"/>
            </a:endParaRPr>
          </a:p>
        </p:txBody>
      </p:sp>
      <p:sp>
        <p:nvSpPr>
          <p:cNvPr id="209" name="Google Shape;209;g3175d064173_0_0"/>
          <p:cNvSpPr/>
          <p:nvPr/>
        </p:nvSpPr>
        <p:spPr>
          <a:xfrm>
            <a:off x="7895475" y="4507825"/>
            <a:ext cx="3690000" cy="6870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mn-MN" sz="2400" u="none" cap="none" strike="noStrike">
                <a:solidFill>
                  <a:srgbClr val="000000"/>
                </a:solidFill>
                <a:latin typeface="Montserrat"/>
                <a:ea typeface="Montserrat"/>
                <a:cs typeface="Montserrat"/>
                <a:sym typeface="Montserrat"/>
              </a:rPr>
              <a:t>элемент бүр нь DOM зангилаа</a:t>
            </a:r>
            <a:endParaRPr i="0" sz="2400" u="none" cap="none" strike="noStrike">
              <a:solidFill>
                <a:srgbClr val="000000"/>
              </a:solidFill>
              <a:latin typeface="Montserrat"/>
              <a:ea typeface="Montserrat"/>
              <a:cs typeface="Montserrat"/>
              <a:sym typeface="Montserrat"/>
            </a:endParaRPr>
          </a:p>
        </p:txBody>
      </p:sp>
      <p:sp>
        <p:nvSpPr>
          <p:cNvPr id="210" name="Google Shape;210;g3175d064173_0_0"/>
          <p:cNvSpPr/>
          <p:nvPr/>
        </p:nvSpPr>
        <p:spPr>
          <a:xfrm>
            <a:off x="3854200" y="4436925"/>
            <a:ext cx="989700" cy="54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00"/>
                </a:solidFill>
                <a:latin typeface="Arial"/>
                <a:ea typeface="Arial"/>
                <a:cs typeface="Arial"/>
                <a:sym typeface="Arial"/>
              </a:rPr>
              <a:t>ах дүүс</a:t>
            </a:r>
            <a:endParaRPr b="0" i="0" sz="1400" u="none" cap="none" strike="noStrike">
              <a:solidFill>
                <a:srgbClr val="000000"/>
              </a:solidFill>
              <a:latin typeface="Arial"/>
              <a:ea typeface="Arial"/>
              <a:cs typeface="Arial"/>
              <a:sym typeface="Arial"/>
            </a:endParaRPr>
          </a:p>
        </p:txBody>
      </p:sp>
      <p:sp>
        <p:nvSpPr>
          <p:cNvPr id="211" name="Google Shape;211;g3175d064173_0_0"/>
          <p:cNvSpPr/>
          <p:nvPr/>
        </p:nvSpPr>
        <p:spPr>
          <a:xfrm>
            <a:off x="756950" y="4478325"/>
            <a:ext cx="989700" cy="46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mn-MN" sz="1400" u="none" cap="none" strike="noStrike">
                <a:solidFill>
                  <a:srgbClr val="000000"/>
                </a:solidFill>
                <a:latin typeface="Arial"/>
                <a:ea typeface="Arial"/>
                <a:cs typeface="Arial"/>
                <a:sym typeface="Arial"/>
              </a:rPr>
              <a:t>ах дүүс</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175d064173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Document Object Model</a:t>
            </a:r>
            <a:endParaRPr>
              <a:latin typeface="Montserrat"/>
              <a:ea typeface="Montserrat"/>
              <a:cs typeface="Montserrat"/>
              <a:sym typeface="Montserrat"/>
            </a:endParaRPr>
          </a:p>
        </p:txBody>
      </p:sp>
      <p:sp>
        <p:nvSpPr>
          <p:cNvPr id="217" name="Google Shape;217;g3175d064173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mn-MN">
                <a:solidFill>
                  <a:schemeClr val="dk1"/>
                </a:solidFill>
                <a:latin typeface="Montserrat"/>
                <a:ea typeface="Montserrat"/>
                <a:cs typeface="Montserrat"/>
                <a:sym typeface="Montserrat"/>
              </a:rPr>
              <a:t>DOM-ийг ашиглан Жаваскриптээс HTML документийг динамикаар удирдах боломжтой. </a:t>
            </a:r>
            <a:endParaRPr>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SzPts val="2800"/>
              <a:buNone/>
            </a:pPr>
            <a:r>
              <a:rPr lang="mn-MN">
                <a:solidFill>
                  <a:schemeClr val="dk1"/>
                </a:solidFill>
                <a:latin typeface="Montserrat"/>
                <a:ea typeface="Montserrat"/>
                <a:cs typeface="Montserrat"/>
                <a:sym typeface="Montserrat"/>
              </a:rPr>
              <a:t>Бид DOM-ийг ашиглан юу хийж чадах вэ?</a:t>
            </a:r>
            <a:endParaRPr>
              <a:solidFill>
                <a:schemeClr val="dk1"/>
              </a:solidFill>
              <a:latin typeface="Montserrat"/>
              <a:ea typeface="Montserrat"/>
              <a:cs typeface="Montserrat"/>
              <a:sym typeface="Montserrat"/>
            </a:endParaRPr>
          </a:p>
          <a:p>
            <a:pPr indent="-406400" lvl="0" marL="457200" rtl="0" algn="l">
              <a:lnSpc>
                <a:spcPct val="90000"/>
              </a:lnSpc>
              <a:spcBef>
                <a:spcPts val="100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HTML элемент нэмэх, хасах</a:t>
            </a:r>
            <a:endParaRPr>
              <a:solidFill>
                <a:schemeClr val="dk1"/>
              </a:solidFill>
              <a:latin typeface="Montserrat"/>
              <a:ea typeface="Montserrat"/>
              <a:cs typeface="Montserrat"/>
              <a:sym typeface="Montserrat"/>
            </a:endParaRPr>
          </a:p>
          <a:p>
            <a:pPr indent="-406400" lvl="0" marL="457200" rtl="0" algn="l">
              <a:lnSpc>
                <a:spcPct val="90000"/>
              </a:lnSpc>
              <a:spcBef>
                <a:spcPts val="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HTML элементийн агуулга болон атрибутуудыг өөрчлөх</a:t>
            </a:r>
            <a:endParaRPr>
              <a:solidFill>
                <a:schemeClr val="dk1"/>
              </a:solidFill>
              <a:latin typeface="Montserrat"/>
              <a:ea typeface="Montserrat"/>
              <a:cs typeface="Montserrat"/>
              <a:sym typeface="Montserrat"/>
            </a:endParaRPr>
          </a:p>
          <a:p>
            <a:pPr indent="-406400" lvl="0" marL="457200" rtl="0" algn="l">
              <a:lnSpc>
                <a:spcPct val="90000"/>
              </a:lnSpc>
              <a:spcBef>
                <a:spcPts val="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HTML элементийг стайлыг (CSS) өөрчлөх</a:t>
            </a:r>
            <a:endParaRPr>
              <a:solidFill>
                <a:schemeClr val="dk1"/>
              </a:solidFill>
              <a:latin typeface="Montserrat"/>
              <a:ea typeface="Montserrat"/>
              <a:cs typeface="Montserrat"/>
              <a:sym typeface="Montserrat"/>
            </a:endParaRPr>
          </a:p>
          <a:p>
            <a:pPr indent="-406400" lvl="0" marL="457200" rtl="0" algn="l">
              <a:lnSpc>
                <a:spcPct val="90000"/>
              </a:lnSpc>
              <a:spcBef>
                <a:spcPts val="0"/>
              </a:spcBef>
              <a:spcAft>
                <a:spcPts val="0"/>
              </a:spcAft>
              <a:buClr>
                <a:schemeClr val="dk1"/>
              </a:buClr>
              <a:buSzPts val="2800"/>
              <a:buFont typeface="Montserrat"/>
              <a:buChar char="-"/>
            </a:pPr>
            <a:r>
              <a:rPr lang="mn-MN">
                <a:solidFill>
                  <a:schemeClr val="dk1"/>
                </a:solidFill>
                <a:latin typeface="Montserrat"/>
                <a:ea typeface="Montserrat"/>
                <a:cs typeface="Montserrat"/>
                <a:sym typeface="Montserrat"/>
              </a:rPr>
              <a:t>HTML DOM үзэгдэлд хариу үзүүлэх</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175d064173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DOM модоор дамжих</a:t>
            </a:r>
            <a:endParaRPr>
              <a:latin typeface="Montserrat"/>
              <a:ea typeface="Montserrat"/>
              <a:cs typeface="Montserrat"/>
              <a:sym typeface="Montserrat"/>
            </a:endParaRPr>
          </a:p>
        </p:txBody>
      </p:sp>
      <p:sp>
        <p:nvSpPr>
          <p:cNvPr id="223" name="Google Shape;223;g3175d064173_0_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document.body</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document.documentElement</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document.forms</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document.head</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document.images</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document.links</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document.scripts</a:t>
            </a:r>
            <a:endParaRPr sz="2380">
              <a:solidFill>
                <a:schemeClr val="dk1"/>
              </a:solidFill>
              <a:latin typeface="Montserrat"/>
              <a:ea typeface="Montserrat"/>
              <a:cs typeface="Montserrat"/>
              <a:sym typeface="Montserrat"/>
            </a:endParaRPr>
          </a:p>
          <a:p>
            <a:pPr indent="-379730" lvl="0" marL="457200" rtl="0" algn="l">
              <a:lnSpc>
                <a:spcPct val="70000"/>
              </a:lnSpc>
              <a:spcBef>
                <a:spcPts val="1000"/>
              </a:spcBef>
              <a:spcAft>
                <a:spcPts val="0"/>
              </a:spcAft>
              <a:buClr>
                <a:schemeClr val="dk1"/>
              </a:buClr>
              <a:buSzPts val="2380"/>
              <a:buFont typeface="Montserrat"/>
              <a:buChar char="●"/>
            </a:pPr>
            <a:r>
              <a:rPr lang="mn-MN" sz="238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document.title</a:t>
            </a:r>
            <a:endParaRPr sz="2380">
              <a:solidFill>
                <a:schemeClr val="dk1"/>
              </a:solidFill>
              <a:latin typeface="Montserrat"/>
              <a:ea typeface="Montserrat"/>
              <a:cs typeface="Montserrat"/>
              <a:sym typeface="Montserrat"/>
            </a:endParaRPr>
          </a:p>
          <a:p>
            <a:pPr indent="0" lvl="0" marL="0" rtl="0" algn="l">
              <a:lnSpc>
                <a:spcPct val="70000"/>
              </a:lnSpc>
              <a:spcBef>
                <a:spcPts val="1000"/>
              </a:spcBef>
              <a:spcAft>
                <a:spcPts val="0"/>
              </a:spcAft>
              <a:buSzPts val="935"/>
              <a:buNone/>
            </a:pPr>
            <a:r>
              <a:t/>
            </a:r>
            <a:endParaRPr sz="2380">
              <a:solidFill>
                <a:schemeClr val="dk1"/>
              </a:solidFill>
              <a:latin typeface="Montserrat"/>
              <a:ea typeface="Montserrat"/>
              <a:cs typeface="Montserrat"/>
              <a:sym typeface="Montserrat"/>
            </a:endParaRPr>
          </a:p>
        </p:txBody>
      </p:sp>
      <p:pic>
        <p:nvPicPr>
          <p:cNvPr id="224" name="Google Shape;224;g3175d064173_0_15"/>
          <p:cNvPicPr preferRelativeResize="0"/>
          <p:nvPr/>
        </p:nvPicPr>
        <p:blipFill rotWithShape="1">
          <a:blip r:embed="rId11">
            <a:alphaModFix/>
          </a:blip>
          <a:srcRect b="0" l="0" r="0" t="0"/>
          <a:stretch/>
        </p:blipFill>
        <p:spPr>
          <a:xfrm>
            <a:off x="5538225" y="1580025"/>
            <a:ext cx="6155800" cy="336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175d064173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Зангилаа буюу элемент сонгох</a:t>
            </a:r>
            <a:endParaRPr>
              <a:latin typeface="Montserrat"/>
              <a:ea typeface="Montserrat"/>
              <a:cs typeface="Montserrat"/>
              <a:sym typeface="Montserrat"/>
            </a:endParaRPr>
          </a:p>
        </p:txBody>
      </p:sp>
      <p:pic>
        <p:nvPicPr>
          <p:cNvPr id="230" name="Google Shape;230;g3175d064173_0_21"/>
          <p:cNvPicPr preferRelativeResize="0"/>
          <p:nvPr/>
        </p:nvPicPr>
        <p:blipFill rotWithShape="1">
          <a:blip r:embed="rId3">
            <a:alphaModFix/>
          </a:blip>
          <a:srcRect b="0" l="0" r="0" t="0"/>
          <a:stretch/>
        </p:blipFill>
        <p:spPr>
          <a:xfrm>
            <a:off x="1048975" y="1690825"/>
            <a:ext cx="7287950" cy="2318125"/>
          </a:xfrm>
          <a:prstGeom prst="rect">
            <a:avLst/>
          </a:prstGeom>
          <a:noFill/>
          <a:ln>
            <a:noFill/>
          </a:ln>
        </p:spPr>
      </p:pic>
      <p:pic>
        <p:nvPicPr>
          <p:cNvPr id="231" name="Google Shape;231;g3175d064173_0_21"/>
          <p:cNvPicPr preferRelativeResize="0"/>
          <p:nvPr/>
        </p:nvPicPr>
        <p:blipFill rotWithShape="1">
          <a:blip r:embed="rId4">
            <a:alphaModFix/>
          </a:blip>
          <a:srcRect b="0" l="0" r="0" t="0"/>
          <a:stretch/>
        </p:blipFill>
        <p:spPr>
          <a:xfrm>
            <a:off x="8780200" y="1599800"/>
            <a:ext cx="3067050" cy="1038225"/>
          </a:xfrm>
          <a:prstGeom prst="rect">
            <a:avLst/>
          </a:prstGeom>
          <a:noFill/>
          <a:ln>
            <a:noFill/>
          </a:ln>
        </p:spPr>
      </p:pic>
      <p:graphicFrame>
        <p:nvGraphicFramePr>
          <p:cNvPr id="232" name="Google Shape;232;g3175d064173_0_21"/>
          <p:cNvGraphicFramePr/>
          <p:nvPr/>
        </p:nvGraphicFramePr>
        <p:xfrm>
          <a:off x="2646550" y="4334950"/>
          <a:ext cx="3000000" cy="3000000"/>
        </p:xfrm>
        <a:graphic>
          <a:graphicData uri="http://schemas.openxmlformats.org/drawingml/2006/table">
            <a:tbl>
              <a:tblPr>
                <a:noFill/>
                <a:tableStyleId>{A5BB0C85-2DC2-4D85-A22E-4DF6FB8F77E0}</a:tableStyleId>
              </a:tblPr>
              <a:tblGrid>
                <a:gridCol w="2540350"/>
                <a:gridCol w="6247725"/>
              </a:tblGrid>
              <a:tr h="45770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ID-аар</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document.getElementById(“idname”)</a:t>
                      </a:r>
                      <a:endParaRPr sz="1800" u="none" cap="none" strike="noStrike">
                        <a:latin typeface="Montserrat"/>
                        <a:ea typeface="Montserrat"/>
                        <a:cs typeface="Montserrat"/>
                        <a:sym typeface="Montserrat"/>
                      </a:endParaRPr>
                    </a:p>
                  </a:txBody>
                  <a:tcPr marT="91425" marB="91425" marR="91425" marL="91425"/>
                </a:tc>
              </a:tr>
              <a:tr h="472125">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Классаар</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document.getElementsByClassName(“classname”)</a:t>
                      </a:r>
                      <a:endParaRPr sz="1800" u="none" cap="none" strike="noStrike">
                        <a:latin typeface="Montserrat"/>
                        <a:ea typeface="Montserrat"/>
                        <a:cs typeface="Montserrat"/>
                        <a:sym typeface="Montserrat"/>
                      </a:endParaRPr>
                    </a:p>
                  </a:txBody>
                  <a:tcPr marT="91425" marB="91425" marR="91425" marL="91425"/>
                </a:tc>
              </a:tr>
              <a:tr h="45770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Таг нэрээр</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document.getElementsByTagName(“tagname”)</a:t>
                      </a:r>
                      <a:endParaRPr sz="1800" u="none" cap="none" strike="noStrike">
                        <a:latin typeface="Montserrat"/>
                        <a:ea typeface="Montserrat"/>
                        <a:cs typeface="Montserrat"/>
                        <a:sym typeface="Montserrat"/>
                      </a:endParaRPr>
                    </a:p>
                  </a:txBody>
                  <a:tcPr marT="91425" marB="91425" marR="91425" marL="91425"/>
                </a:tc>
              </a:tr>
              <a:tr h="45770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CSS cелектороор</a:t>
                      </a:r>
                      <a:endParaRPr sz="18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document.querySelectorAll(“selector”)</a:t>
                      </a:r>
                      <a:endParaRPr sz="1800" u="none" cap="none" strike="noStrike">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175d064173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Зангилаа буюу элемент сонгох</a:t>
            </a:r>
            <a:endParaRPr>
              <a:latin typeface="Montserrat"/>
              <a:ea typeface="Montserrat"/>
              <a:cs typeface="Montserrat"/>
              <a:sym typeface="Montserrat"/>
            </a:endParaRPr>
          </a:p>
        </p:txBody>
      </p:sp>
      <p:pic>
        <p:nvPicPr>
          <p:cNvPr id="238" name="Google Shape;238;g3175d064173_0_28"/>
          <p:cNvPicPr preferRelativeResize="0"/>
          <p:nvPr/>
        </p:nvPicPr>
        <p:blipFill rotWithShape="1">
          <a:blip r:embed="rId3">
            <a:alphaModFix/>
          </a:blip>
          <a:srcRect b="0" l="0" r="0" t="0"/>
          <a:stretch/>
        </p:blipFill>
        <p:spPr>
          <a:xfrm>
            <a:off x="906600" y="1616050"/>
            <a:ext cx="7528249" cy="4730400"/>
          </a:xfrm>
          <a:prstGeom prst="rect">
            <a:avLst/>
          </a:prstGeom>
          <a:noFill/>
          <a:ln>
            <a:noFill/>
          </a:ln>
        </p:spPr>
      </p:pic>
      <p:pic>
        <p:nvPicPr>
          <p:cNvPr id="239" name="Google Shape;239;g3175d064173_0_28"/>
          <p:cNvPicPr preferRelativeResize="0"/>
          <p:nvPr/>
        </p:nvPicPr>
        <p:blipFill rotWithShape="1">
          <a:blip r:embed="rId4">
            <a:alphaModFix/>
          </a:blip>
          <a:srcRect b="0" l="0" r="0" t="0"/>
          <a:stretch/>
        </p:blipFill>
        <p:spPr>
          <a:xfrm>
            <a:off x="8610550" y="1690825"/>
            <a:ext cx="2971800" cy="1133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175d064173_0_34"/>
          <p:cNvSpPr txBox="1"/>
          <p:nvPr>
            <p:ph type="title"/>
          </p:nvPr>
        </p:nvSpPr>
        <p:spPr>
          <a:xfrm>
            <a:off x="838200" y="133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DOM Collections</a:t>
            </a:r>
            <a:endParaRPr>
              <a:latin typeface="Montserrat"/>
              <a:ea typeface="Montserrat"/>
              <a:cs typeface="Montserrat"/>
              <a:sym typeface="Montserrat"/>
            </a:endParaRPr>
          </a:p>
        </p:txBody>
      </p:sp>
      <p:pic>
        <p:nvPicPr>
          <p:cNvPr id="245" name="Google Shape;245;g3175d064173_0_34"/>
          <p:cNvPicPr preferRelativeResize="0"/>
          <p:nvPr/>
        </p:nvPicPr>
        <p:blipFill rotWithShape="1">
          <a:blip r:embed="rId3">
            <a:alphaModFix/>
          </a:blip>
          <a:srcRect b="0" l="0" r="0" t="0"/>
          <a:stretch/>
        </p:blipFill>
        <p:spPr>
          <a:xfrm>
            <a:off x="1002375" y="1459000"/>
            <a:ext cx="6640408" cy="4862375"/>
          </a:xfrm>
          <a:prstGeom prst="rect">
            <a:avLst/>
          </a:prstGeom>
          <a:noFill/>
          <a:ln>
            <a:noFill/>
          </a:ln>
        </p:spPr>
      </p:pic>
      <p:pic>
        <p:nvPicPr>
          <p:cNvPr id="246" name="Google Shape;246;g3175d064173_0_34"/>
          <p:cNvPicPr preferRelativeResize="0"/>
          <p:nvPr/>
        </p:nvPicPr>
        <p:blipFill rotWithShape="1">
          <a:blip r:embed="rId4">
            <a:alphaModFix/>
          </a:blip>
          <a:srcRect b="0" l="0" r="0" t="0"/>
          <a:stretch/>
        </p:blipFill>
        <p:spPr>
          <a:xfrm>
            <a:off x="7934899" y="1342575"/>
            <a:ext cx="2719075" cy="1614775"/>
          </a:xfrm>
          <a:prstGeom prst="rect">
            <a:avLst/>
          </a:prstGeom>
          <a:noFill/>
          <a:ln>
            <a:noFill/>
          </a:ln>
        </p:spPr>
      </p:pic>
      <p:pic>
        <p:nvPicPr>
          <p:cNvPr id="247" name="Google Shape;247;g3175d064173_0_34"/>
          <p:cNvPicPr preferRelativeResize="0"/>
          <p:nvPr/>
        </p:nvPicPr>
        <p:blipFill rotWithShape="1">
          <a:blip r:embed="rId5">
            <a:alphaModFix/>
          </a:blip>
          <a:srcRect b="0" l="0" r="0" t="0"/>
          <a:stretch/>
        </p:blipFill>
        <p:spPr>
          <a:xfrm>
            <a:off x="7934899" y="3074825"/>
            <a:ext cx="2719075" cy="160904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175d064173_0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input-ийн утгыг авах</a:t>
            </a:r>
            <a:endParaRPr>
              <a:latin typeface="Montserrat"/>
              <a:ea typeface="Montserrat"/>
              <a:cs typeface="Montserrat"/>
              <a:sym typeface="Montserrat"/>
            </a:endParaRPr>
          </a:p>
        </p:txBody>
      </p:sp>
      <p:pic>
        <p:nvPicPr>
          <p:cNvPr id="253" name="Google Shape;253;g3175d064173_0_41"/>
          <p:cNvPicPr preferRelativeResize="0"/>
          <p:nvPr/>
        </p:nvPicPr>
        <p:blipFill rotWithShape="1">
          <a:blip r:embed="rId3">
            <a:alphaModFix/>
          </a:blip>
          <a:srcRect b="0" l="0" r="0" t="0"/>
          <a:stretch/>
        </p:blipFill>
        <p:spPr>
          <a:xfrm>
            <a:off x="779213" y="1628800"/>
            <a:ext cx="7419975" cy="4019550"/>
          </a:xfrm>
          <a:prstGeom prst="rect">
            <a:avLst/>
          </a:prstGeom>
          <a:noFill/>
          <a:ln>
            <a:noFill/>
          </a:ln>
        </p:spPr>
      </p:pic>
      <p:pic>
        <p:nvPicPr>
          <p:cNvPr id="254" name="Google Shape;254;g3175d064173_0_41"/>
          <p:cNvPicPr preferRelativeResize="0"/>
          <p:nvPr/>
        </p:nvPicPr>
        <p:blipFill rotWithShape="1">
          <a:blip r:embed="rId4">
            <a:alphaModFix/>
          </a:blip>
          <a:srcRect b="0" l="0" r="0" t="0"/>
          <a:stretch/>
        </p:blipFill>
        <p:spPr>
          <a:xfrm>
            <a:off x="8199202" y="1628800"/>
            <a:ext cx="3154600" cy="1487017"/>
          </a:xfrm>
          <a:prstGeom prst="rect">
            <a:avLst/>
          </a:prstGeom>
          <a:noFill/>
          <a:ln>
            <a:noFill/>
          </a:ln>
        </p:spPr>
      </p:pic>
      <p:pic>
        <p:nvPicPr>
          <p:cNvPr id="255" name="Google Shape;255;g3175d064173_0_41"/>
          <p:cNvPicPr preferRelativeResize="0"/>
          <p:nvPr/>
        </p:nvPicPr>
        <p:blipFill rotWithShape="1">
          <a:blip r:embed="rId5">
            <a:alphaModFix/>
          </a:blip>
          <a:srcRect b="0" l="0" r="0" t="0"/>
          <a:stretch/>
        </p:blipFill>
        <p:spPr>
          <a:xfrm>
            <a:off x="8315313" y="3324950"/>
            <a:ext cx="3038475" cy="1352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175d064173_0_3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DHTML</a:t>
            </a:r>
            <a:endParaRPr>
              <a:latin typeface="Montserrat"/>
              <a:ea typeface="Montserrat"/>
              <a:cs typeface="Montserrat"/>
              <a:sym typeface="Montserrat"/>
            </a:endParaRPr>
          </a:p>
        </p:txBody>
      </p:sp>
      <p:sp>
        <p:nvSpPr>
          <p:cNvPr id="261" name="Google Shape;261;g3175d064173_0_3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mn-MN">
                <a:latin typeface="Montserrat"/>
                <a:ea typeface="Montserrat"/>
                <a:cs typeface="Montserrat"/>
                <a:sym typeface="Montserrat"/>
              </a:rPr>
              <a:t>Dynamic HTML</a:t>
            </a:r>
            <a:r>
              <a:rPr lang="mn-MN">
                <a:latin typeface="Montserrat"/>
                <a:ea typeface="Montserrat"/>
                <a:cs typeface="Montserrat"/>
                <a:sym typeface="Montserrat"/>
              </a:rPr>
              <a:t> буюу </a:t>
            </a:r>
            <a:r>
              <a:rPr b="1" lang="mn-MN">
                <a:latin typeface="Montserrat"/>
                <a:ea typeface="Montserrat"/>
                <a:cs typeface="Montserrat"/>
                <a:sym typeface="Montserrat"/>
              </a:rPr>
              <a:t>DHTML</a:t>
            </a:r>
            <a:r>
              <a:rPr lang="mn-MN">
                <a:latin typeface="Montserrat"/>
                <a:ea typeface="Montserrat"/>
                <a:cs typeface="Montserrat"/>
                <a:sym typeface="Montserrat"/>
              </a:rPr>
              <a:t> нь интерактив, хөдөлгөөнт вэб сайтыг хөгжүүлэхэд шаардлагатай технологиудын цуглуулга буюу </a:t>
            </a:r>
            <a:r>
              <a:rPr lang="mn-MN">
                <a:solidFill>
                  <a:srgbClr val="C00000"/>
                </a:solidFill>
                <a:latin typeface="Montserrat"/>
                <a:ea typeface="Montserrat"/>
                <a:cs typeface="Montserrat"/>
                <a:sym typeface="Montserrat"/>
              </a:rPr>
              <a:t>markup language</a:t>
            </a:r>
            <a:r>
              <a:rPr lang="mn-MN">
                <a:latin typeface="Montserrat"/>
                <a:ea typeface="Montserrat"/>
                <a:cs typeface="Montserrat"/>
                <a:sym typeface="Montserrat"/>
              </a:rPr>
              <a:t> (</a:t>
            </a:r>
            <a:r>
              <a:rPr lang="mn-MN">
                <a:solidFill>
                  <a:srgbClr val="C00000"/>
                </a:solidFill>
                <a:latin typeface="Montserrat"/>
                <a:ea typeface="Montserrat"/>
                <a:cs typeface="Montserrat"/>
                <a:sym typeface="Montserrat"/>
              </a:rPr>
              <a:t>HTML</a:t>
            </a:r>
            <a:r>
              <a:rPr lang="mn-MN">
                <a:latin typeface="Montserrat"/>
                <a:ea typeface="Montserrat"/>
                <a:cs typeface="Montserrat"/>
                <a:sym typeface="Montserrat"/>
              </a:rPr>
              <a:t>), </a:t>
            </a:r>
            <a:r>
              <a:rPr lang="mn-MN" u="sng">
                <a:solidFill>
                  <a:srgbClr val="C00000"/>
                </a:solidFill>
                <a:latin typeface="Montserrat"/>
                <a:ea typeface="Montserrat"/>
                <a:cs typeface="Montserrat"/>
                <a:sym typeface="Montserrat"/>
              </a:rPr>
              <a:t>client-side scripting</a:t>
            </a:r>
            <a:r>
              <a:rPr lang="mn-MN">
                <a:latin typeface="Montserrat"/>
                <a:ea typeface="Montserrat"/>
                <a:cs typeface="Montserrat"/>
                <a:sym typeface="Montserrat"/>
              </a:rPr>
              <a:t> language (</a:t>
            </a:r>
            <a:r>
              <a:rPr lang="mn-MN">
                <a:solidFill>
                  <a:srgbClr val="C00000"/>
                </a:solidFill>
                <a:latin typeface="Montserrat"/>
                <a:ea typeface="Montserrat"/>
                <a:cs typeface="Montserrat"/>
                <a:sym typeface="Montserrat"/>
              </a:rPr>
              <a:t>JavaScript</a:t>
            </a:r>
            <a:r>
              <a:rPr lang="mn-MN">
                <a:latin typeface="Montserrat"/>
                <a:ea typeface="Montserrat"/>
                <a:cs typeface="Montserrat"/>
                <a:sym typeface="Montserrat"/>
              </a:rPr>
              <a:t>), presentation definition language (</a:t>
            </a:r>
            <a:r>
              <a:rPr lang="mn-MN">
                <a:solidFill>
                  <a:srgbClr val="C00000"/>
                </a:solidFill>
                <a:latin typeface="Montserrat"/>
                <a:ea typeface="Montserrat"/>
                <a:cs typeface="Montserrat"/>
                <a:sym typeface="Montserrat"/>
              </a:rPr>
              <a:t>CSS</a:t>
            </a:r>
            <a:r>
              <a:rPr lang="mn-MN">
                <a:latin typeface="Montserrat"/>
                <a:ea typeface="Montserrat"/>
                <a:cs typeface="Montserrat"/>
                <a:sym typeface="Montserrat"/>
              </a:rPr>
              <a:t>) болон the </a:t>
            </a:r>
            <a:r>
              <a:rPr lang="mn-MN">
                <a:solidFill>
                  <a:srgbClr val="C00000"/>
                </a:solidFill>
                <a:latin typeface="Montserrat"/>
                <a:ea typeface="Montserrat"/>
                <a:cs typeface="Montserrat"/>
                <a:sym typeface="Montserrat"/>
              </a:rPr>
              <a:t>Document Object Model </a:t>
            </a:r>
            <a:r>
              <a:rPr lang="mn-MN">
                <a:latin typeface="Montserrat"/>
                <a:ea typeface="Montserrat"/>
                <a:cs typeface="Montserrat"/>
                <a:sym typeface="Montserrat"/>
              </a:rPr>
              <a:t>зэргүүдийн нийлэмжийг хэлдэг. </a:t>
            </a:r>
            <a:endParaRPr baseline="30000">
              <a:latin typeface="Montserrat"/>
              <a:ea typeface="Montserrat"/>
              <a:cs typeface="Montserrat"/>
              <a:sym typeface="Montserrat"/>
            </a:endParaRPr>
          </a:p>
          <a:p>
            <a:pPr indent="-406400" lvl="0" marL="457200" rtl="0" algn="l">
              <a:lnSpc>
                <a:spcPct val="90000"/>
              </a:lnSpc>
              <a:spcBef>
                <a:spcPts val="1000"/>
              </a:spcBef>
              <a:spcAft>
                <a:spcPts val="0"/>
              </a:spcAft>
              <a:buSzPts val="2800"/>
              <a:buNone/>
            </a:pPr>
            <a:r>
              <a:t/>
            </a:r>
            <a:endParaRPr sz="2400">
              <a:latin typeface="Montserrat"/>
              <a:ea typeface="Montserrat"/>
              <a:cs typeface="Montserrat"/>
              <a:sym typeface="Montserrat"/>
            </a:endParaRPr>
          </a:p>
          <a:p>
            <a:pPr indent="-406400" lvl="0" marL="457200" rtl="0" algn="l">
              <a:lnSpc>
                <a:spcPct val="90000"/>
              </a:lnSpc>
              <a:spcBef>
                <a:spcPts val="1000"/>
              </a:spcBef>
              <a:spcAft>
                <a:spcPts val="0"/>
              </a:spcAft>
              <a:buSzPts val="2800"/>
              <a:buNone/>
            </a:pPr>
            <a:r>
              <a:rPr lang="mn-MN" sz="2400">
                <a:latin typeface="Montserrat"/>
                <a:ea typeface="Montserrat"/>
                <a:cs typeface="Montserrat"/>
                <a:sym typeface="Montserrat"/>
              </a:rPr>
              <a:t>Source: http://en.wikipedia.org/wiki/Dynamic_HTML</a:t>
            </a:r>
            <a:endParaRPr>
              <a:latin typeface="Montserrat"/>
              <a:ea typeface="Montserrat"/>
              <a:cs typeface="Montserrat"/>
              <a:sym typeface="Montserrat"/>
            </a:endParaRPr>
          </a:p>
        </p:txBody>
      </p:sp>
      <p:sp>
        <p:nvSpPr>
          <p:cNvPr id="262" name="Google Shape;262;g3175d064173_0_3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175d064173_0_3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Үзэгдэл /event/</a:t>
            </a:r>
            <a:endParaRPr>
              <a:latin typeface="Montserrat"/>
              <a:ea typeface="Montserrat"/>
              <a:cs typeface="Montserrat"/>
              <a:sym typeface="Montserrat"/>
            </a:endParaRPr>
          </a:p>
        </p:txBody>
      </p:sp>
      <p:sp>
        <p:nvSpPr>
          <p:cNvPr id="268" name="Google Shape;268;g3175d064173_0_330"/>
          <p:cNvSpPr txBox="1"/>
          <p:nvPr>
            <p:ph idx="1" type="body"/>
          </p:nvPr>
        </p:nvSpPr>
        <p:spPr>
          <a:xfrm>
            <a:off x="838199" y="1825625"/>
            <a:ext cx="111453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Montserrat"/>
              <a:buChar char="•"/>
            </a:pPr>
            <a:r>
              <a:rPr lang="mn-MN" sz="2400">
                <a:latin typeface="Montserrat"/>
                <a:ea typeface="Montserrat"/>
                <a:cs typeface="Montserrat"/>
                <a:sym typeface="Montserrat"/>
              </a:rPr>
              <a:t>Интерактив вэб сайт гэдэг нь хэрэглэгчийн үйлдлийг ойлгож хариу урвал үзүүлдэг вэб сайтуудыг хамаарах бөгөөд үүн доторх хамгийн чухал ойлголт бол EVENT юм.</a:t>
            </a:r>
            <a:endParaRPr>
              <a:latin typeface="Montserrat"/>
              <a:ea typeface="Montserrat"/>
              <a:cs typeface="Montserrat"/>
              <a:sym typeface="Montserrat"/>
            </a:endParaRPr>
          </a:p>
          <a:p>
            <a:pPr indent="-406400" lvl="0" marL="457200" rtl="0" algn="l">
              <a:lnSpc>
                <a:spcPct val="90000"/>
              </a:lnSpc>
              <a:spcBef>
                <a:spcPts val="1000"/>
              </a:spcBef>
              <a:spcAft>
                <a:spcPts val="0"/>
              </a:spcAft>
              <a:buSzPts val="2800"/>
              <a:buFont typeface="Montserrat"/>
              <a:buChar char="•"/>
            </a:pPr>
            <a:r>
              <a:rPr lang="mn-MN" sz="2400">
                <a:latin typeface="Montserrat"/>
                <a:ea typeface="Montserrat"/>
                <a:cs typeface="Montserrat"/>
                <a:sym typeface="Montserrat"/>
              </a:rPr>
              <a:t>Вэб хуудсанд байх зарим (бүх элемент биш) элементүүд нь хэрэглэгчийн үзэгдлүүдээс (товч дарах, хулганаар очих, текст бичих гэх мэт) хамааран үйлдэл хийдэг. </a:t>
            </a:r>
            <a:endParaRPr sz="2400">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sz="2400">
              <a:latin typeface="Montserrat"/>
              <a:ea typeface="Montserrat"/>
              <a:cs typeface="Montserrat"/>
              <a:sym typeface="Montserrat"/>
            </a:endParaRPr>
          </a:p>
        </p:txBody>
      </p:sp>
      <p:pic>
        <p:nvPicPr>
          <p:cNvPr id="269" name="Google Shape;269;g3175d064173_0_330"/>
          <p:cNvPicPr preferRelativeResize="0"/>
          <p:nvPr/>
        </p:nvPicPr>
        <p:blipFill rotWithShape="1">
          <a:blip r:embed="rId3">
            <a:alphaModFix/>
          </a:blip>
          <a:srcRect b="0" l="0" r="0" t="0"/>
          <a:stretch/>
        </p:blipFill>
        <p:spPr>
          <a:xfrm>
            <a:off x="4258056" y="4229825"/>
            <a:ext cx="6271502" cy="25403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3175d064173_0_126"/>
          <p:cNvSpPr txBox="1"/>
          <p:nvPr>
            <p:ph type="title"/>
          </p:nvPr>
        </p:nvSpPr>
        <p:spPr>
          <a:xfrm>
            <a:off x="1197015"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Math обьект </a:t>
            </a:r>
            <a:endParaRPr>
              <a:latin typeface="Montserrat"/>
              <a:ea typeface="Montserrat"/>
              <a:cs typeface="Montserrat"/>
              <a:sym typeface="Montserrat"/>
            </a:endParaRPr>
          </a:p>
        </p:txBody>
      </p:sp>
      <p:sp>
        <p:nvSpPr>
          <p:cNvPr id="55" name="Google Shape;55;g3175d064173_0_126"/>
          <p:cNvSpPr txBox="1"/>
          <p:nvPr>
            <p:ph idx="1" type="body"/>
          </p:nvPr>
        </p:nvSpPr>
        <p:spPr>
          <a:xfrm>
            <a:off x="741087" y="1162252"/>
            <a:ext cx="10612800" cy="53766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Math обьектын дүрмүүдийг ашиглан математикийн нийтлэг тооцооллыг хийх боломжтой.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a:p>
            <a:pPr indent="0" lvl="7" marL="3314700" rtl="0" algn="l">
              <a:lnSpc>
                <a:spcPct val="90000"/>
              </a:lnSpc>
              <a:spcBef>
                <a:spcPts val="500"/>
              </a:spcBef>
              <a:spcAft>
                <a:spcPts val="0"/>
              </a:spcAft>
              <a:buSzPts val="1800"/>
              <a:buNone/>
            </a:pPr>
            <a:r>
              <a:rPr lang="mn-MN" sz="3200">
                <a:latin typeface="Montserrat"/>
                <a:ea typeface="Montserrat"/>
                <a:cs typeface="Montserrat"/>
                <a:sym typeface="Montserrat"/>
              </a:rPr>
              <a:t>обьектын нэр(.)дүрмийн нэр </a:t>
            </a:r>
            <a:endParaRPr sz="3200">
              <a:latin typeface="Montserrat"/>
              <a:ea typeface="Montserrat"/>
              <a:cs typeface="Montserrat"/>
              <a:sym typeface="Montserrat"/>
            </a:endParaRPr>
          </a:p>
          <a:p>
            <a:pPr indent="-228600" lvl="1" marL="914400" rtl="0" algn="l">
              <a:lnSpc>
                <a:spcPct val="90000"/>
              </a:lnSpc>
              <a:spcBef>
                <a:spcPts val="500"/>
              </a:spcBef>
              <a:spcAft>
                <a:spcPts val="0"/>
              </a:spcAft>
              <a:buSzPts val="2400"/>
              <a:buNone/>
            </a:pPr>
            <a:r>
              <a:t/>
            </a:r>
            <a:endParaRPr>
              <a:latin typeface="Montserrat"/>
              <a:ea typeface="Montserrat"/>
              <a:cs typeface="Montserrat"/>
              <a:sym typeface="Montserrat"/>
            </a:endParaRPr>
          </a:p>
          <a:p>
            <a:pPr indent="0" lvl="1" marL="533400" rtl="0" algn="l">
              <a:lnSpc>
                <a:spcPct val="90000"/>
              </a:lnSpc>
              <a:spcBef>
                <a:spcPts val="500"/>
              </a:spcBef>
              <a:spcAft>
                <a:spcPts val="0"/>
              </a:spcAft>
              <a:buSzPts val="2400"/>
              <a:buNone/>
            </a:pPr>
            <a:r>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 var result = Math.sqrt( 900 );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 Math.sqrt дүрмийн аргумент нь 900 юм. </a:t>
            </a:r>
            <a:endParaRPr>
              <a:latin typeface="Montserrat"/>
              <a:ea typeface="Montserrat"/>
              <a:cs typeface="Montserrat"/>
              <a:sym typeface="Montserrat"/>
            </a:endParaRPr>
          </a:p>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Хариу нь 30 гарна. </a:t>
            </a:r>
            <a:endParaRPr>
              <a:latin typeface="Montserrat"/>
              <a:ea typeface="Montserrat"/>
              <a:cs typeface="Montserrat"/>
              <a:sym typeface="Montserrat"/>
            </a:endParaRPr>
          </a:p>
          <a:p>
            <a:pPr indent="-228600" lvl="0" marL="457200" rtl="0" algn="l">
              <a:lnSpc>
                <a:spcPct val="90000"/>
              </a:lnSpc>
              <a:spcBef>
                <a:spcPts val="1000"/>
              </a:spcBef>
              <a:spcAft>
                <a:spcPts val="0"/>
              </a:spcAft>
              <a:buClr>
                <a:srgbClr val="3A3838"/>
              </a:buClr>
              <a:buSzPts val="2800"/>
              <a:buNone/>
            </a:pPr>
            <a:r>
              <a:t/>
            </a:r>
            <a:endParaRPr>
              <a:latin typeface="Montserrat"/>
              <a:ea typeface="Montserrat"/>
              <a:cs typeface="Montserrat"/>
              <a:sym typeface="Montserrat"/>
            </a:endParaRPr>
          </a:p>
        </p:txBody>
      </p:sp>
      <p:sp>
        <p:nvSpPr>
          <p:cNvPr id="56" name="Google Shape;56;g3175d064173_0_1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animEffect filter="fade" transition="in">
                                      <p:cBhvr>
                                        <p:cTn dur="1000"/>
                                        <p:tgtEl>
                                          <p:spTgt spid="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animEffect filter="fade" transition="in">
                                      <p:cBhvr>
                                        <p:cTn dur="1000"/>
                                        <p:tgtEl>
                                          <p:spTgt spid="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animEffect filter="fade" transition="in">
                                      <p:cBhvr>
                                        <p:cTn dur="1000"/>
                                        <p:tgtEl>
                                          <p:spTgt spid="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3" st="3"/>
                                            </p:txEl>
                                          </p:spTgt>
                                        </p:tgtEl>
                                        <p:attrNameLst>
                                          <p:attrName>style.visibility</p:attrName>
                                        </p:attrNameLst>
                                      </p:cBhvr>
                                      <p:to>
                                        <p:strVal val="visible"/>
                                      </p:to>
                                    </p:set>
                                    <p:animEffect filter="fade" transition="in">
                                      <p:cBhvr>
                                        <p:cTn dur="1000"/>
                                        <p:tgtEl>
                                          <p:spTgt spid="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4" st="4"/>
                                            </p:txEl>
                                          </p:spTgt>
                                        </p:tgtEl>
                                        <p:attrNameLst>
                                          <p:attrName>style.visibility</p:attrName>
                                        </p:attrNameLst>
                                      </p:cBhvr>
                                      <p:to>
                                        <p:strVal val="visible"/>
                                      </p:to>
                                    </p:set>
                                    <p:animEffect filter="fade" transition="in">
                                      <p:cBhvr>
                                        <p:cTn dur="1000"/>
                                        <p:tgtEl>
                                          <p:spTgt spid="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5" st="5"/>
                                            </p:txEl>
                                          </p:spTgt>
                                        </p:tgtEl>
                                        <p:attrNameLst>
                                          <p:attrName>style.visibility</p:attrName>
                                        </p:attrNameLst>
                                      </p:cBhvr>
                                      <p:to>
                                        <p:strVal val="visible"/>
                                      </p:to>
                                    </p:set>
                                    <p:animEffect filter="fade" transition="in">
                                      <p:cBhvr>
                                        <p:cTn dur="1000"/>
                                        <p:tgtEl>
                                          <p:spTgt spid="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6" st="6"/>
                                            </p:txEl>
                                          </p:spTgt>
                                        </p:tgtEl>
                                        <p:attrNameLst>
                                          <p:attrName>style.visibility</p:attrName>
                                        </p:attrNameLst>
                                      </p:cBhvr>
                                      <p:to>
                                        <p:strVal val="visible"/>
                                      </p:to>
                                    </p:set>
                                    <p:animEffect filter="fade" transition="in">
                                      <p:cBhvr>
                                        <p:cTn dur="1000"/>
                                        <p:tgtEl>
                                          <p:spTgt spid="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7" st="7"/>
                                            </p:txEl>
                                          </p:spTgt>
                                        </p:tgtEl>
                                        <p:attrNameLst>
                                          <p:attrName>style.visibility</p:attrName>
                                        </p:attrNameLst>
                                      </p:cBhvr>
                                      <p:to>
                                        <p:strVal val="visible"/>
                                      </p:to>
                                    </p:set>
                                    <p:animEffect filter="fade" transition="in">
                                      <p:cBhvr>
                                        <p:cTn dur="1000"/>
                                        <p:tgtEl>
                                          <p:spTgt spid="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xEl>
                                              <p:pRg end="8" st="8"/>
                                            </p:txEl>
                                          </p:spTgt>
                                        </p:tgtEl>
                                        <p:attrNameLst>
                                          <p:attrName>style.visibility</p:attrName>
                                        </p:attrNameLst>
                                      </p:cBhvr>
                                      <p:to>
                                        <p:strVal val="visible"/>
                                      </p:to>
                                    </p:set>
                                    <p:animEffect filter="fade" transition="in">
                                      <p:cBhvr>
                                        <p:cTn dur="1000"/>
                                        <p:tgtEl>
                                          <p:spTgt spid="5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175d064173_0_3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Үзэгдлийг боловсруулах </a:t>
            </a:r>
            <a:endParaRPr>
              <a:latin typeface="Montserrat"/>
              <a:ea typeface="Montserrat"/>
              <a:cs typeface="Montserrat"/>
              <a:sym typeface="Montserrat"/>
            </a:endParaRPr>
          </a:p>
        </p:txBody>
      </p:sp>
      <p:sp>
        <p:nvSpPr>
          <p:cNvPr id="275" name="Google Shape;275;g3175d064173_0_3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mn-MN">
                <a:latin typeface="Montserrat"/>
                <a:ea typeface="Montserrat"/>
                <a:cs typeface="Montserrat"/>
                <a:sym typeface="Montserrat"/>
              </a:rPr>
              <a:t>Үзэгдлийг боловсруулах аргууд</a:t>
            </a:r>
            <a:endParaRPr>
              <a:latin typeface="Montserrat"/>
              <a:ea typeface="Montserrat"/>
              <a:cs typeface="Montserrat"/>
              <a:sym typeface="Montserrat"/>
            </a:endParaRPr>
          </a:p>
          <a:p>
            <a:pPr indent="-406400" lvl="0" marL="457200" rtl="0" algn="l">
              <a:lnSpc>
                <a:spcPct val="90000"/>
              </a:lnSpc>
              <a:spcBef>
                <a:spcPts val="1000"/>
              </a:spcBef>
              <a:spcAft>
                <a:spcPts val="0"/>
              </a:spcAft>
              <a:buSzPts val="2800"/>
              <a:buFont typeface="Montserrat"/>
              <a:buAutoNum type="arabicPeriod"/>
            </a:pPr>
            <a:r>
              <a:rPr lang="mn-MN">
                <a:latin typeface="Montserrat"/>
                <a:ea typeface="Montserrat"/>
                <a:cs typeface="Montserrat"/>
                <a:sym typeface="Montserrat"/>
              </a:rPr>
              <a:t>HTML атрибутаар</a:t>
            </a:r>
            <a:endParaRPr>
              <a:latin typeface="Montserrat"/>
              <a:ea typeface="Montserrat"/>
              <a:cs typeface="Montserrat"/>
              <a:sym typeface="Montserrat"/>
            </a:endParaRPr>
          </a:p>
          <a:p>
            <a:pPr indent="-406400" lvl="0" marL="457200" rtl="0" algn="l">
              <a:lnSpc>
                <a:spcPct val="90000"/>
              </a:lnSpc>
              <a:spcBef>
                <a:spcPts val="0"/>
              </a:spcBef>
              <a:spcAft>
                <a:spcPts val="0"/>
              </a:spcAft>
              <a:buSzPts val="2800"/>
              <a:buFont typeface="Montserrat"/>
              <a:buAutoNum type="arabicPeriod"/>
            </a:pPr>
            <a:r>
              <a:rPr lang="mn-MN">
                <a:latin typeface="Montserrat"/>
                <a:ea typeface="Montserrat"/>
                <a:cs typeface="Montserrat"/>
                <a:sym typeface="Montserrat"/>
              </a:rPr>
              <a:t>HTML DOM ашиглах</a:t>
            </a:r>
            <a:endParaRPr>
              <a:latin typeface="Montserrat"/>
              <a:ea typeface="Montserrat"/>
              <a:cs typeface="Montserrat"/>
              <a:sym typeface="Montserrat"/>
            </a:endParaRPr>
          </a:p>
          <a:p>
            <a:pPr indent="-406400" lvl="0" marL="457200" rtl="0" algn="l">
              <a:lnSpc>
                <a:spcPct val="90000"/>
              </a:lnSpc>
              <a:spcBef>
                <a:spcPts val="0"/>
              </a:spcBef>
              <a:spcAft>
                <a:spcPts val="0"/>
              </a:spcAft>
              <a:buSzPts val="2800"/>
              <a:buFont typeface="Montserrat"/>
              <a:buAutoNum type="arabicPeriod"/>
            </a:pPr>
            <a:r>
              <a:rPr lang="mn-MN">
                <a:latin typeface="Montserrat"/>
                <a:ea typeface="Montserrat"/>
                <a:cs typeface="Montserrat"/>
                <a:sym typeface="Montserrat"/>
              </a:rPr>
              <a:t>DOM үзэгдэл сонсогч</a:t>
            </a:r>
            <a:endParaRPr>
              <a:latin typeface="Montserrat"/>
              <a:ea typeface="Montserrat"/>
              <a:cs typeface="Montserrat"/>
              <a:sym typeface="Montserrat"/>
            </a:endParaRPr>
          </a:p>
        </p:txBody>
      </p:sp>
      <p:pic>
        <p:nvPicPr>
          <p:cNvPr id="276" name="Google Shape;276;g3175d064173_0_336"/>
          <p:cNvPicPr preferRelativeResize="0"/>
          <p:nvPr/>
        </p:nvPicPr>
        <p:blipFill rotWithShape="1">
          <a:blip r:embed="rId3">
            <a:alphaModFix/>
          </a:blip>
          <a:srcRect b="0" l="0" r="0" t="0"/>
          <a:stretch/>
        </p:blipFill>
        <p:spPr>
          <a:xfrm>
            <a:off x="1122426" y="4330095"/>
            <a:ext cx="7675191" cy="2372154"/>
          </a:xfrm>
          <a:prstGeom prst="rect">
            <a:avLst/>
          </a:prstGeom>
          <a:noFill/>
          <a:ln>
            <a:noFill/>
          </a:ln>
        </p:spPr>
      </p:pic>
      <p:pic>
        <p:nvPicPr>
          <p:cNvPr id="277" name="Google Shape;277;g3175d064173_0_336"/>
          <p:cNvPicPr preferRelativeResize="0"/>
          <p:nvPr/>
        </p:nvPicPr>
        <p:blipFill rotWithShape="1">
          <a:blip r:embed="rId4">
            <a:alphaModFix/>
          </a:blip>
          <a:srcRect b="0" l="0" r="0" t="0"/>
          <a:stretch/>
        </p:blipFill>
        <p:spPr>
          <a:xfrm>
            <a:off x="6042747" y="2553475"/>
            <a:ext cx="6271502" cy="25403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175d064173_0_3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DOM үзэгдэл сонсогч /DOM Event Listener/</a:t>
            </a:r>
            <a:endParaRPr>
              <a:latin typeface="Montserrat"/>
              <a:ea typeface="Montserrat"/>
              <a:cs typeface="Montserrat"/>
              <a:sym typeface="Montserrat"/>
            </a:endParaRPr>
          </a:p>
        </p:txBody>
      </p:sp>
      <p:sp>
        <p:nvSpPr>
          <p:cNvPr id="283" name="Google Shape;283;g3175d064173_0_34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mn-MN">
                <a:latin typeface="Montserrat"/>
                <a:ea typeface="Montserrat"/>
                <a:cs typeface="Montserrat"/>
                <a:sym typeface="Montserrat"/>
              </a:rPr>
              <a:t>Бичих хэлбэр нь</a:t>
            </a:r>
            <a:endParaRPr>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a:latin typeface="Montserrat"/>
              <a:ea typeface="Montserrat"/>
              <a:cs typeface="Montserrat"/>
              <a:sym typeface="Montserrat"/>
            </a:endParaRPr>
          </a:p>
          <a:p>
            <a:pPr indent="0" lvl="0" marL="0" rtl="0" algn="l">
              <a:lnSpc>
                <a:spcPct val="90000"/>
              </a:lnSpc>
              <a:spcBef>
                <a:spcPts val="1000"/>
              </a:spcBef>
              <a:spcAft>
                <a:spcPts val="0"/>
              </a:spcAft>
              <a:buSzPts val="2800"/>
              <a:buNone/>
            </a:pPr>
            <a:r>
              <a:t/>
            </a:r>
            <a:endParaRPr>
              <a:latin typeface="Montserrat"/>
              <a:ea typeface="Montserrat"/>
              <a:cs typeface="Montserrat"/>
              <a:sym typeface="Montserrat"/>
            </a:endParaRPr>
          </a:p>
          <a:p>
            <a:pPr indent="0" lvl="0" marL="0" rtl="0" algn="l">
              <a:lnSpc>
                <a:spcPct val="90000"/>
              </a:lnSpc>
              <a:spcBef>
                <a:spcPts val="1000"/>
              </a:spcBef>
              <a:spcAft>
                <a:spcPts val="0"/>
              </a:spcAft>
              <a:buSzPts val="2800"/>
              <a:buNone/>
            </a:pPr>
            <a:r>
              <a:rPr lang="mn-MN">
                <a:latin typeface="Montserrat"/>
                <a:ea typeface="Montserrat"/>
                <a:cs typeface="Montserrat"/>
                <a:sym typeface="Montserrat"/>
              </a:rPr>
              <a:t>Жишээ:</a:t>
            </a:r>
            <a:endParaRPr>
              <a:latin typeface="Montserrat"/>
              <a:ea typeface="Montserrat"/>
              <a:cs typeface="Montserrat"/>
              <a:sym typeface="Montserrat"/>
            </a:endParaRPr>
          </a:p>
        </p:txBody>
      </p:sp>
      <p:sp>
        <p:nvSpPr>
          <p:cNvPr id="284" name="Google Shape;284;g3175d064173_0_343"/>
          <p:cNvSpPr txBox="1"/>
          <p:nvPr/>
        </p:nvSpPr>
        <p:spPr>
          <a:xfrm>
            <a:off x="1094675" y="2434250"/>
            <a:ext cx="9617400" cy="48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50"/>
              <a:buFont typeface="Arial"/>
              <a:buNone/>
            </a:pPr>
            <a:r>
              <a:rPr b="1" i="1" lang="mn-MN" sz="1950" u="none" cap="none" strike="noStrike">
                <a:solidFill>
                  <a:srgbClr val="0070C0"/>
                </a:solidFill>
                <a:highlight>
                  <a:srgbClr val="FFFFFF"/>
                </a:highlight>
                <a:latin typeface="Montserrat"/>
                <a:ea typeface="Montserrat"/>
                <a:cs typeface="Montserrat"/>
                <a:sym typeface="Montserrat"/>
              </a:rPr>
              <a:t>element</a:t>
            </a:r>
            <a:r>
              <a:rPr b="1" i="0" lang="mn-MN" sz="1950" u="none" cap="none" strike="noStrike">
                <a:solidFill>
                  <a:srgbClr val="0070C0"/>
                </a:solidFill>
                <a:highlight>
                  <a:srgbClr val="FFFFFF"/>
                </a:highlight>
                <a:latin typeface="Montserrat"/>
                <a:ea typeface="Montserrat"/>
                <a:cs typeface="Montserrat"/>
                <a:sym typeface="Montserrat"/>
              </a:rPr>
              <a:t>.addEventListener(</a:t>
            </a:r>
            <a:r>
              <a:rPr b="1" i="1" lang="mn-MN" sz="1950" u="none" cap="none" strike="noStrike">
                <a:solidFill>
                  <a:srgbClr val="0070C0"/>
                </a:solidFill>
                <a:highlight>
                  <a:srgbClr val="FFFFFF"/>
                </a:highlight>
                <a:latin typeface="Montserrat"/>
                <a:ea typeface="Montserrat"/>
                <a:cs typeface="Montserrat"/>
                <a:sym typeface="Montserrat"/>
              </a:rPr>
              <a:t>event, function, useCapture</a:t>
            </a:r>
            <a:r>
              <a:rPr b="1" i="0" lang="mn-MN" sz="1950" u="none" cap="none" strike="noStrike">
                <a:solidFill>
                  <a:srgbClr val="0070C0"/>
                </a:solidFill>
                <a:highlight>
                  <a:srgbClr val="FFFFFF"/>
                </a:highlight>
                <a:latin typeface="Montserrat"/>
                <a:ea typeface="Montserrat"/>
                <a:cs typeface="Montserrat"/>
                <a:sym typeface="Montserrat"/>
              </a:rPr>
              <a:t>);</a:t>
            </a:r>
            <a:endParaRPr b="1" i="0" sz="2200" u="none" cap="none" strike="noStrike">
              <a:solidFill>
                <a:srgbClr val="0070C0"/>
              </a:solidFill>
              <a:latin typeface="Montserrat"/>
              <a:ea typeface="Montserrat"/>
              <a:cs typeface="Montserrat"/>
              <a:sym typeface="Montserrat"/>
            </a:endParaRPr>
          </a:p>
        </p:txBody>
      </p:sp>
      <p:sp>
        <p:nvSpPr>
          <p:cNvPr id="285" name="Google Shape;285;g3175d064173_0_343"/>
          <p:cNvSpPr txBox="1"/>
          <p:nvPr/>
        </p:nvSpPr>
        <p:spPr>
          <a:xfrm>
            <a:off x="1222750" y="4017750"/>
            <a:ext cx="9792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mn-MN" sz="1700" u="none" cap="none" strike="noStrike">
                <a:solidFill>
                  <a:srgbClr val="000000"/>
                </a:solidFill>
                <a:highlight>
                  <a:srgbClr val="FFFFFF"/>
                </a:highlight>
                <a:latin typeface="Montserrat"/>
                <a:ea typeface="Montserrat"/>
                <a:cs typeface="Montserrat"/>
                <a:sym typeface="Montserrat"/>
              </a:rPr>
              <a:t>element</a:t>
            </a:r>
            <a:r>
              <a:rPr b="1" i="0" lang="mn-MN" sz="1700" u="none" cap="none" strike="noStrike">
                <a:solidFill>
                  <a:srgbClr val="000000"/>
                </a:solidFill>
                <a:highlight>
                  <a:srgbClr val="FFFFFF"/>
                </a:highlight>
                <a:latin typeface="Montserrat"/>
                <a:ea typeface="Montserrat"/>
                <a:cs typeface="Montserrat"/>
                <a:sym typeface="Montserrat"/>
              </a:rPr>
              <a:t>.addEventListener(</a:t>
            </a:r>
            <a:r>
              <a:rPr b="1" i="0" lang="mn-MN" sz="1700" u="none" cap="none" strike="noStrike">
                <a:solidFill>
                  <a:srgbClr val="A52A2A"/>
                </a:solidFill>
                <a:highlight>
                  <a:srgbClr val="FFFFFF"/>
                </a:highlight>
                <a:latin typeface="Montserrat"/>
                <a:ea typeface="Montserrat"/>
                <a:cs typeface="Montserrat"/>
                <a:sym typeface="Montserrat"/>
              </a:rPr>
              <a:t>"click"</a:t>
            </a:r>
            <a:r>
              <a:rPr b="1" i="0" lang="mn-MN" sz="1700" u="none" cap="none" strike="noStrike">
                <a:solidFill>
                  <a:srgbClr val="000000"/>
                </a:solidFill>
                <a:highlight>
                  <a:srgbClr val="FFFFFF"/>
                </a:highlight>
                <a:latin typeface="Montserrat"/>
                <a:ea typeface="Montserrat"/>
                <a:cs typeface="Montserrat"/>
                <a:sym typeface="Montserrat"/>
              </a:rPr>
              <a:t>, </a:t>
            </a:r>
            <a:r>
              <a:rPr b="1" i="0" lang="mn-MN" sz="1700" u="none" cap="none" strike="noStrike">
                <a:solidFill>
                  <a:srgbClr val="0000CD"/>
                </a:solidFill>
                <a:highlight>
                  <a:srgbClr val="FFFFFF"/>
                </a:highlight>
                <a:latin typeface="Montserrat"/>
                <a:ea typeface="Montserrat"/>
                <a:cs typeface="Montserrat"/>
                <a:sym typeface="Montserrat"/>
              </a:rPr>
              <a:t>function</a:t>
            </a:r>
            <a:r>
              <a:rPr b="1" i="0" lang="mn-MN" sz="1700" u="none" cap="none" strike="noStrike">
                <a:solidFill>
                  <a:srgbClr val="000000"/>
                </a:solidFill>
                <a:highlight>
                  <a:srgbClr val="FFFFFF"/>
                </a:highlight>
                <a:latin typeface="Montserrat"/>
                <a:ea typeface="Montserrat"/>
                <a:cs typeface="Montserrat"/>
                <a:sym typeface="Montserrat"/>
              </a:rPr>
              <a:t>(){ alert(</a:t>
            </a:r>
            <a:r>
              <a:rPr b="1" i="0" lang="mn-MN" sz="1700" u="none" cap="none" strike="noStrike">
                <a:solidFill>
                  <a:srgbClr val="A52A2A"/>
                </a:solidFill>
                <a:highlight>
                  <a:srgbClr val="FFFFFF"/>
                </a:highlight>
                <a:latin typeface="Montserrat"/>
                <a:ea typeface="Montserrat"/>
                <a:cs typeface="Montserrat"/>
                <a:sym typeface="Montserrat"/>
              </a:rPr>
              <a:t>"Hello World!"</a:t>
            </a:r>
            <a:r>
              <a:rPr b="1" i="0" lang="mn-MN" sz="1700" u="none" cap="none" strike="noStrike">
                <a:solidFill>
                  <a:srgbClr val="000000"/>
                </a:solidFill>
                <a:highlight>
                  <a:srgbClr val="FFFFFF"/>
                </a:highlight>
                <a:latin typeface="Montserrat"/>
                <a:ea typeface="Montserrat"/>
                <a:cs typeface="Montserrat"/>
                <a:sym typeface="Montserrat"/>
              </a:rPr>
              <a:t>); });</a:t>
            </a:r>
            <a:endParaRPr b="1" i="0" sz="1700" u="none" cap="none" strike="noStrike">
              <a:solidFill>
                <a:srgbClr val="000000"/>
              </a:solidFill>
              <a:latin typeface="Montserrat"/>
              <a:ea typeface="Montserrat"/>
              <a:cs typeface="Montserrat"/>
              <a:sym typeface="Montserrat"/>
            </a:endParaRPr>
          </a:p>
        </p:txBody>
      </p:sp>
      <p:sp>
        <p:nvSpPr>
          <p:cNvPr id="286" name="Google Shape;286;g3175d064173_0_343"/>
          <p:cNvSpPr txBox="1"/>
          <p:nvPr/>
        </p:nvSpPr>
        <p:spPr>
          <a:xfrm>
            <a:off x="1340225" y="4880400"/>
            <a:ext cx="97923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1" lang="mn-MN" sz="1700" u="none" cap="none" strike="noStrike">
                <a:solidFill>
                  <a:srgbClr val="000000"/>
                </a:solidFill>
                <a:highlight>
                  <a:srgbClr val="FFFFFF"/>
                </a:highlight>
                <a:latin typeface="Montserrat"/>
                <a:ea typeface="Montserrat"/>
                <a:cs typeface="Montserrat"/>
                <a:sym typeface="Montserrat"/>
              </a:rPr>
              <a:t>element</a:t>
            </a:r>
            <a:r>
              <a:rPr b="1" i="0" lang="mn-MN" sz="1700" u="none" cap="none" strike="noStrike">
                <a:solidFill>
                  <a:srgbClr val="000000"/>
                </a:solidFill>
                <a:highlight>
                  <a:srgbClr val="FFFFFF"/>
                </a:highlight>
                <a:latin typeface="Montserrat"/>
                <a:ea typeface="Montserrat"/>
                <a:cs typeface="Montserrat"/>
                <a:sym typeface="Montserrat"/>
              </a:rPr>
              <a:t>.addEventListener(</a:t>
            </a:r>
            <a:r>
              <a:rPr b="1" i="0" lang="mn-MN" sz="1700" u="none" cap="none" strike="noStrike">
                <a:solidFill>
                  <a:srgbClr val="A52A2A"/>
                </a:solidFill>
                <a:highlight>
                  <a:srgbClr val="FFFFFF"/>
                </a:highlight>
                <a:latin typeface="Montserrat"/>
                <a:ea typeface="Montserrat"/>
                <a:cs typeface="Montserrat"/>
                <a:sym typeface="Montserrat"/>
              </a:rPr>
              <a:t>"click"</a:t>
            </a:r>
            <a:r>
              <a:rPr b="1" i="0" lang="mn-MN" sz="1700" u="none" cap="none" strike="noStrike">
                <a:solidFill>
                  <a:srgbClr val="000000"/>
                </a:solidFill>
                <a:highlight>
                  <a:srgbClr val="FFFFFF"/>
                </a:highlight>
                <a:latin typeface="Montserrat"/>
                <a:ea typeface="Montserrat"/>
                <a:cs typeface="Montserrat"/>
                <a:sym typeface="Montserrat"/>
              </a:rPr>
              <a:t>, myFunction);</a:t>
            </a:r>
            <a:endParaRPr b="1" i="0" sz="1700" u="none" cap="none" strike="noStrike">
              <a:solidFill>
                <a:srgbClr val="000000"/>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1" i="0" lang="mn-MN" sz="1700" u="none" cap="none" strike="noStrike">
                <a:solidFill>
                  <a:srgbClr val="0000CD"/>
                </a:solidFill>
                <a:highlight>
                  <a:srgbClr val="FFFFFF"/>
                </a:highlight>
                <a:latin typeface="Montserrat"/>
                <a:ea typeface="Montserrat"/>
                <a:cs typeface="Montserrat"/>
                <a:sym typeface="Montserrat"/>
              </a:rPr>
              <a:t>function</a:t>
            </a:r>
            <a:r>
              <a:rPr b="1" i="0" lang="mn-MN" sz="1700" u="none" cap="none" strike="noStrike">
                <a:solidFill>
                  <a:srgbClr val="000000"/>
                </a:solidFill>
                <a:highlight>
                  <a:srgbClr val="FFFFFF"/>
                </a:highlight>
                <a:latin typeface="Montserrat"/>
                <a:ea typeface="Montserrat"/>
                <a:cs typeface="Montserrat"/>
                <a:sym typeface="Montserrat"/>
              </a:rPr>
              <a:t> myFunction() {</a:t>
            </a:r>
            <a:endParaRPr b="1" i="0" sz="1700" u="none" cap="none" strike="noStrike">
              <a:solidFill>
                <a:srgbClr val="000000"/>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1" i="0" lang="mn-MN" sz="1700" u="none" cap="none" strike="noStrike">
                <a:solidFill>
                  <a:srgbClr val="000000"/>
                </a:solidFill>
                <a:highlight>
                  <a:srgbClr val="FFFFFF"/>
                </a:highlight>
                <a:latin typeface="Montserrat"/>
                <a:ea typeface="Montserrat"/>
                <a:cs typeface="Montserrat"/>
                <a:sym typeface="Montserrat"/>
              </a:rPr>
              <a:t>  alert (</a:t>
            </a:r>
            <a:r>
              <a:rPr b="1" i="0" lang="mn-MN" sz="1700" u="none" cap="none" strike="noStrike">
                <a:solidFill>
                  <a:srgbClr val="A52A2A"/>
                </a:solidFill>
                <a:highlight>
                  <a:srgbClr val="FFFFFF"/>
                </a:highlight>
                <a:latin typeface="Montserrat"/>
                <a:ea typeface="Montserrat"/>
                <a:cs typeface="Montserrat"/>
                <a:sym typeface="Montserrat"/>
              </a:rPr>
              <a:t>"Hello World!"</a:t>
            </a:r>
            <a:r>
              <a:rPr b="1" i="0" lang="mn-MN" sz="1700" u="none" cap="none" strike="noStrike">
                <a:solidFill>
                  <a:srgbClr val="000000"/>
                </a:solidFill>
                <a:highlight>
                  <a:srgbClr val="FFFFFF"/>
                </a:highlight>
                <a:latin typeface="Montserrat"/>
                <a:ea typeface="Montserrat"/>
                <a:cs typeface="Montserrat"/>
                <a:sym typeface="Montserrat"/>
              </a:rPr>
              <a:t>);</a:t>
            </a:r>
            <a:endParaRPr b="1" i="0" sz="1700" u="none" cap="none" strike="noStrike">
              <a:solidFill>
                <a:srgbClr val="000000"/>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700"/>
              <a:buFont typeface="Arial"/>
              <a:buNone/>
            </a:pPr>
            <a:r>
              <a:rPr b="1" i="0" lang="mn-MN" sz="1700" u="none" cap="none" strike="noStrike">
                <a:solidFill>
                  <a:srgbClr val="000000"/>
                </a:solidFill>
                <a:highlight>
                  <a:srgbClr val="FFFFFF"/>
                </a:highlight>
                <a:latin typeface="Montserrat"/>
                <a:ea typeface="Montserrat"/>
                <a:cs typeface="Montserrat"/>
                <a:sym typeface="Montserrat"/>
              </a:rPr>
              <a:t>}</a:t>
            </a:r>
            <a:endParaRPr b="1" i="1" sz="1700" u="none" cap="none" strike="noStrike">
              <a:solidFill>
                <a:srgbClr val="000000"/>
              </a:solidFill>
              <a:highlight>
                <a:srgbClr val="FFFFFF"/>
              </a:highlight>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175d064173_0_359"/>
          <p:cNvSpPr txBox="1"/>
          <p:nvPr>
            <p:ph type="title"/>
          </p:nvPr>
        </p:nvSpPr>
        <p:spPr>
          <a:xfrm>
            <a:off x="838200" y="214775"/>
            <a:ext cx="10968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Mouseover, mouseout үзэгдэл жишээ</a:t>
            </a:r>
            <a:endParaRPr>
              <a:latin typeface="Montserrat"/>
              <a:ea typeface="Montserrat"/>
              <a:cs typeface="Montserrat"/>
              <a:sym typeface="Montserrat"/>
            </a:endParaRPr>
          </a:p>
        </p:txBody>
      </p:sp>
      <p:pic>
        <p:nvPicPr>
          <p:cNvPr id="292" name="Google Shape;292;g3175d064173_0_359"/>
          <p:cNvPicPr preferRelativeResize="0"/>
          <p:nvPr/>
        </p:nvPicPr>
        <p:blipFill rotWithShape="1">
          <a:blip r:embed="rId3">
            <a:alphaModFix/>
          </a:blip>
          <a:srcRect b="0" l="0" r="0" t="0"/>
          <a:stretch/>
        </p:blipFill>
        <p:spPr>
          <a:xfrm>
            <a:off x="919700" y="1540475"/>
            <a:ext cx="5728926" cy="5231449"/>
          </a:xfrm>
          <a:prstGeom prst="rect">
            <a:avLst/>
          </a:prstGeom>
          <a:noFill/>
          <a:ln>
            <a:noFill/>
          </a:ln>
        </p:spPr>
      </p:pic>
      <p:pic>
        <p:nvPicPr>
          <p:cNvPr id="293" name="Google Shape;293;g3175d064173_0_359"/>
          <p:cNvPicPr preferRelativeResize="0"/>
          <p:nvPr/>
        </p:nvPicPr>
        <p:blipFill rotWithShape="1">
          <a:blip r:embed="rId4">
            <a:alphaModFix/>
          </a:blip>
          <a:srcRect b="0" l="0" r="0" t="0"/>
          <a:stretch/>
        </p:blipFill>
        <p:spPr>
          <a:xfrm>
            <a:off x="7138701" y="1761725"/>
            <a:ext cx="2638425" cy="1485900"/>
          </a:xfrm>
          <a:prstGeom prst="rect">
            <a:avLst/>
          </a:prstGeom>
          <a:noFill/>
          <a:ln>
            <a:noFill/>
          </a:ln>
        </p:spPr>
      </p:pic>
      <p:pic>
        <p:nvPicPr>
          <p:cNvPr id="294" name="Google Shape;294;g3175d064173_0_359"/>
          <p:cNvPicPr preferRelativeResize="0"/>
          <p:nvPr/>
        </p:nvPicPr>
        <p:blipFill rotWithShape="1">
          <a:blip r:embed="rId5">
            <a:alphaModFix/>
          </a:blip>
          <a:srcRect b="0" l="0" r="0" t="0"/>
          <a:stretch/>
        </p:blipFill>
        <p:spPr>
          <a:xfrm>
            <a:off x="7138701" y="3411675"/>
            <a:ext cx="3028950" cy="1724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175d064173_0_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Эцэг эсвэл хүүхэд элемент сонгох</a:t>
            </a:r>
            <a:endParaRPr>
              <a:latin typeface="Montserrat"/>
              <a:ea typeface="Montserrat"/>
              <a:cs typeface="Montserrat"/>
              <a:sym typeface="Montserrat"/>
            </a:endParaRPr>
          </a:p>
        </p:txBody>
      </p:sp>
      <p:pic>
        <p:nvPicPr>
          <p:cNvPr id="300" name="Google Shape;300;g3175d064173_0_48"/>
          <p:cNvPicPr preferRelativeResize="0"/>
          <p:nvPr/>
        </p:nvPicPr>
        <p:blipFill rotWithShape="1">
          <a:blip r:embed="rId3">
            <a:alphaModFix/>
          </a:blip>
          <a:srcRect b="0" l="0" r="0" t="0"/>
          <a:stretch/>
        </p:blipFill>
        <p:spPr>
          <a:xfrm>
            <a:off x="1002375" y="1528850"/>
            <a:ext cx="7593924" cy="5050475"/>
          </a:xfrm>
          <a:prstGeom prst="rect">
            <a:avLst/>
          </a:prstGeom>
          <a:noFill/>
          <a:ln>
            <a:noFill/>
          </a:ln>
        </p:spPr>
      </p:pic>
      <p:pic>
        <p:nvPicPr>
          <p:cNvPr id="301" name="Google Shape;301;g3175d064173_0_48"/>
          <p:cNvPicPr preferRelativeResize="0"/>
          <p:nvPr/>
        </p:nvPicPr>
        <p:blipFill rotWithShape="1">
          <a:blip r:embed="rId4">
            <a:alphaModFix/>
          </a:blip>
          <a:srcRect b="0" l="0" r="0" t="0"/>
          <a:stretch/>
        </p:blipFill>
        <p:spPr>
          <a:xfrm>
            <a:off x="8841849" y="1424075"/>
            <a:ext cx="2952750" cy="1647825"/>
          </a:xfrm>
          <a:prstGeom prst="rect">
            <a:avLst/>
          </a:prstGeom>
          <a:noFill/>
          <a:ln>
            <a:noFill/>
          </a:ln>
        </p:spPr>
      </p:pic>
      <p:pic>
        <p:nvPicPr>
          <p:cNvPr id="302" name="Google Shape;302;g3175d064173_0_48"/>
          <p:cNvPicPr preferRelativeResize="0"/>
          <p:nvPr/>
        </p:nvPicPr>
        <p:blipFill rotWithShape="1">
          <a:blip r:embed="rId5">
            <a:alphaModFix/>
          </a:blip>
          <a:srcRect b="0" l="0" r="0" t="0"/>
          <a:stretch/>
        </p:blipFill>
        <p:spPr>
          <a:xfrm>
            <a:off x="8841849" y="3387300"/>
            <a:ext cx="2762250" cy="2333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175d064173_0_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Шинээр элемент үүсгэж нэмэх</a:t>
            </a:r>
            <a:endParaRPr>
              <a:latin typeface="Montserrat"/>
              <a:ea typeface="Montserrat"/>
              <a:cs typeface="Montserrat"/>
              <a:sym typeface="Montserrat"/>
            </a:endParaRPr>
          </a:p>
        </p:txBody>
      </p:sp>
      <p:pic>
        <p:nvPicPr>
          <p:cNvPr id="308" name="Google Shape;308;g3175d064173_0_55"/>
          <p:cNvPicPr preferRelativeResize="0"/>
          <p:nvPr/>
        </p:nvPicPr>
        <p:blipFill rotWithShape="1">
          <a:blip r:embed="rId3">
            <a:alphaModFix/>
          </a:blip>
          <a:srcRect b="0" l="0" r="0" t="0"/>
          <a:stretch/>
        </p:blipFill>
        <p:spPr>
          <a:xfrm>
            <a:off x="932500" y="1540500"/>
            <a:ext cx="7077075" cy="4324350"/>
          </a:xfrm>
          <a:prstGeom prst="rect">
            <a:avLst/>
          </a:prstGeom>
          <a:noFill/>
          <a:ln>
            <a:noFill/>
          </a:ln>
        </p:spPr>
      </p:pic>
      <p:pic>
        <p:nvPicPr>
          <p:cNvPr id="309" name="Google Shape;309;g3175d064173_0_55"/>
          <p:cNvPicPr preferRelativeResize="0"/>
          <p:nvPr/>
        </p:nvPicPr>
        <p:blipFill rotWithShape="1">
          <a:blip r:embed="rId4">
            <a:alphaModFix/>
          </a:blip>
          <a:srcRect b="0" l="0" r="0" t="0"/>
          <a:stretch/>
        </p:blipFill>
        <p:spPr>
          <a:xfrm>
            <a:off x="8220200" y="1622000"/>
            <a:ext cx="3619500" cy="1171575"/>
          </a:xfrm>
          <a:prstGeom prst="rect">
            <a:avLst/>
          </a:prstGeom>
          <a:noFill/>
          <a:ln>
            <a:noFill/>
          </a:ln>
        </p:spPr>
      </p:pic>
      <p:pic>
        <p:nvPicPr>
          <p:cNvPr id="310" name="Google Shape;310;g3175d064173_0_55"/>
          <p:cNvPicPr preferRelativeResize="0"/>
          <p:nvPr/>
        </p:nvPicPr>
        <p:blipFill rotWithShape="1">
          <a:blip r:embed="rId5">
            <a:alphaModFix/>
          </a:blip>
          <a:srcRect b="0" l="0" r="0" t="0"/>
          <a:stretch/>
        </p:blipFill>
        <p:spPr>
          <a:xfrm>
            <a:off x="8224963" y="3004200"/>
            <a:ext cx="3609975" cy="114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3175d064173_0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Элемент устгах, дарж бичих</a:t>
            </a:r>
            <a:endParaRPr>
              <a:latin typeface="Montserrat"/>
              <a:ea typeface="Montserrat"/>
              <a:cs typeface="Montserrat"/>
              <a:sym typeface="Montserrat"/>
            </a:endParaRPr>
          </a:p>
        </p:txBody>
      </p:sp>
      <p:pic>
        <p:nvPicPr>
          <p:cNvPr id="316" name="Google Shape;316;g3175d064173_0_62"/>
          <p:cNvPicPr preferRelativeResize="0"/>
          <p:nvPr/>
        </p:nvPicPr>
        <p:blipFill rotWithShape="1">
          <a:blip r:embed="rId3">
            <a:alphaModFix/>
          </a:blip>
          <a:srcRect b="0" l="0" r="0" t="0"/>
          <a:stretch/>
        </p:blipFill>
        <p:spPr>
          <a:xfrm>
            <a:off x="1107175" y="1690825"/>
            <a:ext cx="7038975" cy="3867150"/>
          </a:xfrm>
          <a:prstGeom prst="rect">
            <a:avLst/>
          </a:prstGeom>
          <a:noFill/>
          <a:ln>
            <a:noFill/>
          </a:ln>
        </p:spPr>
      </p:pic>
      <p:pic>
        <p:nvPicPr>
          <p:cNvPr id="317" name="Google Shape;317;g3175d064173_0_62"/>
          <p:cNvPicPr preferRelativeResize="0"/>
          <p:nvPr/>
        </p:nvPicPr>
        <p:blipFill rotWithShape="1">
          <a:blip r:embed="rId4">
            <a:alphaModFix/>
          </a:blip>
          <a:srcRect b="0" l="0" r="0" t="0"/>
          <a:stretch/>
        </p:blipFill>
        <p:spPr>
          <a:xfrm>
            <a:off x="8515350" y="1738425"/>
            <a:ext cx="2838450" cy="1095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175d064173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Элементийн атрибут өөрчлөх</a:t>
            </a:r>
            <a:endParaRPr>
              <a:latin typeface="Montserrat"/>
              <a:ea typeface="Montserrat"/>
              <a:cs typeface="Montserrat"/>
              <a:sym typeface="Montserrat"/>
            </a:endParaRPr>
          </a:p>
        </p:txBody>
      </p:sp>
      <p:pic>
        <p:nvPicPr>
          <p:cNvPr id="323" name="Google Shape;323;g3175d064173_0_68"/>
          <p:cNvPicPr preferRelativeResize="0"/>
          <p:nvPr/>
        </p:nvPicPr>
        <p:blipFill rotWithShape="1">
          <a:blip r:embed="rId3">
            <a:alphaModFix/>
          </a:blip>
          <a:srcRect b="0" l="0" r="0" t="0"/>
          <a:stretch/>
        </p:blipFill>
        <p:spPr>
          <a:xfrm>
            <a:off x="1025675" y="1552150"/>
            <a:ext cx="9734550" cy="4286250"/>
          </a:xfrm>
          <a:prstGeom prst="rect">
            <a:avLst/>
          </a:prstGeom>
          <a:noFill/>
          <a:ln>
            <a:noFill/>
          </a:ln>
        </p:spPr>
      </p:pic>
      <p:pic>
        <p:nvPicPr>
          <p:cNvPr id="324" name="Google Shape;324;g3175d064173_0_68"/>
          <p:cNvPicPr preferRelativeResize="0"/>
          <p:nvPr/>
        </p:nvPicPr>
        <p:blipFill rotWithShape="1">
          <a:blip r:embed="rId4">
            <a:alphaModFix/>
          </a:blip>
          <a:srcRect b="0" l="0" r="0" t="0"/>
          <a:stretch/>
        </p:blipFill>
        <p:spPr>
          <a:xfrm>
            <a:off x="9070550" y="972863"/>
            <a:ext cx="2552700" cy="1514475"/>
          </a:xfrm>
          <a:prstGeom prst="rect">
            <a:avLst/>
          </a:prstGeom>
          <a:noFill/>
          <a:ln>
            <a:noFill/>
          </a:ln>
        </p:spPr>
      </p:pic>
      <p:pic>
        <p:nvPicPr>
          <p:cNvPr id="325" name="Google Shape;325;g3175d064173_0_68"/>
          <p:cNvPicPr preferRelativeResize="0"/>
          <p:nvPr/>
        </p:nvPicPr>
        <p:blipFill rotWithShape="1">
          <a:blip r:embed="rId5">
            <a:alphaModFix/>
          </a:blip>
          <a:srcRect b="0" l="0" r="0" t="0"/>
          <a:stretch/>
        </p:blipFill>
        <p:spPr>
          <a:xfrm>
            <a:off x="9070538" y="2624125"/>
            <a:ext cx="2924175" cy="1400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175d064173_0_7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mn-MN">
                <a:latin typeface="Montserrat"/>
                <a:ea typeface="Montserrat"/>
                <a:cs typeface="Montserrat"/>
                <a:sym typeface="Montserrat"/>
              </a:rPr>
              <a:t>CSS стайл өөрчлөх</a:t>
            </a:r>
            <a:endParaRPr>
              <a:latin typeface="Montserrat"/>
              <a:ea typeface="Montserrat"/>
              <a:cs typeface="Montserrat"/>
              <a:sym typeface="Montserrat"/>
            </a:endParaRPr>
          </a:p>
        </p:txBody>
      </p:sp>
      <p:pic>
        <p:nvPicPr>
          <p:cNvPr id="331" name="Google Shape;331;g3175d064173_0_75"/>
          <p:cNvPicPr preferRelativeResize="0"/>
          <p:nvPr/>
        </p:nvPicPr>
        <p:blipFill rotWithShape="1">
          <a:blip r:embed="rId3">
            <a:alphaModFix/>
          </a:blip>
          <a:srcRect b="0" l="0" r="0" t="0"/>
          <a:stretch/>
        </p:blipFill>
        <p:spPr>
          <a:xfrm>
            <a:off x="1153725" y="1458975"/>
            <a:ext cx="5008500" cy="2733425"/>
          </a:xfrm>
          <a:prstGeom prst="rect">
            <a:avLst/>
          </a:prstGeom>
          <a:noFill/>
          <a:ln>
            <a:noFill/>
          </a:ln>
        </p:spPr>
      </p:pic>
      <p:pic>
        <p:nvPicPr>
          <p:cNvPr id="332" name="Google Shape;332;g3175d064173_0_75"/>
          <p:cNvPicPr preferRelativeResize="0"/>
          <p:nvPr/>
        </p:nvPicPr>
        <p:blipFill rotWithShape="1">
          <a:blip r:embed="rId4">
            <a:alphaModFix/>
          </a:blip>
          <a:srcRect b="0" l="0" r="0" t="0"/>
          <a:stretch/>
        </p:blipFill>
        <p:spPr>
          <a:xfrm>
            <a:off x="1037300" y="4542750"/>
            <a:ext cx="7451000" cy="2088600"/>
          </a:xfrm>
          <a:prstGeom prst="rect">
            <a:avLst/>
          </a:prstGeom>
          <a:noFill/>
          <a:ln>
            <a:noFill/>
          </a:ln>
        </p:spPr>
      </p:pic>
      <p:pic>
        <p:nvPicPr>
          <p:cNvPr id="333" name="Google Shape;333;g3175d064173_0_75"/>
          <p:cNvPicPr preferRelativeResize="0"/>
          <p:nvPr/>
        </p:nvPicPr>
        <p:blipFill rotWithShape="1">
          <a:blip r:embed="rId5">
            <a:alphaModFix/>
          </a:blip>
          <a:srcRect b="0" l="0" r="0" t="0"/>
          <a:stretch/>
        </p:blipFill>
        <p:spPr>
          <a:xfrm>
            <a:off x="7560475" y="1389150"/>
            <a:ext cx="4562475" cy="1838325"/>
          </a:xfrm>
          <a:prstGeom prst="rect">
            <a:avLst/>
          </a:prstGeom>
          <a:noFill/>
          <a:ln>
            <a:noFill/>
          </a:ln>
        </p:spPr>
      </p:pic>
      <p:pic>
        <p:nvPicPr>
          <p:cNvPr id="334" name="Google Shape;334;g3175d064173_0_75"/>
          <p:cNvPicPr preferRelativeResize="0"/>
          <p:nvPr/>
        </p:nvPicPr>
        <p:blipFill rotWithShape="1">
          <a:blip r:embed="rId6">
            <a:alphaModFix/>
          </a:blip>
          <a:srcRect b="0" l="0" r="0" t="0"/>
          <a:stretch/>
        </p:blipFill>
        <p:spPr>
          <a:xfrm>
            <a:off x="7631563" y="3447563"/>
            <a:ext cx="3781425" cy="1552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g3175d064173_0_447"/>
          <p:cNvGraphicFramePr/>
          <p:nvPr/>
        </p:nvGraphicFramePr>
        <p:xfrm>
          <a:off x="838200" y="365125"/>
          <a:ext cx="3000000" cy="3000000"/>
        </p:xfrm>
        <a:graphic>
          <a:graphicData uri="http://schemas.openxmlformats.org/drawingml/2006/table">
            <a:tbl>
              <a:tblPr>
                <a:noFill/>
                <a:tableStyleId>{13EF33BE-783D-4DC8-83A1-8EA6C8892311}</a:tableStyleId>
              </a:tblPr>
              <a:tblGrid>
                <a:gridCol w="2653200"/>
                <a:gridCol w="7930025"/>
              </a:tblGrid>
              <a:tr h="264350">
                <a:tc>
                  <a:txBody>
                    <a:bodyPr/>
                    <a:lstStyle/>
                    <a:p>
                      <a:pPr indent="0" lvl="0" marL="0" marR="0" rtl="0" algn="l">
                        <a:lnSpc>
                          <a:spcPct val="100000"/>
                        </a:lnSpc>
                        <a:spcBef>
                          <a:spcPts val="0"/>
                        </a:spcBef>
                        <a:spcAft>
                          <a:spcPts val="0"/>
                        </a:spcAft>
                        <a:buClr>
                          <a:srgbClr val="000000"/>
                        </a:buClr>
                        <a:buSzPts val="1800"/>
                        <a:buFont typeface="Arial"/>
                        <a:buNone/>
                      </a:pPr>
                      <a:r>
                        <a:rPr b="1" lang="mn-MN" sz="1800" u="none" cap="none" strike="noStrike">
                          <a:latin typeface="Montserrat"/>
                          <a:ea typeface="Montserrat"/>
                          <a:cs typeface="Montserrat"/>
                          <a:sym typeface="Montserrat"/>
                        </a:rPr>
                        <a:t>Үзэгдэл </a:t>
                      </a:r>
                      <a:endParaRPr b="1"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b="1" lang="mn-MN" sz="1800" u="none" cap="none" strike="noStrike">
                          <a:latin typeface="Montserrat"/>
                          <a:ea typeface="Montserrat"/>
                          <a:cs typeface="Montserrat"/>
                          <a:sym typeface="Montserrat"/>
                        </a:rPr>
                        <a:t>Тайлбар</a:t>
                      </a:r>
                      <a:endParaRPr b="1"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abort</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Зураг зөөж байхад тасалдахад үүснэ.</a:t>
                      </a:r>
                      <a:endParaRPr sz="1800" u="none" cap="none" strike="noStrike">
                        <a:latin typeface="Montserrat"/>
                        <a:ea typeface="Montserrat"/>
                        <a:cs typeface="Montserrat"/>
                        <a:sym typeface="Montserrat"/>
                      </a:endParaRPr>
                    </a:p>
                  </a:txBody>
                  <a:tcPr marT="0" marB="0" marR="73025" marL="73025"/>
                </a:tc>
              </a:tr>
              <a:tr h="528675">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change</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Шинэ сонголт хийсэн, текстийг өөрчилсөн тохиолдолд болон өөр зүйл focus хийх үед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click</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Хулганы зүүн товчийг нэг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dbclick</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Хулганы зүүн товчийг хоёр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focus</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Элементийг focus хийхэд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keydown</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Хэрэглэгч доошоо товчийг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keypress</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Хэрэглэгч товч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keyup</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Хэрэглэгч товч дараад авахад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load</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Бүх хүүхэд элемент нь үүсэний дараа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mousedown</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Хулганы товч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mousemove</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Хулгана хөдлөхөд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mouseout</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Хулгана эллемэнтээс гарахад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mouseover</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Хулгана элемент дээр очиход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mouseup</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Хулганы товчийг дараад авахад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reset</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Reset хийхэд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resize</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Хэмжээг солиход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select</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Текстийг сонгоход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submit</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Submit товчийг дарахад үүснэ.</a:t>
                      </a:r>
                      <a:endParaRPr sz="1800" u="none" cap="none" strike="noStrike">
                        <a:latin typeface="Montserrat"/>
                        <a:ea typeface="Montserrat"/>
                        <a:cs typeface="Montserrat"/>
                        <a:sym typeface="Montserrat"/>
                      </a:endParaRPr>
                    </a:p>
                  </a:txBody>
                  <a:tcPr marT="0" marB="0" marR="73025" marL="73025"/>
                </a:tc>
              </a:tr>
              <a:tr h="264350">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unload</a:t>
                      </a:r>
                      <a:endParaRPr sz="1800" u="none" cap="none" strike="noStrike">
                        <a:latin typeface="Montserrat"/>
                        <a:ea typeface="Montserrat"/>
                        <a:cs typeface="Montserrat"/>
                        <a:sym typeface="Montserrat"/>
                      </a:endParaRPr>
                    </a:p>
                  </a:txBody>
                  <a:tcPr marT="0" marB="0" marR="73025" marL="73025"/>
                </a:tc>
                <a:tc>
                  <a:txBody>
                    <a:bodyPr/>
                    <a:lstStyle/>
                    <a:p>
                      <a:pPr indent="0" lvl="0" marL="0" marR="0" rtl="0" algn="l">
                        <a:lnSpc>
                          <a:spcPct val="100000"/>
                        </a:lnSpc>
                        <a:spcBef>
                          <a:spcPts val="0"/>
                        </a:spcBef>
                        <a:spcAft>
                          <a:spcPts val="0"/>
                        </a:spcAft>
                        <a:buClr>
                          <a:srgbClr val="000000"/>
                        </a:buClr>
                        <a:buSzPts val="1800"/>
                        <a:buFont typeface="Arial"/>
                        <a:buNone/>
                      </a:pPr>
                      <a:r>
                        <a:rPr lang="mn-MN" sz="1800" u="none" cap="none" strike="noStrike">
                          <a:latin typeface="Montserrat"/>
                          <a:ea typeface="Montserrat"/>
                          <a:cs typeface="Montserrat"/>
                          <a:sym typeface="Montserrat"/>
                        </a:rPr>
                        <a:t>Unload хийхийн өмнө үүснэ.</a:t>
                      </a:r>
                      <a:endParaRPr sz="1800" u="none" cap="none" strike="noStrike">
                        <a:latin typeface="Montserrat"/>
                        <a:ea typeface="Montserrat"/>
                        <a:cs typeface="Montserrat"/>
                        <a:sym typeface="Montserrat"/>
                      </a:endParaRPr>
                    </a:p>
                  </a:txBody>
                  <a:tcPr marT="0" marB="0" marR="73025" marL="73025"/>
                </a:tc>
              </a:tr>
            </a:tbl>
          </a:graphicData>
        </a:graphic>
      </p:graphicFrame>
      <p:sp>
        <p:nvSpPr>
          <p:cNvPr id="340" name="Google Shape;340;g3175d064173_0_447"/>
          <p:cNvSpPr txBox="1"/>
          <p:nvPr/>
        </p:nvSpPr>
        <p:spPr>
          <a:xfrm>
            <a:off x="5988425" y="6239675"/>
            <a:ext cx="608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i="0" lang="mn-MN" sz="2000" u="sng" cap="none" strike="noStrike">
                <a:solidFill>
                  <a:schemeClr val="hlink"/>
                </a:solidFill>
                <a:latin typeface="Montserrat"/>
                <a:ea typeface="Montserrat"/>
                <a:cs typeface="Montserrat"/>
                <a:sym typeface="Montserrat"/>
                <a:hlinkClick r:id="rId3"/>
              </a:rPr>
              <a:t>Дэлгэрэнгүйг энд дарж үзнэ үү. </a:t>
            </a:r>
            <a:endParaRPr i="0" sz="20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175d064173_0_452"/>
          <p:cNvSpPr txBox="1"/>
          <p:nvPr>
            <p:ph type="title"/>
          </p:nvPr>
        </p:nvSpPr>
        <p:spPr>
          <a:xfrm>
            <a:off x="2095501" y="142875"/>
            <a:ext cx="8429700" cy="571500"/>
          </a:xfrm>
          <a:prstGeom prst="rect">
            <a:avLst/>
          </a:prstGeom>
          <a:noFill/>
          <a:ln>
            <a:noFill/>
          </a:ln>
        </p:spPr>
        <p:txBody>
          <a:bodyPr anchorCtr="0" anchor="ctr" bIns="43225" lIns="86475" spcFirstLastPara="1" rIns="86475" wrap="square" tIns="43225">
            <a:normAutofit fontScale="90000"/>
          </a:bodyPr>
          <a:lstStyle/>
          <a:p>
            <a:pPr indent="0" lvl="0" marL="0" rtl="0" algn="l">
              <a:lnSpc>
                <a:spcPct val="90000"/>
              </a:lnSpc>
              <a:spcBef>
                <a:spcPts val="0"/>
              </a:spcBef>
              <a:spcAft>
                <a:spcPts val="0"/>
              </a:spcAft>
              <a:buSzPct val="111111"/>
              <a:buNone/>
            </a:pPr>
            <a:r>
              <a:rPr lang="mn-MN">
                <a:latin typeface="Montserrat"/>
                <a:ea typeface="Montserrat"/>
                <a:cs typeface="Montserrat"/>
                <a:sym typeface="Montserrat"/>
              </a:rPr>
              <a:t>Window жишээ</a:t>
            </a:r>
            <a:endParaRPr>
              <a:latin typeface="Montserrat"/>
              <a:ea typeface="Montserrat"/>
              <a:cs typeface="Montserrat"/>
              <a:sym typeface="Montserrat"/>
            </a:endParaRPr>
          </a:p>
        </p:txBody>
      </p:sp>
      <p:sp>
        <p:nvSpPr>
          <p:cNvPr id="346" name="Google Shape;346;g3175d064173_0_452"/>
          <p:cNvSpPr txBox="1"/>
          <p:nvPr/>
        </p:nvSpPr>
        <p:spPr>
          <a:xfrm>
            <a:off x="9" y="0"/>
            <a:ext cx="12192000" cy="71523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t" bIns="43225" lIns="86475" spcFirstLastPara="1" rIns="86475" wrap="square" tIns="43225">
            <a:spAutoFit/>
          </a:bodyPr>
          <a:lstStyle/>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&lt;html&gt;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&lt;head&gt;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&lt;title&gt; Fun with Buttons &lt;/title&gt;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&lt;script type="text/javascript"&gt;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function Help()</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 Results: displays a help message in a separate window</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a:t>
            </a:r>
            <a:endParaRPr sz="1800"/>
          </a:p>
          <a:p>
            <a:pPr indent="0" lvl="0" marL="0" marR="0" rtl="0" algn="l">
              <a:lnSpc>
                <a:spcPct val="100000"/>
              </a:lnSpc>
              <a:spcBef>
                <a:spcPts val="0"/>
              </a:spcBef>
              <a:spcAft>
                <a:spcPts val="0"/>
              </a:spcAft>
              <a:buNone/>
            </a:pPr>
            <a:r>
              <a:rPr b="1" i="0" lang="mn-MN" sz="1700" u="none" cap="none" strike="noStrike">
                <a:solidFill>
                  <a:srgbClr val="FF0033"/>
                </a:solidFill>
                <a:latin typeface="Courier New"/>
                <a:ea typeface="Courier New"/>
                <a:cs typeface="Courier New"/>
                <a:sym typeface="Courier New"/>
              </a:rPr>
              <a:t>      var OutputWindow = </a:t>
            </a:r>
            <a:endParaRPr sz="1800"/>
          </a:p>
          <a:p>
            <a:pPr indent="0" lvl="0" marL="0" marR="0" rtl="0" algn="l">
              <a:lnSpc>
                <a:spcPct val="100000"/>
              </a:lnSpc>
              <a:spcBef>
                <a:spcPts val="0"/>
              </a:spcBef>
              <a:spcAft>
                <a:spcPts val="0"/>
              </a:spcAft>
              <a:buNone/>
            </a:pPr>
            <a:r>
              <a:rPr b="1" i="0" lang="mn-MN" sz="1700" u="none" cap="none" strike="noStrike">
                <a:solidFill>
                  <a:srgbClr val="FF0033"/>
                </a:solidFill>
                <a:latin typeface="Courier New"/>
                <a:ea typeface="Courier New"/>
                <a:cs typeface="Courier New"/>
                <a:sym typeface="Courier New"/>
              </a:rPr>
              <a:t>          window.open("", "", </a:t>
            </a:r>
            <a:endParaRPr sz="1800"/>
          </a:p>
          <a:p>
            <a:pPr indent="0" lvl="0" marL="0" marR="0" rtl="0" algn="l">
              <a:lnSpc>
                <a:spcPct val="100000"/>
              </a:lnSpc>
              <a:spcBef>
                <a:spcPts val="0"/>
              </a:spcBef>
              <a:spcAft>
                <a:spcPts val="0"/>
              </a:spcAft>
              <a:buNone/>
            </a:pPr>
            <a:r>
              <a:rPr b="1" i="0" lang="mn-MN" sz="1700" u="none" cap="none" strike="noStrike">
                <a:solidFill>
                  <a:srgbClr val="FF0033"/>
                </a:solidFill>
                <a:latin typeface="Courier New"/>
                <a:ea typeface="Courier New"/>
                <a:cs typeface="Courier New"/>
                <a:sym typeface="Courier New"/>
              </a:rPr>
              <a:t>                      "</a:t>
            </a:r>
            <a:r>
              <a:rPr b="1" i="0" lang="mn-MN" sz="1700" u="none" cap="none" strike="noStrike">
                <a:solidFill>
                  <a:srgbClr val="002060"/>
                </a:solidFill>
                <a:latin typeface="Courier New"/>
                <a:ea typeface="Courier New"/>
                <a:cs typeface="Courier New"/>
                <a:sym typeface="Courier New"/>
              </a:rPr>
              <a:t>status=0,menubar=0,height=200,width=200</a:t>
            </a:r>
            <a:r>
              <a:rPr b="1" i="0" lang="mn-MN" sz="1700" u="none" cap="none" strike="noStrike">
                <a:solidFill>
                  <a:srgbClr val="FF0033"/>
                </a:solidFill>
                <a:latin typeface="Courier New"/>
                <a:ea typeface="Courier New"/>
                <a:cs typeface="Courier New"/>
                <a:sym typeface="Courier New"/>
              </a:rPr>
              <a: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OutputWindow.document.open();</a:t>
            </a:r>
            <a:endParaRPr sz="1800"/>
          </a:p>
          <a:p>
            <a:pPr indent="0" lvl="0" marL="0" marR="0" rtl="0" algn="l">
              <a:lnSpc>
                <a:spcPct val="100000"/>
              </a:lnSpc>
              <a:spcBef>
                <a:spcPts val="0"/>
              </a:spcBef>
              <a:spcAft>
                <a:spcPts val="0"/>
              </a:spcAft>
              <a:buNone/>
            </a:pPr>
            <a:r>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OutputWindow.document.write("This might be a context-" + </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"sensitive help message, depending on the " +</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"application and state of the page.");</a:t>
            </a:r>
            <a:endParaRPr sz="1800"/>
          </a:p>
          <a:p>
            <a:pPr indent="0" lvl="0" marL="0" marR="0" rtl="0" algn="l">
              <a:lnSpc>
                <a:spcPct val="100000"/>
              </a:lnSpc>
              <a:spcBef>
                <a:spcPts val="0"/>
              </a:spcBef>
              <a:spcAft>
                <a:spcPts val="0"/>
              </a:spcAft>
              <a:buNone/>
            </a:pPr>
            <a:r>
              <a:t/>
            </a:r>
            <a:endParaRPr b="1"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OutputWindow.document.close();</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       </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&lt;/script&gt;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&lt;/head&gt;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&lt;body&gt;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&lt;form name="ButtonForm"&gt;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&lt;input type="button" value="Click for Help"</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onclick="Help();" /&gt;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&lt;/form&gt;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 &lt;/body&gt;</a:t>
            </a:r>
            <a:endParaRPr sz="1800"/>
          </a:p>
          <a:p>
            <a:pPr indent="0" lvl="0" marL="0" marR="0" rtl="0" algn="l">
              <a:lnSpc>
                <a:spcPct val="100000"/>
              </a:lnSpc>
              <a:spcBef>
                <a:spcPts val="0"/>
              </a:spcBef>
              <a:spcAft>
                <a:spcPts val="0"/>
              </a:spcAft>
              <a:buNone/>
            </a:pPr>
            <a:r>
              <a:rPr b="1" i="0" lang="mn-MN" sz="1700" u="none" cap="none" strike="noStrike">
                <a:solidFill>
                  <a:schemeClr val="dk1"/>
                </a:solidFill>
                <a:latin typeface="Courier New"/>
                <a:ea typeface="Courier New"/>
                <a:cs typeface="Courier New"/>
                <a:sym typeface="Courier New"/>
              </a:rPr>
              <a:t>&lt;/html&gt;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3175d064173_0_132"/>
          <p:cNvSpPr txBox="1"/>
          <p:nvPr>
            <p:ph type="title"/>
          </p:nvPr>
        </p:nvSpPr>
        <p:spPr>
          <a:xfrm>
            <a:off x="838200" y="66350"/>
            <a:ext cx="110490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100000"/>
              <a:buNone/>
            </a:pPr>
            <a:r>
              <a:rPr lang="mn-MN">
                <a:latin typeface="Montserrat"/>
                <a:ea typeface="Montserrat"/>
                <a:cs typeface="Montserrat"/>
                <a:sym typeface="Montserrat"/>
              </a:rPr>
              <a:t>Зарим Math-object  дүрмүүд, атрибутууд</a:t>
            </a:r>
            <a:br>
              <a:rPr lang="mn-MN">
                <a:latin typeface="Montserrat"/>
                <a:ea typeface="Montserrat"/>
                <a:cs typeface="Montserrat"/>
                <a:sym typeface="Montserrat"/>
              </a:rPr>
            </a:br>
            <a:endParaRPr>
              <a:latin typeface="Montserrat"/>
              <a:ea typeface="Montserrat"/>
              <a:cs typeface="Montserrat"/>
              <a:sym typeface="Montserrat"/>
            </a:endParaRPr>
          </a:p>
        </p:txBody>
      </p:sp>
      <p:sp>
        <p:nvSpPr>
          <p:cNvPr id="62" name="Google Shape;62;g3175d064173_0_1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graphicFrame>
        <p:nvGraphicFramePr>
          <p:cNvPr id="63" name="Google Shape;63;g3175d064173_0_132"/>
          <p:cNvGraphicFramePr/>
          <p:nvPr/>
        </p:nvGraphicFramePr>
        <p:xfrm>
          <a:off x="838200" y="993571"/>
          <a:ext cx="3000000" cy="3000000"/>
        </p:xfrm>
        <a:graphic>
          <a:graphicData uri="http://schemas.openxmlformats.org/drawingml/2006/table">
            <a:tbl>
              <a:tblPr bandRow="1">
                <a:noFill/>
                <a:tableStyleId>{DDBDEB9F-01DD-4D32-9D04-966820E2B444}</a:tableStyleId>
              </a:tblPr>
              <a:tblGrid>
                <a:gridCol w="963450"/>
                <a:gridCol w="2299575"/>
                <a:gridCol w="2218100"/>
              </a:tblGrid>
              <a:tr h="161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Дүрэм</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Тайлбар</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Жишээ</a:t>
                      </a:r>
                      <a:endParaRPr sz="1200" u="none" cap="none" strike="noStrike">
                        <a:latin typeface="Montserrat"/>
                        <a:ea typeface="Montserrat"/>
                        <a:cs typeface="Montserrat"/>
                        <a:sym typeface="Montserrat"/>
                      </a:endParaRPr>
                    </a:p>
                  </a:txBody>
                  <a:tcPr marT="0" marB="0" marR="57325" marL="57325"/>
                </a:tc>
              </a:tr>
              <a:tr h="48347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abs( x ) </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x-н абсолют утга. </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abs( 7.2 ) бол 7.2</a:t>
                      </a:r>
                      <a:br>
                        <a:rPr lang="mn-MN" sz="1200" u="none" cap="none" strike="noStrike">
                          <a:latin typeface="Montserrat"/>
                          <a:ea typeface="Montserrat"/>
                          <a:cs typeface="Montserrat"/>
                          <a:sym typeface="Montserrat"/>
                        </a:rPr>
                      </a:br>
                      <a:r>
                        <a:rPr lang="mn-MN" sz="1200" u="none" cap="none" strike="noStrike">
                          <a:latin typeface="Montserrat"/>
                          <a:ea typeface="Montserrat"/>
                          <a:cs typeface="Montserrat"/>
                          <a:sym typeface="Montserrat"/>
                        </a:rPr>
                        <a:t>abs( 0 ) бол 0</a:t>
                      </a:r>
                      <a:br>
                        <a:rPr lang="mn-MN" sz="1200" u="none" cap="none" strike="noStrike">
                          <a:latin typeface="Montserrat"/>
                          <a:ea typeface="Montserrat"/>
                          <a:cs typeface="Montserrat"/>
                          <a:sym typeface="Montserrat"/>
                        </a:rPr>
                      </a:br>
                      <a:r>
                        <a:rPr lang="mn-MN" sz="1200" u="none" cap="none" strike="noStrike">
                          <a:latin typeface="Montserrat"/>
                          <a:ea typeface="Montserrat"/>
                          <a:cs typeface="Montserrat"/>
                          <a:sym typeface="Montserrat"/>
                        </a:rPr>
                        <a:t>abs( -5.6 ) бол 5.6 </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cell(x)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x-с багагүй бүхэл тоо рүү тоймлох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ceil( 9.2 ) бол 10</a:t>
                      </a:r>
                      <a:br>
                        <a:rPr lang="mn-MN" sz="1200" u="none" cap="none" strike="noStrike">
                          <a:latin typeface="Montserrat"/>
                          <a:ea typeface="Montserrat"/>
                          <a:cs typeface="Montserrat"/>
                          <a:sym typeface="Montserrat"/>
                        </a:rPr>
                      </a:br>
                      <a:r>
                        <a:rPr lang="mn-MN" sz="1200" u="none" cap="none" strike="noStrike">
                          <a:latin typeface="Montserrat"/>
                          <a:ea typeface="Montserrat"/>
                          <a:cs typeface="Montserrat"/>
                          <a:sym typeface="Montserrat"/>
                        </a:rPr>
                        <a:t>ceil( -9.8 ) бол -9.0</a:t>
                      </a:r>
                      <a:endParaRPr sz="1200" u="none" cap="none" strike="noStrike">
                        <a:latin typeface="Montserrat"/>
                        <a:ea typeface="Montserrat"/>
                        <a:cs typeface="Montserrat"/>
                        <a:sym typeface="Montserrat"/>
                      </a:endParaRPr>
                    </a:p>
                  </a:txBody>
                  <a:tcPr marT="0" marB="0" marR="57325" marL="57325"/>
                </a:tc>
              </a:tr>
              <a:tr h="161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cos(x)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x-н тригнометрийн косинус</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cos( 0 ) бол  1</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exp(x)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x-н экспоненциал</a:t>
                      </a:r>
                      <a:endParaRPr sz="12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exp( 1 ) бол 2.71828</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exp( 2 ) бол  7.38906</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floor(x)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х-с ихгүй бүхэл тоо руу тоймлох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floor( 9.2 ) бол 9</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floor( -9.8 ) бол -10.0</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log(x)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х-натурал логирфм</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log( 2.718282 ) бол 1</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log( 7.389056 ) бол 2</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max(x, у)</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 ба y-н аль их утгыг буцаах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max( 2.3, 12.7 ) бол 12.7</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max( -2.3, -12.7 ) бол -2.3</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min(x, у)</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 ба у-н аль бага утгыг буцаах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min( 2.3, 12.7 ) бол 2.3</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min( -2.3, -12.7 ) бол -12.7</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pow(x, у)</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 тоог у зэрэгт дэвшүүлэх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pow( 2, 7 ) бол 128</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pow( 9, .5 ) бол  3.0</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round(x)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х-н ойролцоо бүхэл тоо</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round( 9.75 ) бол 10</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round( 9.25 ) бол 9</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sin(x)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х-н тригнометрийн синусыг олох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sin( 0 ) бол 0</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sqrt(x)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х-с квадрат язгуур гаргах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sqrt( 900 ) бол 30</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sqrt( 9 ) бол 3</a:t>
                      </a:r>
                      <a:endParaRPr sz="1200" u="none" cap="none" strike="noStrike">
                        <a:latin typeface="Montserrat"/>
                        <a:ea typeface="Montserrat"/>
                        <a:cs typeface="Montserrat"/>
                        <a:sym typeface="Montserrat"/>
                      </a:endParaRPr>
                    </a:p>
                  </a:txBody>
                  <a:tcPr marT="0" marB="0" marR="57325" marL="57325"/>
                </a:tc>
              </a:tr>
              <a:tr h="3223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tan(x)</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х-н тригнометрийн танксыг олох</a:t>
                      </a:r>
                      <a:endParaRPr sz="1200" u="none" cap="none" strike="noStrike">
                        <a:latin typeface="Montserrat"/>
                        <a:ea typeface="Montserrat"/>
                        <a:cs typeface="Montserrat"/>
                        <a:sym typeface="Montserrat"/>
                      </a:endParaRPr>
                    </a:p>
                  </a:txBody>
                  <a:tcPr marT="0" marB="0" marR="57325" marL="57325"/>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tan( 0 ) бол 0</a:t>
                      </a:r>
                      <a:endParaRPr sz="1200" u="none" cap="none" strike="noStrike">
                        <a:latin typeface="Montserrat"/>
                        <a:ea typeface="Montserrat"/>
                        <a:cs typeface="Montserrat"/>
                        <a:sym typeface="Montserrat"/>
                      </a:endParaRPr>
                    </a:p>
                  </a:txBody>
                  <a:tcPr marT="0" marB="0" marR="57325" marL="57325"/>
                </a:tc>
              </a:tr>
            </a:tbl>
          </a:graphicData>
        </a:graphic>
      </p:graphicFrame>
      <p:graphicFrame>
        <p:nvGraphicFramePr>
          <p:cNvPr id="64" name="Google Shape;64;g3175d064173_0_132"/>
          <p:cNvGraphicFramePr/>
          <p:nvPr/>
        </p:nvGraphicFramePr>
        <p:xfrm>
          <a:off x="7025490" y="1391923"/>
          <a:ext cx="3000000" cy="3000000"/>
        </p:xfrm>
        <a:graphic>
          <a:graphicData uri="http://schemas.openxmlformats.org/drawingml/2006/table">
            <a:tbl>
              <a:tblPr bandRow="1">
                <a:noFill/>
                <a:tableStyleId>{DDBDEB9F-01DD-4D32-9D04-966820E2B444}</a:tableStyleId>
              </a:tblPr>
              <a:tblGrid>
                <a:gridCol w="1385175"/>
                <a:gridCol w="1831675"/>
                <a:gridCol w="1409475"/>
              </a:tblGrid>
              <a:tr h="1927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Тогтмол </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Тайлбар</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Утга</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Math.E</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2.718</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Math.LN2</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2-н натурал логирифм</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0.693</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Math.LN10</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10-н натурал логирифм</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2.302</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Math.LOG2E</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е-гийн 2 суурьтай логирифм</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1.442</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Math.LOG10E</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е-гийн 10 суурьтай логирифм</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0.434</a:t>
                      </a:r>
                      <a:endParaRPr sz="1100" u="none" cap="none" strike="noStrike">
                        <a:latin typeface="Montserrat"/>
                        <a:ea typeface="Montserrat"/>
                        <a:cs typeface="Montserrat"/>
                        <a:sym typeface="Montserrat"/>
                      </a:endParaRPr>
                    </a:p>
                  </a:txBody>
                  <a:tcPr marT="0" marB="0" marR="68575" marL="68575"/>
                </a:tc>
              </a:tr>
              <a:tr h="578350">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Math.PI</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Пи тоо</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3.141592653589793</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Math.SQRT1_2</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0.5-н квадрат язгуур</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0.707</a:t>
                      </a:r>
                      <a:endParaRPr sz="1100" u="none" cap="none" strike="noStrike">
                        <a:latin typeface="Montserrat"/>
                        <a:ea typeface="Montserrat"/>
                        <a:cs typeface="Montserrat"/>
                        <a:sym typeface="Montserrat"/>
                      </a:endParaRPr>
                    </a:p>
                  </a:txBody>
                  <a:tcPr marT="0" marB="0" marR="68575" marL="68575"/>
                </a:tc>
              </a:tr>
              <a:tr h="385575">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Math.SQRT2</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2-н квадрат якгуур</a:t>
                      </a:r>
                      <a:endParaRPr sz="1100" u="none" cap="none" strike="noStrike">
                        <a:latin typeface="Montserrat"/>
                        <a:ea typeface="Montserrat"/>
                        <a:cs typeface="Montserrat"/>
                        <a:sym typeface="Montserrat"/>
                      </a:endParaRPr>
                    </a:p>
                  </a:txBody>
                  <a:tcPr marT="0" marB="0" marR="68575" marL="68575"/>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Ойролцоогоор 1.414</a:t>
                      </a:r>
                      <a:endParaRPr sz="1100" u="none" cap="none" strike="noStrike">
                        <a:latin typeface="Montserrat"/>
                        <a:ea typeface="Montserrat"/>
                        <a:cs typeface="Montserrat"/>
                        <a:sym typeface="Montserrat"/>
                      </a:endParaRPr>
                    </a:p>
                  </a:txBody>
                  <a:tcPr marT="0" marB="0" marR="68575" marL="6857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30f2e20c3b6_0_247"/>
          <p:cNvSpPr txBox="1"/>
          <p:nvPr>
            <p:ph type="title"/>
          </p:nvPr>
        </p:nvSpPr>
        <p:spPr>
          <a:xfrm>
            <a:off x="1247075" y="2766144"/>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Анхаарал хандуулсанд </a:t>
            </a:r>
            <a:endParaRPr>
              <a:latin typeface="Montserrat"/>
              <a:ea typeface="Montserrat"/>
              <a:cs typeface="Montserrat"/>
              <a:sym typeface="Montserrat"/>
            </a:endParaRPr>
          </a:p>
          <a:p>
            <a:pPr indent="0" lvl="0" marL="0" rtl="0" algn="ctr">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баярлалаа</a:t>
            </a:r>
            <a:endParaRPr>
              <a:latin typeface="Montserrat"/>
              <a:ea typeface="Montserrat"/>
              <a:cs typeface="Montserrat"/>
              <a:sym typeface="Montserrat"/>
            </a:endParaRPr>
          </a:p>
        </p:txBody>
      </p:sp>
      <p:sp>
        <p:nvSpPr>
          <p:cNvPr id="352" name="Google Shape;352;g30f2e20c3b6_0_24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mn-M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175d064173_0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String обьект</a:t>
            </a:r>
            <a:endParaRPr>
              <a:latin typeface="Montserrat"/>
              <a:ea typeface="Montserrat"/>
              <a:cs typeface="Montserrat"/>
              <a:sym typeface="Montserrat"/>
            </a:endParaRPr>
          </a:p>
        </p:txBody>
      </p:sp>
      <p:sp>
        <p:nvSpPr>
          <p:cNvPr id="70" name="Google Shape;70;g3175d064173_0_139"/>
          <p:cNvSpPr txBox="1"/>
          <p:nvPr>
            <p:ph idx="1" type="body"/>
          </p:nvPr>
        </p:nvSpPr>
        <p:spPr>
          <a:xfrm>
            <a:off x="738611" y="1523958"/>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Тэмдэгт мөр буюу string гэдэг нь хэд хэдэн тэмдэгтээс тогтсон нэгж юм. Тэмдэгт мөр нь үсэг, тоо, -,+,*,/ гэх мэтчилэн тусгай тэмдэгтүүдийг агуулна. Жаваскрипт нь Unicode® гэж нэрлэгддэг дэлхийн олон хэлнүүдийн тэмдэгтийг агуулдаг тэмдэгтийн олонлогийг дэмждэг. </a:t>
            </a:r>
            <a:r>
              <a:rPr lang="mn-MN" u="sng">
                <a:solidFill>
                  <a:schemeClr val="hlink"/>
                </a:solidFill>
                <a:latin typeface="Montserrat"/>
                <a:ea typeface="Montserrat"/>
                <a:cs typeface="Montserrat"/>
                <a:sym typeface="Montserrat"/>
                <a:hlinkClick r:id="rId3"/>
              </a:rPr>
              <a:t>https://home.unicode.org/</a:t>
            </a:r>
            <a:r>
              <a:rPr lang="mn-MN">
                <a:latin typeface="Montserrat"/>
                <a:ea typeface="Montserrat"/>
                <a:cs typeface="Montserrat"/>
                <a:sym typeface="Montserrat"/>
              </a:rPr>
              <a:t> </a:t>
            </a:r>
            <a:endParaRPr>
              <a:latin typeface="Montserrat"/>
              <a:ea typeface="Montserrat"/>
              <a:cs typeface="Montserrat"/>
              <a:sym typeface="Montserrat"/>
            </a:endParaRPr>
          </a:p>
        </p:txBody>
      </p:sp>
      <p:graphicFrame>
        <p:nvGraphicFramePr>
          <p:cNvPr id="71" name="Google Shape;71;g3175d064173_0_139"/>
          <p:cNvGraphicFramePr/>
          <p:nvPr/>
        </p:nvGraphicFramePr>
        <p:xfrm>
          <a:off x="1303548" y="4046268"/>
          <a:ext cx="3000000" cy="3000000"/>
        </p:xfrm>
        <a:graphic>
          <a:graphicData uri="http://schemas.openxmlformats.org/drawingml/2006/table">
            <a:tbl>
              <a:tblPr bandRow="1">
                <a:noFill/>
                <a:tableStyleId>{DDBDEB9F-01DD-4D32-9D04-966820E2B444}</a:tableStyleId>
              </a:tblPr>
              <a:tblGrid>
                <a:gridCol w="3239275"/>
                <a:gridCol w="2795775"/>
              </a:tblGrid>
              <a:tr h="139700">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                                                                                 "Наранхүү Долгормаа" </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 ‘13-р хороолол Дамдинсүрэнгийн гудамж' </a:t>
                      </a:r>
                      <a:br>
                        <a:rPr lang="mn-MN" sz="1100" u="none" cap="none" strike="noStrike">
                          <a:latin typeface="Montserrat"/>
                          <a:ea typeface="Montserrat"/>
                          <a:cs typeface="Montserrat"/>
                          <a:sym typeface="Montserrat"/>
                        </a:rPr>
                      </a:br>
                      <a:r>
                        <a:rPr lang="mn-MN" sz="1100" u="none" cap="none" strike="noStrike">
                          <a:latin typeface="Montserrat"/>
                          <a:ea typeface="Montserrat"/>
                          <a:cs typeface="Montserrat"/>
                          <a:sym typeface="Montserrat"/>
                        </a:rPr>
                        <a:t> "Хэнтий аймаг"                                                          '(976) 9600-1212' </a:t>
                      </a:r>
                      <a:endParaRPr sz="1100" u="none" cap="none" strike="noStrike">
                        <a:latin typeface="Montserrat"/>
                        <a:ea typeface="Montserrat"/>
                        <a:cs typeface="Montserrat"/>
                        <a:sym typeface="Montserrat"/>
                      </a:endParaRPr>
                    </a:p>
                  </a:txBody>
                  <a:tcPr marT="0" marB="0" marR="68575" marL="68575" anchor="ctr"/>
                </a:tc>
                <a:tc>
                  <a:txBody>
                    <a:bodyPr/>
                    <a:lstStyle/>
                    <a:p>
                      <a:pPr indent="0" lvl="0" marL="0" marR="0" rtl="0" algn="l">
                        <a:lnSpc>
                          <a:spcPct val="115000"/>
                        </a:lnSpc>
                        <a:spcBef>
                          <a:spcPts val="0"/>
                        </a:spcBef>
                        <a:spcAft>
                          <a:spcPts val="0"/>
                        </a:spcAft>
                        <a:buClr>
                          <a:srgbClr val="000000"/>
                        </a:buClr>
                        <a:buSzPts val="1100"/>
                        <a:buFont typeface="Arial"/>
                        <a:buNone/>
                      </a:pPr>
                      <a:r>
                        <a:rPr lang="mn-MN" sz="1100" u="none" cap="none" strike="noStrike">
                          <a:latin typeface="Montserrat"/>
                          <a:ea typeface="Montserrat"/>
                          <a:cs typeface="Montserrat"/>
                          <a:sym typeface="Montserrat"/>
                        </a:rPr>
                        <a:t>(нэр)</a:t>
                      </a:r>
                      <a:br>
                        <a:rPr lang="mn-MN" sz="1100" u="none" cap="none" strike="noStrike">
                          <a:latin typeface="Montserrat"/>
                          <a:ea typeface="Montserrat"/>
                          <a:cs typeface="Montserrat"/>
                          <a:sym typeface="Montserrat"/>
                        </a:rPr>
                      </a:br>
                      <a:r>
                        <a:rPr lang="mn-MN" sz="1100" u="none" cap="none" strike="noStrike">
                          <a:latin typeface="Montserrat"/>
                          <a:ea typeface="Montserrat"/>
                          <a:cs typeface="Montserrat"/>
                          <a:sym typeface="Montserrat"/>
                        </a:rPr>
                        <a:t>(гудамжны хаяг)</a:t>
                      </a:r>
                      <a:br>
                        <a:rPr lang="mn-MN" sz="1100" u="none" cap="none" strike="noStrike">
                          <a:latin typeface="Montserrat"/>
                          <a:ea typeface="Montserrat"/>
                          <a:cs typeface="Montserrat"/>
                          <a:sym typeface="Montserrat"/>
                        </a:rPr>
                      </a:br>
                      <a:r>
                        <a:rPr lang="mn-MN" sz="1100" u="none" cap="none" strike="noStrike">
                          <a:latin typeface="Montserrat"/>
                          <a:ea typeface="Montserrat"/>
                          <a:cs typeface="Montserrat"/>
                          <a:sym typeface="Montserrat"/>
                        </a:rPr>
                        <a:t>(аймаг)</a:t>
                      </a:r>
                      <a:br>
                        <a:rPr lang="mn-MN" sz="1100" u="none" cap="none" strike="noStrike">
                          <a:latin typeface="Montserrat"/>
                          <a:ea typeface="Montserrat"/>
                          <a:cs typeface="Montserrat"/>
                          <a:sym typeface="Montserrat"/>
                        </a:rPr>
                      </a:br>
                      <a:r>
                        <a:rPr lang="mn-MN" sz="1100" u="none" cap="none" strike="noStrike">
                          <a:latin typeface="Montserrat"/>
                          <a:ea typeface="Montserrat"/>
                          <a:cs typeface="Montserrat"/>
                          <a:sym typeface="Montserrat"/>
                        </a:rPr>
                        <a:t>(утасны дугаар)</a:t>
                      </a:r>
                      <a:endParaRPr sz="1100" u="none" cap="none" strike="noStrike">
                        <a:latin typeface="Montserrat"/>
                        <a:ea typeface="Montserrat"/>
                        <a:cs typeface="Montserrat"/>
                        <a:sym typeface="Montserrat"/>
                      </a:endParaRPr>
                    </a:p>
                  </a:txBody>
                  <a:tcPr marT="0" marB="0" marR="68575" marL="68575" anchor="ctr"/>
                </a:tc>
              </a:tr>
            </a:tbl>
          </a:graphicData>
        </a:graphic>
      </p:graphicFrame>
      <p:sp>
        <p:nvSpPr>
          <p:cNvPr id="72" name="Google Shape;72;g3175d064173_0_139"/>
          <p:cNvSpPr/>
          <p:nvPr/>
        </p:nvSpPr>
        <p:spPr>
          <a:xfrm>
            <a:off x="7659946" y="4082820"/>
            <a:ext cx="3209400" cy="625500"/>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3200"/>
              <a:buFont typeface="Arial"/>
              <a:buNone/>
            </a:pPr>
            <a:r>
              <a:rPr i="0" lang="mn-MN" sz="3200" u="none" cap="none" strike="noStrike">
                <a:solidFill>
                  <a:srgbClr val="FF0000"/>
                </a:solidFill>
                <a:latin typeface="Montserrat"/>
                <a:ea typeface="Montserrat"/>
                <a:cs typeface="Montserrat"/>
                <a:sym typeface="Montserrat"/>
              </a:rPr>
              <a:t>var color = "blue";</a:t>
            </a:r>
            <a:endParaRPr i="0" sz="3200" u="none" cap="none" strike="noStrike">
              <a:solidFill>
                <a:srgbClr val="FF0000"/>
              </a:solidFill>
              <a:latin typeface="Montserrat"/>
              <a:ea typeface="Montserrat"/>
              <a:cs typeface="Montserrat"/>
              <a:sym typeface="Montserrat"/>
            </a:endParaRPr>
          </a:p>
        </p:txBody>
      </p:sp>
      <p:sp>
        <p:nvSpPr>
          <p:cNvPr id="73" name="Google Shape;73;g3175d064173_0_139"/>
          <p:cNvSpPr/>
          <p:nvPr/>
        </p:nvSpPr>
        <p:spPr>
          <a:xfrm>
            <a:off x="3766242" y="5248746"/>
            <a:ext cx="4707900" cy="1484700"/>
          </a:xfrm>
          <a:prstGeom prst="wedgeRoundRectCallout">
            <a:avLst>
              <a:gd fmla="val 74754" name="adj1"/>
              <a:gd fmla="val -81581" name="adj2"/>
              <a:gd fmla="val 16667" name="adj3"/>
            </a:avLst>
          </a:prstGeom>
          <a:gradFill>
            <a:gsLst>
              <a:gs pos="0">
                <a:srgbClr val="E0B2A6"/>
              </a:gs>
              <a:gs pos="35000">
                <a:srgbClr val="E7C9C3"/>
              </a:gs>
              <a:gs pos="100000">
                <a:srgbClr val="F6EBE8"/>
              </a:gs>
            </a:gsLst>
            <a:lin ang="16200038" scaled="0"/>
          </a:gradFill>
          <a:ln cap="flat" cmpd="sng" w="9525">
            <a:solidFill>
              <a:srgbClr val="813907"/>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dk1"/>
                </a:solidFill>
                <a:latin typeface="Montserrat"/>
                <a:ea typeface="Montserrat"/>
                <a:cs typeface="Montserrat"/>
                <a:sym typeface="Montserrat"/>
              </a:rPr>
              <a:t>color хувьсагчийг “blue” гэсэн анхны утгатай зарлаж байна. Мөрүүдийг (&lt;, &lt;=, &gt; ба &gt;=) тэмтэгтүүдэр жишиж,  (==, ===, != ба !==) тэмтэгтүүдээр тэнцүү эсэхийг шалгах боломжой. </a:t>
            </a:r>
            <a:endParaRPr i="0" sz="14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75d064173_0_147"/>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String обьектын дүрмүүд</a:t>
            </a:r>
            <a:endParaRPr>
              <a:latin typeface="Montserrat"/>
              <a:ea typeface="Montserrat"/>
              <a:cs typeface="Montserrat"/>
              <a:sym typeface="Montserrat"/>
            </a:endParaRPr>
          </a:p>
        </p:txBody>
      </p:sp>
      <p:sp>
        <p:nvSpPr>
          <p:cNvPr id="79" name="Google Shape;79;g3175d064173_0_147"/>
          <p:cNvSpPr txBox="1"/>
          <p:nvPr>
            <p:ph idx="1" type="body"/>
          </p:nvPr>
        </p:nvSpPr>
        <p:spPr>
          <a:xfrm>
            <a:off x="983056" y="1690688"/>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graphicFrame>
        <p:nvGraphicFramePr>
          <p:cNvPr id="80" name="Google Shape;80;g3175d064173_0_147"/>
          <p:cNvGraphicFramePr/>
          <p:nvPr/>
        </p:nvGraphicFramePr>
        <p:xfrm>
          <a:off x="779730" y="939250"/>
          <a:ext cx="3000000" cy="3000000"/>
        </p:xfrm>
        <a:graphic>
          <a:graphicData uri="http://schemas.openxmlformats.org/drawingml/2006/table">
            <a:tbl>
              <a:tblPr bandRow="1">
                <a:noFill/>
                <a:tableStyleId>{DDBDEB9F-01DD-4D32-9D04-966820E2B444}</a:tableStyleId>
              </a:tblPr>
              <a:tblGrid>
                <a:gridCol w="2846550"/>
                <a:gridCol w="7785975"/>
              </a:tblGrid>
              <a:tr h="11157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Дүрэм</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Тайлбар</a:t>
                      </a:r>
                      <a:endParaRPr sz="1200" u="none" cap="none" strike="noStrike">
                        <a:latin typeface="Montserrat"/>
                        <a:ea typeface="Montserrat"/>
                        <a:cs typeface="Montserrat"/>
                        <a:sym typeface="Montserrat"/>
                      </a:endParaRPr>
                    </a:p>
                  </a:txBody>
                  <a:tcPr marT="0" marB="0" marR="39700" marL="39700"/>
                </a:tc>
              </a:tr>
              <a:tr h="3347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harCodeAt( index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Заасан индекс дэх тэмдэгтүүдийн Unicode утгыг буцаана,</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Хэрэв индекс дээр ямар ч тэмдэгт байхгүй бол NaN (тоо биш) утгыг буцаана.</a:t>
                      </a:r>
                      <a:endParaRPr sz="1200" u="none" cap="none" strike="noStrike">
                        <a:latin typeface="Montserrat"/>
                        <a:ea typeface="Montserrat"/>
                        <a:cs typeface="Montserrat"/>
                        <a:sym typeface="Montserrat"/>
                      </a:endParaRPr>
                    </a:p>
                  </a:txBody>
                  <a:tcPr marT="0" marB="0" marR="39700" marL="39700"/>
                </a:tc>
              </a:tr>
              <a:tr h="55787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concat( string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 дээр аргументэд өгөгдсөн мөрийг залгана. Дуудсан мөрийн өөрчлөгдөхгүй, шинэ мөр үүсэнэ. concat дүрэм нь 2 мөрийг хооронд нь нэмсэнтэй адил үр дүн өгнө. (Жишээ нь, s1.concat (s2) нь s1 + s2-тэй ижил).</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0" marB="0" marR="39700" marL="39700"/>
                </a:tc>
              </a:tr>
              <a:tr h="223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fromCharCode( value1, value2,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Аргументэд өгсөн утгуудын юникодын буцааж мөр үүсгэнэ.</a:t>
                      </a:r>
                      <a:endParaRPr sz="1200" u="none" cap="none" strike="noStrike">
                        <a:latin typeface="Montserrat"/>
                        <a:ea typeface="Montserrat"/>
                        <a:cs typeface="Montserrat"/>
                        <a:sym typeface="Montserrat"/>
                      </a:endParaRPr>
                    </a:p>
                  </a:txBody>
                  <a:tcPr marT="0" marB="0" marR="39700" marL="39700"/>
                </a:tc>
              </a:tr>
              <a:tr h="44630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indexOf( substring, index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мөрөөс аргументаар авсан дэд мөрийг аргументаар авсан индексээс эхэлж хайна. Хэрвээ дэд мөр олдвол эхний байрлалын индексийг буцаана. Олдохгүй бол -1-г буцаана. index аргументыг өгөөгүй үед хайлт мөрийн эхнээс буюу 0-с эхлэнэ.</a:t>
                      </a:r>
                      <a:endParaRPr sz="1200" u="none" cap="none" strike="noStrike">
                        <a:latin typeface="Montserrat"/>
                        <a:ea typeface="Montserrat"/>
                        <a:cs typeface="Montserrat"/>
                        <a:sym typeface="Montserrat"/>
                      </a:endParaRPr>
                    </a:p>
                  </a:txBody>
                  <a:tcPr marT="0" marB="0" marR="39700" marL="39700"/>
                </a:tc>
              </a:tr>
              <a:tr h="44630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lastIndexOf( substring, index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мөрөөс аргументаар авсан дэд мөрийг аргументаар авсан индексээс эхэлж урагш нь хайна. Хэрвээ дэд мөр олдвол эхний байрлалын индексийг буцаана. Олдохгүй бол -1-г буцаана. index аргументыг өгөөгүй үед хайлт мөрийн төгсгөлөөс эхлэнэ.</a:t>
                      </a:r>
                      <a:endParaRPr sz="1200" u="none" cap="none" strike="noStrike">
                        <a:latin typeface="Montserrat"/>
                        <a:ea typeface="Montserrat"/>
                        <a:cs typeface="Montserrat"/>
                        <a:sym typeface="Montserrat"/>
                      </a:endParaRPr>
                    </a:p>
                  </a:txBody>
                  <a:tcPr marT="0" marB="0" marR="39700" marL="39700"/>
                </a:tc>
              </a:tr>
              <a:tr h="3347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replace( searchString,</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replaceString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мөрөөс хамгийн эхний  searchString-г хайж олоод replaceString-р сольж бичнэ. Хэрвээ searchString олдоогүй бол дуудсан мөрийг паттернээр буцаана. </a:t>
                      </a:r>
                      <a:endParaRPr sz="1200" u="none" cap="none" strike="noStrike">
                        <a:latin typeface="Montserrat"/>
                        <a:ea typeface="Montserrat"/>
                        <a:cs typeface="Montserrat"/>
                        <a:sym typeface="Montserrat"/>
                      </a:endParaRPr>
                    </a:p>
                  </a:txBody>
                  <a:tcPr marT="0" marB="0" marR="39700" marL="39700"/>
                </a:tc>
              </a:tr>
              <a:tr h="55787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slice( start, end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start индексээр эхэлж end индексээр төгсөх дэд мөрийг буцаана. Хэрвээ end индекс өгөгдөөгүй бол start индексээс төгсгөл хүртэлх дэд мөрийг буцаана. Сөрөг end индекс мөрийн төгсгөлөөс эхлэнэ. Жишээ нь -1 индекс мөрийн төгсгөлийн тэмдэгтийг заана.  </a:t>
                      </a:r>
                      <a:endParaRPr sz="1200" u="none" cap="none" strike="noStrike">
                        <a:latin typeface="Montserrat"/>
                        <a:ea typeface="Montserrat"/>
                        <a:cs typeface="Montserrat"/>
                        <a:sym typeface="Montserrat"/>
                      </a:endParaRPr>
                    </a:p>
                  </a:txBody>
                  <a:tcPr marT="0" marB="0" marR="39700" marL="39700"/>
                </a:tc>
              </a:tr>
              <a:tr h="223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split( string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Аргументаар авсан дэд мөрөөр мөрийг зааглан хувааж массив болгоно. </a:t>
                      </a:r>
                      <a:endParaRPr sz="1200" u="none" cap="none" strike="noStrike">
                        <a:latin typeface="Montserrat"/>
                        <a:ea typeface="Montserrat"/>
                        <a:cs typeface="Montserrat"/>
                        <a:sym typeface="Montserrat"/>
                      </a:endParaRPr>
                    </a:p>
                  </a:txBody>
                  <a:tcPr marT="0" marB="0" marR="39700" marL="39700"/>
                </a:tc>
              </a:tr>
              <a:tr h="3347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substr(</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start, length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мөрөөс start индексээр эхлээд length урттай дэд мөрийг авч буцаана. Хэрвээ length аргумент өгөгдөөгүй бол start индексээр эхлээд төгсгөл хүртэлх дэд мөрийг буцаана. </a:t>
                      </a:r>
                      <a:endParaRPr sz="1200" u="none" cap="none" strike="noStrike">
                        <a:latin typeface="Montserrat"/>
                        <a:ea typeface="Montserrat"/>
                        <a:cs typeface="Montserrat"/>
                        <a:sym typeface="Montserrat"/>
                      </a:endParaRPr>
                    </a:p>
                  </a:txBody>
                  <a:tcPr marT="0" marB="0" marR="39700" marL="39700"/>
                </a:tc>
              </a:tr>
              <a:tr h="334725">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substring(</a:t>
                      </a:r>
                      <a:endParaRPr sz="1400" u="none" cap="none" strike="noStrike">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start, end )</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Дуудсан мөрөөс start индексээр эхлээд end индекс хүртэлх дэд мөрийг авч буцаана. Гэхдээ end индекстэй тэмдэгтийг оруулахгүй.</a:t>
                      </a:r>
                      <a:endParaRPr sz="1200" u="none" cap="none" strike="noStrike">
                        <a:latin typeface="Montserrat"/>
                        <a:ea typeface="Montserrat"/>
                        <a:cs typeface="Montserrat"/>
                        <a:sym typeface="Montserrat"/>
                      </a:endParaRPr>
                    </a:p>
                  </a:txBody>
                  <a:tcPr marT="0" marB="0" marR="39700" marL="39700"/>
                </a:tc>
              </a:tr>
              <a:tr h="223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toLowerCase()</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Мөрийн бүх томоор бичигдсэн үсгүүд жижгээр бичигдэн буцаагдана. Үсэг биш тэмдэгтүүд өөрчлөгдөхгүй. </a:t>
                      </a:r>
                      <a:endParaRPr sz="1200" u="none" cap="none" strike="noStrike">
                        <a:latin typeface="Montserrat"/>
                        <a:ea typeface="Montserrat"/>
                        <a:cs typeface="Montserrat"/>
                        <a:sym typeface="Montserrat"/>
                      </a:endParaRPr>
                    </a:p>
                  </a:txBody>
                  <a:tcPr marT="0" marB="0" marR="39700" marL="39700"/>
                </a:tc>
              </a:tr>
              <a:tr h="223150">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toUpperCase()</a:t>
                      </a:r>
                      <a:endParaRPr sz="1200" u="none" cap="none" strike="noStrike">
                        <a:latin typeface="Montserrat"/>
                        <a:ea typeface="Montserrat"/>
                        <a:cs typeface="Montserrat"/>
                        <a:sym typeface="Montserrat"/>
                      </a:endParaRPr>
                    </a:p>
                  </a:txBody>
                  <a:tcPr marT="0" marB="0" marR="39700" marL="39700"/>
                </a:tc>
                <a:tc>
                  <a:txBody>
                    <a:bodyPr/>
                    <a:lstStyle/>
                    <a:p>
                      <a:pPr indent="0" lvl="0" marL="0" marR="0" rtl="0" algn="l">
                        <a:lnSpc>
                          <a:spcPct val="115000"/>
                        </a:lnSpc>
                        <a:spcBef>
                          <a:spcPts val="0"/>
                        </a:spcBef>
                        <a:spcAft>
                          <a:spcPts val="0"/>
                        </a:spcAft>
                        <a:buClr>
                          <a:srgbClr val="000000"/>
                        </a:buClr>
                        <a:buSzPts val="1200"/>
                        <a:buFont typeface="Arial"/>
                        <a:buNone/>
                      </a:pPr>
                      <a:r>
                        <a:rPr lang="mn-MN" sz="1200" u="none" cap="none" strike="noStrike">
                          <a:latin typeface="Montserrat"/>
                          <a:ea typeface="Montserrat"/>
                          <a:cs typeface="Montserrat"/>
                          <a:sym typeface="Montserrat"/>
                        </a:rPr>
                        <a:t>Мөрийн бүх жижгээр бичигдсэн үсгүүд томоор бичигдэн буцаагдана. Үсэг биш тэмдэгтүүд өөрчлөгдөхгүй. </a:t>
                      </a:r>
                      <a:endParaRPr sz="1200" u="none" cap="none" strike="noStrike">
                        <a:latin typeface="Montserrat"/>
                        <a:ea typeface="Montserrat"/>
                        <a:cs typeface="Montserrat"/>
                        <a:sym typeface="Montserrat"/>
                      </a:endParaRPr>
                    </a:p>
                  </a:txBody>
                  <a:tcPr marT="0" marB="0" marR="39700" marL="397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75d064173_0_1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a:latin typeface="Montserrat"/>
                <a:ea typeface="Montserrat"/>
                <a:cs typeface="Montserrat"/>
                <a:sym typeface="Montserrat"/>
              </a:rPr>
              <a:t>charAt—Тодорхой байрлал дээрх тэмдэгтийг буцаана</a:t>
            </a:r>
            <a:endParaRPr>
              <a:latin typeface="Montserrat"/>
              <a:ea typeface="Montserrat"/>
              <a:cs typeface="Montserrat"/>
              <a:sym typeface="Montserrat"/>
            </a:endParaRPr>
          </a:p>
        </p:txBody>
      </p:sp>
      <p:sp>
        <p:nvSpPr>
          <p:cNvPr id="86" name="Google Shape;86;g3175d064173_0_1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3A3838"/>
              </a:buClr>
              <a:buSzPts val="2800"/>
              <a:buNone/>
            </a:pPr>
            <a:r>
              <a:t/>
            </a:r>
            <a:endParaRPr/>
          </a:p>
        </p:txBody>
      </p:sp>
      <p:pic>
        <p:nvPicPr>
          <p:cNvPr id="87" name="Google Shape;87;g3175d064173_0_153"/>
          <p:cNvPicPr preferRelativeResize="0"/>
          <p:nvPr/>
        </p:nvPicPr>
        <p:blipFill rotWithShape="1">
          <a:blip r:embed="rId3">
            <a:alphaModFix/>
          </a:blip>
          <a:srcRect b="0" l="0" r="0" t="0"/>
          <a:stretch/>
        </p:blipFill>
        <p:spPr>
          <a:xfrm>
            <a:off x="-162900" y="0"/>
            <a:ext cx="7569624" cy="4007275"/>
          </a:xfrm>
          <a:prstGeom prst="rect">
            <a:avLst/>
          </a:prstGeom>
          <a:noFill/>
          <a:ln>
            <a:noFill/>
          </a:ln>
        </p:spPr>
      </p:pic>
      <p:pic>
        <p:nvPicPr>
          <p:cNvPr id="88" name="Google Shape;88;g3175d064173_0_153"/>
          <p:cNvPicPr preferRelativeResize="0"/>
          <p:nvPr/>
        </p:nvPicPr>
        <p:blipFill rotWithShape="1">
          <a:blip r:embed="rId4">
            <a:alphaModFix/>
          </a:blip>
          <a:srcRect b="0" l="0" r="0" t="0"/>
          <a:stretch/>
        </p:blipFill>
        <p:spPr>
          <a:xfrm>
            <a:off x="5642868" y="0"/>
            <a:ext cx="6387133" cy="6436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75d064173_0_1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lang="mn-MN">
                <a:latin typeface="Montserrat"/>
                <a:ea typeface="Montserrat"/>
                <a:cs typeface="Montserrat"/>
                <a:sym typeface="Montserrat"/>
              </a:rPr>
              <a:t>Хайлтын дүрмүүд</a:t>
            </a:r>
            <a:br>
              <a:rPr lang="mn-MN">
                <a:latin typeface="Montserrat"/>
                <a:ea typeface="Montserrat"/>
                <a:cs typeface="Montserrat"/>
                <a:sym typeface="Montserrat"/>
              </a:rPr>
            </a:br>
            <a:r>
              <a:rPr lang="mn-MN">
                <a:latin typeface="Montserrat"/>
                <a:ea typeface="Montserrat"/>
                <a:cs typeface="Montserrat"/>
                <a:sym typeface="Montserrat"/>
              </a:rPr>
              <a:t>String обьектын indexOf, lastIndexOf </a:t>
            </a:r>
            <a:endParaRPr>
              <a:latin typeface="Montserrat"/>
              <a:ea typeface="Montserrat"/>
              <a:cs typeface="Montserrat"/>
              <a:sym typeface="Montserrat"/>
            </a:endParaRPr>
          </a:p>
        </p:txBody>
      </p:sp>
      <p:cxnSp>
        <p:nvCxnSpPr>
          <p:cNvPr id="94" name="Google Shape;94;g3175d064173_0_160"/>
          <p:cNvCxnSpPr/>
          <p:nvPr/>
        </p:nvCxnSpPr>
        <p:spPr>
          <a:xfrm>
            <a:off x="5898982" y="4117353"/>
            <a:ext cx="1716300" cy="7800"/>
          </a:xfrm>
          <a:prstGeom prst="straightConnector1">
            <a:avLst/>
          </a:prstGeom>
          <a:noFill/>
          <a:ln cap="flat" cmpd="sng" w="117475">
            <a:solidFill>
              <a:srgbClr val="C00000"/>
            </a:solidFill>
            <a:prstDash val="solid"/>
            <a:round/>
            <a:headEnd len="sm" w="sm" type="none"/>
            <a:tailEnd len="med" w="med" type="triangle"/>
          </a:ln>
        </p:spPr>
      </p:cxnSp>
      <p:sp>
        <p:nvSpPr>
          <p:cNvPr id="95" name="Google Shape;95;g3175d064173_0_160"/>
          <p:cNvSpPr/>
          <p:nvPr/>
        </p:nvSpPr>
        <p:spPr>
          <a:xfrm>
            <a:off x="5224562" y="5529431"/>
            <a:ext cx="3365928" cy="1572912"/>
          </a:xfrm>
          <a:prstGeom prst="irregularSeal1">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lt1"/>
                </a:solidFill>
                <a:latin typeface="Montserrat"/>
                <a:ea typeface="Montserrat"/>
                <a:cs typeface="Montserrat"/>
                <a:sym typeface="Montserrat"/>
              </a:rPr>
              <a:t>SearchingStrings.js-г харна уу.</a:t>
            </a:r>
            <a:endParaRPr i="0" sz="1400" u="none" cap="none" strike="noStrike">
              <a:solidFill>
                <a:schemeClr val="lt1"/>
              </a:solidFill>
              <a:latin typeface="Montserrat"/>
              <a:ea typeface="Montserrat"/>
              <a:cs typeface="Montserrat"/>
              <a:sym typeface="Montserrat"/>
            </a:endParaRPr>
          </a:p>
        </p:txBody>
      </p:sp>
      <p:pic>
        <p:nvPicPr>
          <p:cNvPr id="96" name="Google Shape;96;g3175d064173_0_160"/>
          <p:cNvPicPr preferRelativeResize="0"/>
          <p:nvPr/>
        </p:nvPicPr>
        <p:blipFill rotWithShape="1">
          <a:blip r:embed="rId3">
            <a:alphaModFix/>
          </a:blip>
          <a:srcRect b="0" l="0" r="0" t="0"/>
          <a:stretch/>
        </p:blipFill>
        <p:spPr>
          <a:xfrm>
            <a:off x="5297507" y="2"/>
            <a:ext cx="6813043" cy="6858000"/>
          </a:xfrm>
          <a:prstGeom prst="rect">
            <a:avLst/>
          </a:prstGeom>
          <a:noFill/>
          <a:ln>
            <a:noFill/>
          </a:ln>
        </p:spPr>
      </p:pic>
      <p:pic>
        <p:nvPicPr>
          <p:cNvPr id="97" name="Google Shape;97;g3175d064173_0_160"/>
          <p:cNvPicPr preferRelativeResize="0"/>
          <p:nvPr/>
        </p:nvPicPr>
        <p:blipFill rotWithShape="1">
          <a:blip r:embed="rId4">
            <a:alphaModFix/>
          </a:blip>
          <a:srcRect b="0" l="0" r="0" t="0"/>
          <a:stretch/>
        </p:blipFill>
        <p:spPr>
          <a:xfrm>
            <a:off x="277900" y="1690825"/>
            <a:ext cx="8786425" cy="49957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500"/>
                                        <p:tgtEl>
                                          <p:spTgt spid="95"/>
                                        </p:tgtEl>
                                        <p:attrNameLst>
                                          <p:attrName>ppt_w</p:attrName>
                                        </p:attrNameLst>
                                      </p:cBhvr>
                                      <p:tavLst>
                                        <p:tav fmla="" tm="0">
                                          <p:val>
                                            <p:strVal val="0"/>
                                          </p:val>
                                        </p:tav>
                                        <p:tav fmla="" tm="100000">
                                          <p:val>
                                            <p:strVal val="#ppt_w"/>
                                          </p:val>
                                        </p:tav>
                                      </p:tavLst>
                                    </p:anim>
                                    <p:anim calcmode="lin" valueType="num">
                                      <p:cBhvr additive="base">
                                        <p:cTn dur="500"/>
                                        <p:tgtEl>
                                          <p:spTgt spid="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3175d064173_0_168"/>
          <p:cNvPicPr preferRelativeResize="0"/>
          <p:nvPr/>
        </p:nvPicPr>
        <p:blipFill rotWithShape="1">
          <a:blip r:embed="rId3">
            <a:alphaModFix/>
          </a:blip>
          <a:srcRect b="0" l="0" r="0" t="0"/>
          <a:stretch/>
        </p:blipFill>
        <p:spPr>
          <a:xfrm>
            <a:off x="838200" y="2604881"/>
            <a:ext cx="7167125" cy="4000354"/>
          </a:xfrm>
          <a:prstGeom prst="rect">
            <a:avLst/>
          </a:prstGeom>
          <a:noFill/>
          <a:ln>
            <a:noFill/>
          </a:ln>
        </p:spPr>
      </p:pic>
      <p:sp>
        <p:nvSpPr>
          <p:cNvPr id="103" name="Google Shape;103;g3175d064173_0_168"/>
          <p:cNvSpPr txBox="1"/>
          <p:nvPr>
            <p:ph type="title"/>
          </p:nvPr>
        </p:nvSpPr>
        <p:spPr>
          <a:xfrm>
            <a:off x="838200" y="-12825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mn-MN" sz="3600">
                <a:latin typeface="Montserrat"/>
                <a:ea typeface="Montserrat"/>
                <a:cs typeface="Montserrat"/>
                <a:sym typeface="Montserrat"/>
              </a:rPr>
              <a:t>Тэмдэгт мөрийг хуваах ба дэд мөрийг авах</a:t>
            </a:r>
            <a:endParaRPr sz="3600">
              <a:latin typeface="Montserrat"/>
              <a:ea typeface="Montserrat"/>
              <a:cs typeface="Montserrat"/>
              <a:sym typeface="Montserrat"/>
            </a:endParaRPr>
          </a:p>
        </p:txBody>
      </p:sp>
      <p:sp>
        <p:nvSpPr>
          <p:cNvPr id="104" name="Google Shape;104;g3175d064173_0_168"/>
          <p:cNvSpPr txBox="1"/>
          <p:nvPr>
            <p:ph idx="1" type="body"/>
          </p:nvPr>
        </p:nvSpPr>
        <p:spPr>
          <a:xfrm>
            <a:off x="654113" y="771532"/>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rgbClr val="3A3838"/>
              </a:buClr>
              <a:buSzPts val="2800"/>
              <a:buFont typeface="Montserrat"/>
              <a:buChar char="•"/>
            </a:pPr>
            <a:r>
              <a:rPr lang="mn-MN">
                <a:latin typeface="Montserrat"/>
                <a:ea typeface="Montserrat"/>
                <a:cs typeface="Montserrat"/>
                <a:sym typeface="Montserrat"/>
              </a:rPr>
              <a:t>Өгүүлбэртэй ажиллаж байхад зарим тохиолдолд зайлшгүй үг үгээр нь таслан авах шаардлага гардаг. Үгээр салгах энэ үйлдлийг tokenization үйлдэл, салангид хэсгүүдийн tokens гэж нэрлэдэг. </a:t>
            </a:r>
            <a:endParaRPr>
              <a:latin typeface="Montserrat"/>
              <a:ea typeface="Montserrat"/>
              <a:cs typeface="Montserrat"/>
              <a:sym typeface="Montserrat"/>
            </a:endParaRPr>
          </a:p>
        </p:txBody>
      </p:sp>
      <p:cxnSp>
        <p:nvCxnSpPr>
          <p:cNvPr id="105" name="Google Shape;105;g3175d064173_0_168"/>
          <p:cNvCxnSpPr/>
          <p:nvPr/>
        </p:nvCxnSpPr>
        <p:spPr>
          <a:xfrm>
            <a:off x="6549800" y="4180853"/>
            <a:ext cx="1455600" cy="0"/>
          </a:xfrm>
          <a:prstGeom prst="straightConnector1">
            <a:avLst/>
          </a:prstGeom>
          <a:noFill/>
          <a:ln cap="flat" cmpd="sng" w="117475">
            <a:solidFill>
              <a:srgbClr val="C00000"/>
            </a:solidFill>
            <a:prstDash val="solid"/>
            <a:round/>
            <a:headEnd len="sm" w="sm" type="none"/>
            <a:tailEnd len="med" w="med" type="triangle"/>
          </a:ln>
        </p:spPr>
      </p:cxnSp>
      <p:pic>
        <p:nvPicPr>
          <p:cNvPr id="106" name="Google Shape;106;g3175d064173_0_168"/>
          <p:cNvPicPr preferRelativeResize="0"/>
          <p:nvPr/>
        </p:nvPicPr>
        <p:blipFill rotWithShape="1">
          <a:blip r:embed="rId4">
            <a:alphaModFix/>
          </a:blip>
          <a:srcRect b="0" l="0" r="0" t="0"/>
          <a:stretch/>
        </p:blipFill>
        <p:spPr>
          <a:xfrm>
            <a:off x="8005324" y="2082800"/>
            <a:ext cx="4186677" cy="4775199"/>
          </a:xfrm>
          <a:prstGeom prst="rect">
            <a:avLst/>
          </a:prstGeom>
          <a:noFill/>
          <a:ln>
            <a:noFill/>
          </a:ln>
        </p:spPr>
      </p:pic>
      <p:sp>
        <p:nvSpPr>
          <p:cNvPr id="107" name="Google Shape;107;g3175d064173_0_168"/>
          <p:cNvSpPr/>
          <p:nvPr/>
        </p:nvSpPr>
        <p:spPr>
          <a:xfrm>
            <a:off x="6154668" y="5541531"/>
            <a:ext cx="2469690" cy="1316466"/>
          </a:xfrm>
          <a:prstGeom prst="irregularSeal1">
            <a:avLst/>
          </a:prstGeom>
          <a:solidFill>
            <a:srgbClr val="FFECB2"/>
          </a:solidFill>
          <a:ln cap="flat" cmpd="sng" w="25400">
            <a:solidFill>
              <a:srgbClr val="162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i="0" lang="mn-MN" sz="1400" u="none" cap="none" strike="noStrike">
                <a:solidFill>
                  <a:schemeClr val="lt1"/>
                </a:solidFill>
                <a:latin typeface="Montserrat"/>
                <a:ea typeface="Montserrat"/>
                <a:cs typeface="Montserrat"/>
                <a:sym typeface="Montserrat"/>
              </a:rPr>
              <a:t>SplitAndSubString.js-г харна уу.</a:t>
            </a:r>
            <a:endParaRPr i="0" sz="1400" u="none" cap="none" strike="noStrike">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1">
      <a:dk1>
        <a:srgbClr val="3A3838"/>
      </a:dk1>
      <a:lt1>
        <a:srgbClr val="757070"/>
      </a:lt1>
      <a:dk2>
        <a:srgbClr val="AEABAB"/>
      </a:dk2>
      <a:lt2>
        <a:srgbClr val="FFFFFF"/>
      </a:lt2>
      <a:accent1>
        <a:srgbClr val="1F3864"/>
      </a:accent1>
      <a:accent2>
        <a:srgbClr val="833C0B"/>
      </a:accent2>
      <a:accent3>
        <a:srgbClr val="525252"/>
      </a:accent3>
      <a:accent4>
        <a:srgbClr val="7F6000"/>
      </a:accent4>
      <a:accent5>
        <a:srgbClr val="1E4E79"/>
      </a:accent5>
      <a:accent6>
        <a:srgbClr val="375623"/>
      </a:accent6>
      <a:hlink>
        <a:srgbClr val="ED7D31"/>
      </a:hlink>
      <a:folHlink>
        <a:srgbClr val="833C0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2021-01-30T07:55:38Z</dcterms:created>
  <dc:creator>Javkhlan Rentsendorj</dc:creator>
</cp:coreProperties>
</file>