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3" r:id="rId8"/>
    <p:sldId id="264" r:id="rId9"/>
    <p:sldId id="262"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4" autoAdjust="0"/>
    <p:restoredTop sz="94660"/>
  </p:normalViewPr>
  <p:slideViewPr>
    <p:cSldViewPr snapToGrid="0">
      <p:cViewPr varScale="1">
        <p:scale>
          <a:sx n="85" d="100"/>
          <a:sy n="85" d="100"/>
        </p:scale>
        <p:origin x="45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EFBDA6-138A-4668-A5A5-D1E007D0C95A}" type="datetimeFigureOut">
              <a:rPr lang="ru-RU" smtClean="0"/>
              <a:t>30.05.2024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770535-F789-4FA6-A746-F2C3A6955E9C}" type="slidenum">
              <a:rPr lang="ru-RU" smtClean="0"/>
              <a:t>‹#›</a:t>
            </a:fld>
            <a:endParaRPr lang="ru-RU"/>
          </a:p>
        </p:txBody>
      </p:sp>
    </p:spTree>
    <p:extLst>
      <p:ext uri="{BB962C8B-B14F-4D97-AF65-F5344CB8AC3E}">
        <p14:creationId xmlns:p14="http://schemas.microsoft.com/office/powerpoint/2010/main" val="2584481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6B78B833-83B7-41A4-B605-A180D84630B6}" type="datetime1">
              <a:rPr lang="en-US" smtClean="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5EEF148-2116-4F78-8B3C-F5071D62B111}" type="datetime1">
              <a:rPr lang="en-US" smtClean="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F41BF292-62BC-4F61-A39C-D1D587FFD072}" type="datetime1">
              <a:rPr lang="en-US" smtClean="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6F17FF57-BAE2-4300-B86A-A89E96EA8BE0}" type="datetime1">
              <a:rPr lang="en-US" smtClean="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239E788-7D0D-4516-834D-9FAA38B39576}" type="datetime1">
              <a:rPr lang="en-US" smtClean="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31D02ADE-3BF0-45DE-A739-315F2616E932}" type="datetime1">
              <a:rPr lang="en-US" smtClean="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8747C6C-DE56-4246-8013-8E4054810103}" type="datetime1">
              <a:rPr lang="en-US" smtClean="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BE4F136D-0F46-4BC7-8748-30980ED51A85}" type="datetime1">
              <a:rPr lang="en-US" smtClean="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C8A538D-6A15-4CAF-83F4-C71519ABB594}" type="datetime1">
              <a:rPr lang="en-US" smtClean="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2F8C8BF8-231A-4CB9-BED9-6910B56A30DF}" type="datetime1">
              <a:rPr lang="en-US" smtClean="0"/>
              <a:t>5/30/2024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AA73569-5537-4FFD-81B1-4D209F456172}" type="datetime1">
              <a:rPr lang="en-US" smtClean="0"/>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F6300EB9-0056-44C5-AA6C-26A10138C9D2}" type="datetime1">
              <a:rPr lang="en-US" smtClean="0"/>
              <a:t>5/30/2024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06F9E1A0-996A-43FD-9964-53930726688F}" type="datetime1">
              <a:rPr lang="en-US" smtClean="0"/>
              <a:t>5/30/2024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497785-55AB-42F7-B449-2BBDED6632AE}" type="datetime1">
              <a:rPr lang="en-US" smtClean="0"/>
              <a:t>5/30/2024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315504D9-43C2-4FE5-8615-F92B9D72A9A1}" type="datetime1">
              <a:rPr lang="en-US" smtClean="0"/>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A14A82B4-D613-422A-A236-1411E3DD4B69}" type="datetime1">
              <a:rPr lang="en-US" smtClean="0"/>
              <a:t>5/30/2024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CD0577E-DC8E-4912-BAA4-FADD3A87D688}" type="datetime1">
              <a:rPr lang="en-US" smtClean="0"/>
              <a:t>5/30/2024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vk.com/shureev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FDFFF2-7FB1-4A44-B942-417928E1A7BA}"/>
              </a:ext>
            </a:extLst>
          </p:cNvPr>
          <p:cNvSpPr>
            <a:spLocks noGrp="1"/>
          </p:cNvSpPr>
          <p:nvPr>
            <p:ph type="ctrTitle"/>
          </p:nvPr>
        </p:nvSpPr>
        <p:spPr>
          <a:xfrm>
            <a:off x="368550" y="80682"/>
            <a:ext cx="7766936" cy="3275888"/>
          </a:xfrm>
        </p:spPr>
        <p:txBody>
          <a:bodyPr>
            <a:noAutofit/>
          </a:bodyPr>
          <a:lstStyle/>
          <a:p>
            <a:r>
              <a:rPr lang="en-US" sz="5400" dirty="0">
                <a:solidFill>
                  <a:schemeClr val="tx1"/>
                </a:solidFill>
              </a:rPr>
              <a:t>Digital Image Watermarking using Discrete Wavelet Transform</a:t>
            </a:r>
            <a:endParaRPr lang="ru-RU" dirty="0">
              <a:solidFill>
                <a:schemeClr val="tx1"/>
              </a:solidFill>
            </a:endParaRPr>
          </a:p>
        </p:txBody>
      </p:sp>
      <p:sp>
        <p:nvSpPr>
          <p:cNvPr id="3" name="Подзаголовок 2">
            <a:extLst>
              <a:ext uri="{FF2B5EF4-FFF2-40B4-BE49-F238E27FC236}">
                <a16:creationId xmlns:a16="http://schemas.microsoft.com/office/drawing/2014/main" id="{B61A53B5-CDFA-4E7D-8B45-9D80A0F9E802}"/>
              </a:ext>
            </a:extLst>
          </p:cNvPr>
          <p:cNvSpPr>
            <a:spLocks noGrp="1"/>
          </p:cNvSpPr>
          <p:nvPr>
            <p:ph type="subTitle" idx="1"/>
          </p:nvPr>
        </p:nvSpPr>
        <p:spPr>
          <a:xfrm>
            <a:off x="2212532" y="5457903"/>
            <a:ext cx="7766936" cy="1096899"/>
          </a:xfrm>
        </p:spPr>
        <p:txBody>
          <a:bodyPr/>
          <a:lstStyle/>
          <a:p>
            <a:r>
              <a:rPr kumimoji="0" lang="ru-RU" altLang="ru-RU" sz="1800" b="0" i="0" u="none" strike="noStrike" cap="none" normalizeH="0" baseline="0" dirty="0" err="1">
                <a:ln>
                  <a:noFill/>
                </a:ln>
                <a:solidFill>
                  <a:schemeClr val="tx1"/>
                </a:solidFill>
                <a:effectLst/>
                <a:ea typeface="Calibri" panose="020F0502020204030204" pitchFamily="34" charset="0"/>
                <a:cs typeface="Calibri" panose="020F0502020204030204" pitchFamily="34" charset="0"/>
              </a:rPr>
              <a:t>Author</a:t>
            </a:r>
            <a:r>
              <a:rPr kumimoji="0" lang="ru-RU" altLang="ru-RU" sz="1800" b="0" i="0" u="none" strike="noStrike" cap="none" normalizeH="0" baseline="0" dirty="0">
                <a:ln>
                  <a:noFill/>
                </a:ln>
                <a:solidFill>
                  <a:schemeClr val="tx1"/>
                </a:solidFill>
                <a:effectLst/>
                <a:ea typeface="Calibri" panose="020F0502020204030204" pitchFamily="34" charset="0"/>
                <a:cs typeface="Calibri" panose="020F0502020204030204" pitchFamily="34" charset="0"/>
              </a:rPr>
              <a:t> </a:t>
            </a:r>
            <a:r>
              <a:rPr kumimoji="0" lang="ru-RU" altLang="ru-RU" sz="1800" b="0" i="0" u="none" strike="noStrike" cap="none" normalizeH="0" baseline="0" dirty="0" err="1">
                <a:ln>
                  <a:noFill/>
                </a:ln>
                <a:solidFill>
                  <a:schemeClr val="tx1"/>
                </a:solidFill>
                <a:effectLst/>
                <a:ea typeface="Calibri" panose="020F0502020204030204" pitchFamily="34" charset="0"/>
                <a:cs typeface="Calibri" panose="020F0502020204030204" pitchFamily="34" charset="0"/>
              </a:rPr>
              <a:t>of</a:t>
            </a:r>
            <a:r>
              <a:rPr kumimoji="0" lang="ru-RU" altLang="ru-RU" sz="1800" b="0" i="0" u="none" strike="noStrike" cap="none" normalizeH="0" baseline="0" dirty="0">
                <a:ln>
                  <a:noFill/>
                </a:ln>
                <a:solidFill>
                  <a:schemeClr val="tx1"/>
                </a:solidFill>
                <a:effectLst/>
                <a:ea typeface="Calibri" panose="020F0502020204030204" pitchFamily="34" charset="0"/>
                <a:cs typeface="Calibri" panose="020F0502020204030204" pitchFamily="34" charset="0"/>
              </a:rPr>
              <a:t> </a:t>
            </a:r>
            <a:r>
              <a:rPr kumimoji="0" lang="ru-RU" altLang="ru-RU" sz="1800" b="0" i="0" u="none" strike="noStrike" cap="none" normalizeH="0" baseline="0" dirty="0" err="1">
                <a:ln>
                  <a:noFill/>
                </a:ln>
                <a:solidFill>
                  <a:schemeClr val="tx1"/>
                </a:solidFill>
                <a:effectLst/>
                <a:ea typeface="Calibri" panose="020F0502020204030204" pitchFamily="34" charset="0"/>
                <a:cs typeface="Calibri" panose="020F0502020204030204" pitchFamily="34" charset="0"/>
              </a:rPr>
              <a:t>the</a:t>
            </a:r>
            <a:r>
              <a:rPr kumimoji="0" lang="ru-RU" altLang="ru-RU" sz="1800" b="0" i="0" u="none" strike="noStrike" cap="none" normalizeH="0" baseline="0" dirty="0">
                <a:ln>
                  <a:noFill/>
                </a:ln>
                <a:solidFill>
                  <a:schemeClr val="tx1"/>
                </a:solidFill>
                <a:effectLst/>
                <a:ea typeface="Calibri" panose="020F0502020204030204" pitchFamily="34" charset="0"/>
                <a:cs typeface="Calibri" panose="020F0502020204030204" pitchFamily="34" charset="0"/>
              </a:rPr>
              <a:t> </a:t>
            </a:r>
            <a:r>
              <a:rPr kumimoji="0" lang="ru-RU" altLang="ru-RU" sz="1800" b="0" i="0" u="none" strike="noStrike" cap="none" normalizeH="0" baseline="0" dirty="0" err="1">
                <a:ln>
                  <a:noFill/>
                </a:ln>
                <a:solidFill>
                  <a:schemeClr val="tx1"/>
                </a:solidFill>
                <a:effectLst/>
                <a:ea typeface="Calibri" panose="020F0502020204030204" pitchFamily="34" charset="0"/>
                <a:cs typeface="Calibri" panose="020F0502020204030204" pitchFamily="34" charset="0"/>
              </a:rPr>
              <a:t>presentation</a:t>
            </a:r>
            <a:r>
              <a:rPr kumimoji="0" lang="en-US" altLang="ru-RU" sz="1800" b="0" i="0" u="none" strike="noStrike" cap="none" normalizeH="0" baseline="0" dirty="0">
                <a:ln>
                  <a:noFill/>
                </a:ln>
                <a:solidFill>
                  <a:schemeClr val="tx1"/>
                </a:solidFill>
                <a:effectLst/>
                <a:ea typeface="Calibri" panose="020F0502020204030204" pitchFamily="34" charset="0"/>
                <a:cs typeface="Calibri" panose="020F0502020204030204" pitchFamily="34" charset="0"/>
              </a:rPr>
              <a:t>: </a:t>
            </a:r>
            <a:r>
              <a:rPr kumimoji="0" lang="en-US" altLang="ru-RU" sz="1800" b="0" i="0" u="none" strike="noStrike" cap="none" normalizeH="0" baseline="0" dirty="0" err="1">
                <a:ln>
                  <a:noFill/>
                </a:ln>
                <a:solidFill>
                  <a:schemeClr val="tx1"/>
                </a:solidFill>
                <a:effectLst/>
                <a:ea typeface="Calibri" panose="020F0502020204030204" pitchFamily="34" charset="0"/>
                <a:cs typeface="Calibri" panose="020F0502020204030204" pitchFamily="34" charset="0"/>
              </a:rPr>
              <a:t>Shureev</a:t>
            </a:r>
            <a:r>
              <a:rPr kumimoji="0" lang="en-US" altLang="ru-RU" sz="1800" b="0" i="0" u="none" strike="noStrike" cap="none" normalizeH="0" baseline="0" dirty="0">
                <a:ln>
                  <a:noFill/>
                </a:ln>
                <a:solidFill>
                  <a:schemeClr val="tx1"/>
                </a:solidFill>
                <a:effectLst/>
                <a:ea typeface="Calibri" panose="020F0502020204030204" pitchFamily="34" charset="0"/>
                <a:cs typeface="Calibri" panose="020F0502020204030204" pitchFamily="34" charset="0"/>
              </a:rPr>
              <a:t> </a:t>
            </a:r>
            <a:r>
              <a:rPr kumimoji="0" lang="en-US" altLang="ru-RU" sz="1800" b="0" i="0" u="none" strike="noStrike" cap="none" normalizeH="0" baseline="0" dirty="0" err="1">
                <a:ln>
                  <a:noFill/>
                </a:ln>
                <a:solidFill>
                  <a:schemeClr val="tx1"/>
                </a:solidFill>
                <a:effectLst/>
                <a:ea typeface="Calibri" panose="020F0502020204030204" pitchFamily="34" charset="0"/>
                <a:cs typeface="Calibri" panose="020F0502020204030204" pitchFamily="34" charset="0"/>
              </a:rPr>
              <a:t>Kasum</a:t>
            </a:r>
            <a:endParaRPr kumimoji="0" lang="en-US" altLang="ru-RU" sz="1800" b="0" i="0" u="none" strike="noStrike" cap="none" normalizeH="0" baseline="0" dirty="0">
              <a:ln>
                <a:noFill/>
              </a:ln>
              <a:solidFill>
                <a:schemeClr val="tx1"/>
              </a:solidFill>
              <a:effectLst/>
              <a:ea typeface="Calibri" panose="020F0502020204030204" pitchFamily="34" charset="0"/>
              <a:cs typeface="Calibri" panose="020F0502020204030204" pitchFamily="34" charset="0"/>
            </a:endParaRPr>
          </a:p>
          <a:p>
            <a:endParaRPr lang="ru-RU" dirty="0">
              <a:solidFill>
                <a:schemeClr val="tx1"/>
              </a:solidFill>
            </a:endParaRPr>
          </a:p>
        </p:txBody>
      </p:sp>
      <p:sp>
        <p:nvSpPr>
          <p:cNvPr id="6" name="Номер слайда 5">
            <a:extLst>
              <a:ext uri="{FF2B5EF4-FFF2-40B4-BE49-F238E27FC236}">
                <a16:creationId xmlns:a16="http://schemas.microsoft.com/office/drawing/2014/main" id="{18C83841-36BE-41F6-9F7A-81DA7164A60A}"/>
              </a:ext>
            </a:extLst>
          </p:cNvPr>
          <p:cNvSpPr>
            <a:spLocks noGrp="1"/>
          </p:cNvSpPr>
          <p:nvPr>
            <p:ph type="sldNum" sz="quarter" idx="12"/>
          </p:nvPr>
        </p:nvSpPr>
        <p:spPr>
          <a:xfrm>
            <a:off x="8590663" y="6041362"/>
            <a:ext cx="651949" cy="365125"/>
          </a:xfrm>
        </p:spPr>
        <p:txBody>
          <a:bodyPr/>
          <a:lstStyle/>
          <a:p>
            <a:fld id="{D57F1E4F-1CFF-5643-939E-217C01CDF565}" type="slidenum">
              <a:rPr lang="en-US" smtClean="0">
                <a:solidFill>
                  <a:schemeClr val="tx1"/>
                </a:solidFill>
              </a:rPr>
              <a:pPr/>
              <a:t>1</a:t>
            </a:fld>
            <a:endParaRPr lang="en-US" dirty="0">
              <a:solidFill>
                <a:schemeClr val="tx1"/>
              </a:solidFill>
            </a:endParaRPr>
          </a:p>
        </p:txBody>
      </p:sp>
    </p:spTree>
    <p:extLst>
      <p:ext uri="{BB962C8B-B14F-4D97-AF65-F5344CB8AC3E}">
        <p14:creationId xmlns:p14="http://schemas.microsoft.com/office/powerpoint/2010/main" val="3826924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4C23A1-230A-4F60-9358-001B2AFCDED6}"/>
              </a:ext>
            </a:extLst>
          </p:cNvPr>
          <p:cNvSpPr>
            <a:spLocks noGrp="1"/>
          </p:cNvSpPr>
          <p:nvPr>
            <p:ph type="title"/>
          </p:nvPr>
        </p:nvSpPr>
        <p:spPr/>
        <p:txBody>
          <a:bodyPr/>
          <a:lstStyle/>
          <a:p>
            <a:r>
              <a:rPr lang="en-US" dirty="0">
                <a:solidFill>
                  <a:schemeClr val="tx1"/>
                </a:solidFill>
              </a:rPr>
              <a:t>Discussion</a:t>
            </a:r>
            <a:endParaRPr lang="ru-RU" dirty="0">
              <a:solidFill>
                <a:schemeClr val="tx1"/>
              </a:solidFill>
            </a:endParaRPr>
          </a:p>
        </p:txBody>
      </p:sp>
      <p:sp>
        <p:nvSpPr>
          <p:cNvPr id="3" name="Объект 2">
            <a:extLst>
              <a:ext uri="{FF2B5EF4-FFF2-40B4-BE49-F238E27FC236}">
                <a16:creationId xmlns:a16="http://schemas.microsoft.com/office/drawing/2014/main" id="{59C38C14-1FFA-451C-B885-A7BCE8AE5217}"/>
              </a:ext>
            </a:extLst>
          </p:cNvPr>
          <p:cNvSpPr>
            <a:spLocks noGrp="1"/>
          </p:cNvSpPr>
          <p:nvPr>
            <p:ph idx="1"/>
          </p:nvPr>
        </p:nvSpPr>
        <p:spPr>
          <a:xfrm>
            <a:off x="677334" y="2160589"/>
            <a:ext cx="3757548" cy="3880773"/>
          </a:xfrm>
        </p:spPr>
        <p:txBody>
          <a:bodyPr>
            <a:normAutofit/>
          </a:bodyPr>
          <a:lstStyle/>
          <a:p>
            <a:pPr marL="342900" indent="-342900" rtl="0">
              <a:buFont typeface="Arial" panose="020B0604020202020204" pitchFamily="34" charset="0"/>
              <a:buChar char="•"/>
            </a:pPr>
            <a:r>
              <a:rPr lang="en-US" sz="1800" dirty="0">
                <a:solidFill>
                  <a:schemeClr val="tx1"/>
                </a:solidFill>
              </a:rPr>
              <a:t>Watermarking ensures authenticating ownership, protecting hidden information, prevents unauthorized copying and distribution of images over the internet and ensures that a digital picture has not been altered.</a:t>
            </a:r>
            <a:endParaRPr lang="ru-RU" sz="1800" dirty="0">
              <a:solidFill>
                <a:schemeClr val="tx1"/>
              </a:solidFill>
            </a:endParaRPr>
          </a:p>
          <a:p>
            <a:endParaRPr lang="ru-RU" dirty="0"/>
          </a:p>
        </p:txBody>
      </p:sp>
      <p:pic>
        <p:nvPicPr>
          <p:cNvPr id="4" name="Рисунок 3">
            <a:extLst>
              <a:ext uri="{FF2B5EF4-FFF2-40B4-BE49-F238E27FC236}">
                <a16:creationId xmlns:a16="http://schemas.microsoft.com/office/drawing/2014/main" id="{F5841F02-CF3D-41EE-84A3-24E91786047D}"/>
              </a:ext>
            </a:extLst>
          </p:cNvPr>
          <p:cNvPicPr>
            <a:picLocks noChangeAspect="1"/>
          </p:cNvPicPr>
          <p:nvPr/>
        </p:nvPicPr>
        <p:blipFill>
          <a:blip r:embed="rId2"/>
          <a:stretch>
            <a:fillRect/>
          </a:stretch>
        </p:blipFill>
        <p:spPr>
          <a:xfrm>
            <a:off x="5307106" y="2321182"/>
            <a:ext cx="1778641" cy="2699723"/>
          </a:xfrm>
          <a:prstGeom prst="rect">
            <a:avLst/>
          </a:prstGeom>
        </p:spPr>
      </p:pic>
      <p:pic>
        <p:nvPicPr>
          <p:cNvPr id="5" name="Рисунок 4">
            <a:extLst>
              <a:ext uri="{FF2B5EF4-FFF2-40B4-BE49-F238E27FC236}">
                <a16:creationId xmlns:a16="http://schemas.microsoft.com/office/drawing/2014/main" id="{1C83A658-F12F-45D3-B1A5-B828A3E95132}"/>
              </a:ext>
            </a:extLst>
          </p:cNvPr>
          <p:cNvPicPr>
            <a:picLocks noChangeAspect="1"/>
          </p:cNvPicPr>
          <p:nvPr/>
        </p:nvPicPr>
        <p:blipFill>
          <a:blip r:embed="rId3"/>
          <a:stretch>
            <a:fillRect/>
          </a:stretch>
        </p:blipFill>
        <p:spPr>
          <a:xfrm>
            <a:off x="7085747" y="2074544"/>
            <a:ext cx="2536288" cy="3145527"/>
          </a:xfrm>
          <a:prstGeom prst="rect">
            <a:avLst/>
          </a:prstGeom>
        </p:spPr>
      </p:pic>
      <p:sp>
        <p:nvSpPr>
          <p:cNvPr id="6" name="TextBox 5">
            <a:extLst>
              <a:ext uri="{FF2B5EF4-FFF2-40B4-BE49-F238E27FC236}">
                <a16:creationId xmlns:a16="http://schemas.microsoft.com/office/drawing/2014/main" id="{F5150758-94AF-41E3-81F9-B7CBD577CFEB}"/>
              </a:ext>
            </a:extLst>
          </p:cNvPr>
          <p:cNvSpPr txBox="1"/>
          <p:nvPr/>
        </p:nvSpPr>
        <p:spPr>
          <a:xfrm>
            <a:off x="5307107" y="5307551"/>
            <a:ext cx="4446494" cy="923330"/>
          </a:xfrm>
          <a:prstGeom prst="rect">
            <a:avLst/>
          </a:prstGeom>
          <a:noFill/>
        </p:spPr>
        <p:txBody>
          <a:bodyPr wrap="square" rtlCol="0">
            <a:spAutoFit/>
          </a:bodyPr>
          <a:lstStyle/>
          <a:p>
            <a:r>
              <a:rPr lang="en-US" b="0" i="0" dirty="0">
                <a:effectLst/>
                <a:latin typeface="Calibri" panose="020F0502020204030204" pitchFamily="34" charset="0"/>
                <a:ea typeface="Calibri" panose="020F0502020204030204" pitchFamily="34" charset="0"/>
                <a:cs typeface="Calibri" panose="020F0502020204030204" pitchFamily="34" charset="0"/>
              </a:rPr>
              <a:t>LOCAL WATERMARK ON A 100 RUBLE BANKNOTE</a:t>
            </a:r>
            <a:endParaRPr lang="ru-RU" dirty="0">
              <a:latin typeface="Calibri" panose="020F0502020204030204" pitchFamily="34" charset="0"/>
              <a:ea typeface="Calibri" panose="020F0502020204030204" pitchFamily="34" charset="0"/>
              <a:cs typeface="Calibri" panose="020F0502020204030204" pitchFamily="34" charset="0"/>
            </a:endParaRPr>
          </a:p>
          <a:p>
            <a:endParaRPr lang="ru-RU" dirty="0"/>
          </a:p>
        </p:txBody>
      </p:sp>
      <p:sp>
        <p:nvSpPr>
          <p:cNvPr id="8" name="Номер слайда 7">
            <a:extLst>
              <a:ext uri="{FF2B5EF4-FFF2-40B4-BE49-F238E27FC236}">
                <a16:creationId xmlns:a16="http://schemas.microsoft.com/office/drawing/2014/main" id="{FFF11594-0FCA-4FB6-B011-2FD4AFD98775}"/>
              </a:ext>
            </a:extLst>
          </p:cNvPr>
          <p:cNvSpPr>
            <a:spLocks noGrp="1"/>
          </p:cNvSpPr>
          <p:nvPr>
            <p:ph type="sldNum" sz="quarter" idx="12"/>
          </p:nvPr>
        </p:nvSpPr>
        <p:spPr/>
        <p:txBody>
          <a:bodyPr/>
          <a:lstStyle/>
          <a:p>
            <a:fld id="{D57F1E4F-1CFF-5643-939E-217C01CDF565}" type="slidenum">
              <a:rPr lang="en-US" smtClean="0">
                <a:solidFill>
                  <a:schemeClr val="tx1"/>
                </a:solidFill>
              </a:rPr>
              <a:pPr/>
              <a:t>10</a:t>
            </a:fld>
            <a:endParaRPr lang="en-US" dirty="0">
              <a:solidFill>
                <a:schemeClr val="tx1"/>
              </a:solidFill>
            </a:endParaRPr>
          </a:p>
        </p:txBody>
      </p:sp>
    </p:spTree>
    <p:extLst>
      <p:ext uri="{BB962C8B-B14F-4D97-AF65-F5344CB8AC3E}">
        <p14:creationId xmlns:p14="http://schemas.microsoft.com/office/powerpoint/2010/main" val="3279839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4D8846-6394-4C7B-B96A-59025918A1B6}"/>
              </a:ext>
            </a:extLst>
          </p:cNvPr>
          <p:cNvSpPr>
            <a:spLocks noGrp="1"/>
          </p:cNvSpPr>
          <p:nvPr>
            <p:ph type="title"/>
          </p:nvPr>
        </p:nvSpPr>
        <p:spPr/>
        <p:txBody>
          <a:bodyPr/>
          <a:lstStyle/>
          <a:p>
            <a:r>
              <a:rPr lang="en-US" dirty="0">
                <a:solidFill>
                  <a:schemeClr val="tx1"/>
                </a:solidFill>
              </a:rPr>
              <a:t>CONCLUSIONS</a:t>
            </a:r>
            <a:endParaRPr lang="ru-RU" dirty="0">
              <a:solidFill>
                <a:schemeClr val="tx1"/>
              </a:solidFill>
            </a:endParaRPr>
          </a:p>
        </p:txBody>
      </p:sp>
      <p:sp>
        <p:nvSpPr>
          <p:cNvPr id="3" name="Объект 2">
            <a:extLst>
              <a:ext uri="{FF2B5EF4-FFF2-40B4-BE49-F238E27FC236}">
                <a16:creationId xmlns:a16="http://schemas.microsoft.com/office/drawing/2014/main" id="{BECCA60D-BDBE-492A-B91A-54177176C405}"/>
              </a:ext>
            </a:extLst>
          </p:cNvPr>
          <p:cNvSpPr>
            <a:spLocks noGrp="1"/>
          </p:cNvSpPr>
          <p:nvPr>
            <p:ph idx="1"/>
          </p:nvPr>
        </p:nvSpPr>
        <p:spPr/>
        <p:txBody>
          <a:bodyPr/>
          <a:lstStyle/>
          <a:p>
            <a:pPr marL="342900" indent="-342900" rtl="0">
              <a:buFont typeface="Arial" panose="020B0604020202020204" pitchFamily="34" charset="0"/>
              <a:buChar char="•"/>
            </a:pPr>
            <a:r>
              <a:rPr lang="en-US" dirty="0">
                <a:solidFill>
                  <a:schemeClr val="tx1"/>
                </a:solidFill>
              </a:rPr>
              <a:t>D</a:t>
            </a:r>
            <a:r>
              <a:rPr lang="en-US" sz="1800" dirty="0">
                <a:solidFill>
                  <a:schemeClr val="tx1"/>
                </a:solidFill>
              </a:rPr>
              <a:t>igital image watermarking technique based on discrete wavelet transform using alpha blending technique is implemented. </a:t>
            </a:r>
          </a:p>
          <a:p>
            <a:pPr marL="342900" indent="-342900" rtl="0">
              <a:buFont typeface="Arial" panose="020B0604020202020204" pitchFamily="34" charset="0"/>
              <a:buChar char="•"/>
            </a:pPr>
            <a:r>
              <a:rPr lang="en-US" sz="1800" dirty="0">
                <a:solidFill>
                  <a:schemeClr val="tx1"/>
                </a:solidFill>
              </a:rPr>
              <a:t>The cover image is required in the extraction process. The quality of recovered watermark image and watermarked image is depends on the scaling factors k and q.</a:t>
            </a:r>
          </a:p>
          <a:p>
            <a:pPr marL="342900" indent="-342900" rtl="0">
              <a:buFont typeface="Arial" panose="020B0604020202020204" pitchFamily="34" charset="0"/>
              <a:buChar char="•"/>
            </a:pPr>
            <a:r>
              <a:rPr lang="en-US" sz="1800" dirty="0">
                <a:solidFill>
                  <a:schemeClr val="tx1"/>
                </a:solidFill>
              </a:rPr>
              <a:t> Results obtained show that this technique is robust to various image processing operations</a:t>
            </a:r>
            <a:endParaRPr lang="ru-RU" sz="1800" dirty="0">
              <a:solidFill>
                <a:schemeClr val="tx1"/>
              </a:solidFill>
            </a:endParaRPr>
          </a:p>
          <a:p>
            <a:endParaRPr lang="ru-RU" dirty="0"/>
          </a:p>
        </p:txBody>
      </p:sp>
      <p:sp>
        <p:nvSpPr>
          <p:cNvPr id="5" name="Номер слайда 4">
            <a:extLst>
              <a:ext uri="{FF2B5EF4-FFF2-40B4-BE49-F238E27FC236}">
                <a16:creationId xmlns:a16="http://schemas.microsoft.com/office/drawing/2014/main" id="{AA5C5B13-E913-4062-BB61-D932BF21B994}"/>
              </a:ext>
            </a:extLst>
          </p:cNvPr>
          <p:cNvSpPr>
            <a:spLocks noGrp="1"/>
          </p:cNvSpPr>
          <p:nvPr>
            <p:ph type="sldNum" sz="quarter" idx="12"/>
          </p:nvPr>
        </p:nvSpPr>
        <p:spPr/>
        <p:txBody>
          <a:bodyPr/>
          <a:lstStyle/>
          <a:p>
            <a:fld id="{D57F1E4F-1CFF-5643-939E-217C01CDF565}" type="slidenum">
              <a:rPr lang="en-US" smtClean="0">
                <a:solidFill>
                  <a:schemeClr val="tx1"/>
                </a:solidFill>
              </a:rPr>
              <a:pPr/>
              <a:t>11</a:t>
            </a:fld>
            <a:endParaRPr lang="en-US" dirty="0">
              <a:solidFill>
                <a:schemeClr val="tx1"/>
              </a:solidFill>
            </a:endParaRPr>
          </a:p>
        </p:txBody>
      </p:sp>
    </p:spTree>
    <p:extLst>
      <p:ext uri="{BB962C8B-B14F-4D97-AF65-F5344CB8AC3E}">
        <p14:creationId xmlns:p14="http://schemas.microsoft.com/office/powerpoint/2010/main" val="680197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89DE29-24E8-4AA3-B551-7A2EEAF78275}"/>
              </a:ext>
            </a:extLst>
          </p:cNvPr>
          <p:cNvSpPr>
            <a:spLocks noGrp="1"/>
          </p:cNvSpPr>
          <p:nvPr>
            <p:ph type="title"/>
          </p:nvPr>
        </p:nvSpPr>
        <p:spPr/>
        <p:txBody>
          <a:bodyPr/>
          <a:lstStyle/>
          <a:p>
            <a:r>
              <a:rPr lang="en-US" dirty="0">
                <a:solidFill>
                  <a:schemeClr val="tx1"/>
                </a:solidFill>
              </a:rPr>
              <a:t>Thank you for your attention </a:t>
            </a:r>
            <a:endParaRPr lang="ru-RU" dirty="0">
              <a:solidFill>
                <a:schemeClr val="tx1"/>
              </a:solidFill>
            </a:endParaRPr>
          </a:p>
        </p:txBody>
      </p:sp>
      <p:sp>
        <p:nvSpPr>
          <p:cNvPr id="3" name="Объект 2">
            <a:extLst>
              <a:ext uri="{FF2B5EF4-FFF2-40B4-BE49-F238E27FC236}">
                <a16:creationId xmlns:a16="http://schemas.microsoft.com/office/drawing/2014/main" id="{178405D7-8705-46E9-B551-81DD2457EA02}"/>
              </a:ext>
            </a:extLst>
          </p:cNvPr>
          <p:cNvSpPr>
            <a:spLocks noGrp="1"/>
          </p:cNvSpPr>
          <p:nvPr>
            <p:ph idx="1"/>
          </p:nvPr>
        </p:nvSpPr>
        <p:spPr/>
        <p:txBody>
          <a:bodyPr/>
          <a:lstStyle/>
          <a:p>
            <a:pPr rtl="0">
              <a:buFont typeface="Arial" panose="020B0604020202020204" pitchFamily="34" charset="0"/>
              <a:buChar char="•"/>
            </a:pPr>
            <a:r>
              <a:rPr lang="en-US" sz="1800" dirty="0" err="1">
                <a:solidFill>
                  <a:schemeClr val="tx1"/>
                </a:solidFill>
              </a:rPr>
              <a:t>Kasum</a:t>
            </a:r>
            <a:r>
              <a:rPr lang="en-US" sz="1800" dirty="0">
                <a:solidFill>
                  <a:schemeClr val="tx1"/>
                </a:solidFill>
              </a:rPr>
              <a:t> </a:t>
            </a:r>
            <a:r>
              <a:rPr lang="en-US" sz="1800" dirty="0" err="1">
                <a:solidFill>
                  <a:schemeClr val="tx1"/>
                </a:solidFill>
              </a:rPr>
              <a:t>Shureev</a:t>
            </a:r>
            <a:endParaRPr lang="ru-RU" sz="1800" dirty="0">
              <a:solidFill>
                <a:schemeClr val="tx1"/>
              </a:solidFill>
            </a:endParaRPr>
          </a:p>
          <a:p>
            <a:pPr rtl="0">
              <a:buFont typeface="Arial" panose="020B0604020202020204" pitchFamily="34" charset="0"/>
              <a:buChar char="•"/>
            </a:pPr>
            <a:r>
              <a:rPr lang="en-US" sz="1800" dirty="0">
                <a:solidFill>
                  <a:schemeClr val="tx1"/>
                </a:solidFill>
              </a:rPr>
              <a:t>k-shureev@mail.ru</a:t>
            </a:r>
            <a:endParaRPr lang="ru-RU" sz="1800" dirty="0">
              <a:solidFill>
                <a:schemeClr val="tx1"/>
              </a:solidFill>
            </a:endParaRPr>
          </a:p>
          <a:p>
            <a:pPr rtl="0">
              <a:buFont typeface="Arial" panose="020B0604020202020204" pitchFamily="34" charset="0"/>
              <a:buChar char="•"/>
            </a:pPr>
            <a:r>
              <a:rPr lang="ru-RU" sz="1800" dirty="0">
                <a:solidFill>
                  <a:schemeClr val="tx1"/>
                </a:solidFill>
                <a:hlinkClick r:id="rId2">
                  <a:extLst>
                    <a:ext uri="{A12FA001-AC4F-418D-AE19-62706E023703}">
                      <ahyp:hlinkClr xmlns:ahyp="http://schemas.microsoft.com/office/drawing/2018/hyperlinkcolor" val="tx"/>
                    </a:ext>
                  </a:extLst>
                </a:hlinkClick>
              </a:rPr>
              <a:t>Касым Шуреев (</a:t>
            </a:r>
            <a:r>
              <a:rPr lang="en-US" sz="1800" dirty="0">
                <a:solidFill>
                  <a:schemeClr val="tx1"/>
                </a:solidFill>
                <a:hlinkClick r:id="rId2">
                  <a:extLst>
                    <a:ext uri="{A12FA001-AC4F-418D-AE19-62706E023703}">
                      <ahyp:hlinkClr xmlns:ahyp="http://schemas.microsoft.com/office/drawing/2018/hyperlinkcolor" val="tx"/>
                    </a:ext>
                  </a:extLst>
                </a:hlinkClick>
              </a:rPr>
              <a:t>vk.com)</a:t>
            </a:r>
            <a:endParaRPr lang="ru-RU" sz="1800" dirty="0">
              <a:solidFill>
                <a:schemeClr val="tx1"/>
              </a:solidFill>
            </a:endParaRPr>
          </a:p>
          <a:p>
            <a:endParaRPr lang="ru-RU" dirty="0"/>
          </a:p>
        </p:txBody>
      </p:sp>
      <p:sp>
        <p:nvSpPr>
          <p:cNvPr id="5" name="Номер слайда 4">
            <a:extLst>
              <a:ext uri="{FF2B5EF4-FFF2-40B4-BE49-F238E27FC236}">
                <a16:creationId xmlns:a16="http://schemas.microsoft.com/office/drawing/2014/main" id="{EB8DC3C1-8C48-4C4C-8866-3F23F8C5E5C6}"/>
              </a:ext>
            </a:extLst>
          </p:cNvPr>
          <p:cNvSpPr>
            <a:spLocks noGrp="1"/>
          </p:cNvSpPr>
          <p:nvPr>
            <p:ph type="sldNum" sz="quarter" idx="12"/>
          </p:nvPr>
        </p:nvSpPr>
        <p:spPr/>
        <p:txBody>
          <a:bodyPr/>
          <a:lstStyle/>
          <a:p>
            <a:fld id="{D57F1E4F-1CFF-5643-939E-217C01CDF565}" type="slidenum">
              <a:rPr lang="en-US" smtClean="0">
                <a:solidFill>
                  <a:schemeClr val="tx1"/>
                </a:solidFill>
              </a:rPr>
              <a:pPr/>
              <a:t>12</a:t>
            </a:fld>
            <a:endParaRPr lang="en-US" dirty="0">
              <a:solidFill>
                <a:schemeClr val="tx1"/>
              </a:solidFill>
            </a:endParaRPr>
          </a:p>
        </p:txBody>
      </p:sp>
    </p:spTree>
    <p:extLst>
      <p:ext uri="{BB962C8B-B14F-4D97-AF65-F5344CB8AC3E}">
        <p14:creationId xmlns:p14="http://schemas.microsoft.com/office/powerpoint/2010/main" val="230115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5E03C0-7DBB-4DE2-8B41-A243AC62319A}"/>
              </a:ext>
            </a:extLst>
          </p:cNvPr>
          <p:cNvSpPr>
            <a:spLocks noGrp="1"/>
          </p:cNvSpPr>
          <p:nvPr>
            <p:ph type="title"/>
          </p:nvPr>
        </p:nvSpPr>
        <p:spPr/>
        <p:txBody>
          <a:bodyPr/>
          <a:lstStyle/>
          <a:p>
            <a:r>
              <a:rPr lang="en-US" dirty="0">
                <a:solidFill>
                  <a:schemeClr val="tx1"/>
                </a:solidFill>
              </a:rPr>
              <a:t>Table of Contents </a:t>
            </a:r>
            <a:endParaRPr lang="ru-RU" dirty="0">
              <a:solidFill>
                <a:schemeClr val="tx1"/>
              </a:solidFill>
            </a:endParaRPr>
          </a:p>
        </p:txBody>
      </p:sp>
      <p:sp>
        <p:nvSpPr>
          <p:cNvPr id="3" name="Объект 2">
            <a:extLst>
              <a:ext uri="{FF2B5EF4-FFF2-40B4-BE49-F238E27FC236}">
                <a16:creationId xmlns:a16="http://schemas.microsoft.com/office/drawing/2014/main" id="{2A3AB06B-EF10-43A3-8404-73C630B81E49}"/>
              </a:ext>
            </a:extLst>
          </p:cNvPr>
          <p:cNvSpPr>
            <a:spLocks noGrp="1"/>
          </p:cNvSpPr>
          <p:nvPr>
            <p:ph idx="1"/>
          </p:nvPr>
        </p:nvSpPr>
        <p:spPr/>
        <p:txBody>
          <a:bodyPr>
            <a:normAutofit/>
          </a:bodyPr>
          <a:lstStyle/>
          <a:p>
            <a:pPr marL="342900" indent="-342900">
              <a:buFont typeface="Arial" panose="020B0604020202020204" pitchFamily="34" charset="0"/>
              <a:buChar char="•"/>
            </a:pPr>
            <a:r>
              <a:rPr lang="en-US" sz="1800" dirty="0">
                <a:solidFill>
                  <a:schemeClr val="tx1"/>
                </a:solidFill>
              </a:rPr>
              <a:t>Abstract</a:t>
            </a:r>
          </a:p>
          <a:p>
            <a:pPr marL="342900" indent="-342900">
              <a:buFont typeface="Arial" panose="020B0604020202020204" pitchFamily="34" charset="0"/>
              <a:buChar char="•"/>
            </a:pPr>
            <a:r>
              <a:rPr lang="en-US" sz="1800" dirty="0">
                <a:solidFill>
                  <a:schemeClr val="tx1"/>
                </a:solidFill>
              </a:rPr>
              <a:t>Objectives</a:t>
            </a:r>
          </a:p>
          <a:p>
            <a:pPr>
              <a:buFont typeface="Arial" panose="020B0604020202020204" pitchFamily="34" charset="0"/>
              <a:buChar char="•"/>
            </a:pPr>
            <a:r>
              <a:rPr lang="en-US" sz="1800" dirty="0">
                <a:solidFill>
                  <a:schemeClr val="tx1"/>
                </a:solidFill>
              </a:rPr>
              <a:t>Materials and Methods</a:t>
            </a:r>
          </a:p>
          <a:p>
            <a:pPr>
              <a:buFont typeface="Arial" panose="020B0604020202020204" pitchFamily="34" charset="0"/>
              <a:buChar char="•"/>
            </a:pPr>
            <a:r>
              <a:rPr lang="en-US" sz="1800" dirty="0">
                <a:solidFill>
                  <a:schemeClr val="tx1"/>
                </a:solidFill>
              </a:rPr>
              <a:t>Experiments</a:t>
            </a:r>
          </a:p>
          <a:p>
            <a:pPr marL="342900" indent="-342900">
              <a:buFont typeface="Arial" panose="020B0604020202020204" pitchFamily="34" charset="0"/>
              <a:buChar char="•"/>
            </a:pPr>
            <a:r>
              <a:rPr lang="en-US" sz="1800" dirty="0">
                <a:solidFill>
                  <a:schemeClr val="tx1"/>
                </a:solidFill>
              </a:rPr>
              <a:t>Discussion</a:t>
            </a:r>
          </a:p>
          <a:p>
            <a:pPr marL="342900" indent="-342900">
              <a:buFont typeface="Arial" panose="020B0604020202020204" pitchFamily="34" charset="0"/>
              <a:buChar char="•"/>
            </a:pPr>
            <a:r>
              <a:rPr lang="en-US" sz="1800" dirty="0">
                <a:solidFill>
                  <a:schemeClr val="tx1"/>
                </a:solidFill>
              </a:rPr>
              <a:t>Conclusions</a:t>
            </a:r>
            <a:endParaRPr lang="en-US" sz="1800" b="1" dirty="0">
              <a:solidFill>
                <a:schemeClr val="tx1"/>
              </a:solidFill>
            </a:endParaRPr>
          </a:p>
          <a:p>
            <a:endParaRPr lang="ru-RU" dirty="0"/>
          </a:p>
        </p:txBody>
      </p:sp>
      <p:sp>
        <p:nvSpPr>
          <p:cNvPr id="5" name="Номер слайда 4">
            <a:extLst>
              <a:ext uri="{FF2B5EF4-FFF2-40B4-BE49-F238E27FC236}">
                <a16:creationId xmlns:a16="http://schemas.microsoft.com/office/drawing/2014/main" id="{05281572-C7B1-4D40-ADB9-891C2EA3EFB8}"/>
              </a:ext>
            </a:extLst>
          </p:cNvPr>
          <p:cNvSpPr>
            <a:spLocks noGrp="1"/>
          </p:cNvSpPr>
          <p:nvPr>
            <p:ph type="sldNum" sz="quarter" idx="12"/>
          </p:nvPr>
        </p:nvSpPr>
        <p:spPr/>
        <p:txBody>
          <a:bodyPr/>
          <a:lstStyle/>
          <a:p>
            <a:fld id="{D57F1E4F-1CFF-5643-939E-217C01CDF565}" type="slidenum">
              <a:rPr lang="en-US" smtClean="0">
                <a:solidFill>
                  <a:schemeClr val="tx1"/>
                </a:solidFill>
              </a:rPr>
              <a:pPr/>
              <a:t>2</a:t>
            </a:fld>
            <a:endParaRPr lang="en-US" dirty="0">
              <a:solidFill>
                <a:schemeClr val="tx1"/>
              </a:solidFill>
            </a:endParaRPr>
          </a:p>
        </p:txBody>
      </p:sp>
    </p:spTree>
    <p:extLst>
      <p:ext uri="{BB962C8B-B14F-4D97-AF65-F5344CB8AC3E}">
        <p14:creationId xmlns:p14="http://schemas.microsoft.com/office/powerpoint/2010/main" val="3706615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378A6A-580B-4937-A75A-DE38C5C8C161}"/>
              </a:ext>
            </a:extLst>
          </p:cNvPr>
          <p:cNvSpPr>
            <a:spLocks noGrp="1"/>
          </p:cNvSpPr>
          <p:nvPr>
            <p:ph type="title"/>
          </p:nvPr>
        </p:nvSpPr>
        <p:spPr>
          <a:xfrm>
            <a:off x="677333" y="582706"/>
            <a:ext cx="8596668" cy="1320800"/>
          </a:xfrm>
        </p:spPr>
        <p:txBody>
          <a:bodyPr/>
          <a:lstStyle/>
          <a:p>
            <a:r>
              <a:rPr lang="en-US" sz="3600" dirty="0">
                <a:solidFill>
                  <a:schemeClr val="tx1"/>
                </a:solidFill>
              </a:rPr>
              <a:t>Abstract</a:t>
            </a:r>
            <a:br>
              <a:rPr lang="ru-RU" sz="3600" b="1" dirty="0">
                <a:solidFill>
                  <a:schemeClr val="bg1"/>
                </a:solidFill>
              </a:rPr>
            </a:br>
            <a:endParaRPr lang="ru-RU" dirty="0">
              <a:solidFill>
                <a:schemeClr val="tx1"/>
              </a:solidFill>
            </a:endParaRPr>
          </a:p>
        </p:txBody>
      </p:sp>
      <p:sp>
        <p:nvSpPr>
          <p:cNvPr id="3" name="Объект 2">
            <a:extLst>
              <a:ext uri="{FF2B5EF4-FFF2-40B4-BE49-F238E27FC236}">
                <a16:creationId xmlns:a16="http://schemas.microsoft.com/office/drawing/2014/main" id="{21C8839C-1201-4F66-996F-8B659F4DDB50}"/>
              </a:ext>
            </a:extLst>
          </p:cNvPr>
          <p:cNvSpPr>
            <a:spLocks noGrp="1"/>
          </p:cNvSpPr>
          <p:nvPr>
            <p:ph idx="1"/>
          </p:nvPr>
        </p:nvSpPr>
        <p:spPr>
          <a:xfrm>
            <a:off x="569756" y="2160589"/>
            <a:ext cx="5275231" cy="3880773"/>
          </a:xfrm>
        </p:spPr>
        <p:txBody>
          <a:bodyPr/>
          <a:lstStyle/>
          <a:p>
            <a:pPr>
              <a:buFont typeface="Arial" panose="020B0604020202020204" pitchFamily="34" charset="0"/>
              <a:buChar char="•"/>
            </a:pPr>
            <a:r>
              <a:rPr lang="en-US" sz="1800" dirty="0">
                <a:solidFill>
                  <a:schemeClr val="tx1"/>
                </a:solidFill>
                <a:ea typeface="Calibri" panose="020F0502020204030204" pitchFamily="34" charset="0"/>
                <a:cs typeface="Calibri" panose="020F0502020204030204" pitchFamily="34" charset="0"/>
              </a:rPr>
              <a:t>Digital watermarking is an essential technique to add copyright notice, secret messages or verification messages to digital image signals, audio, video, or documents which is used for identifying the original creator and owner of digital content.</a:t>
            </a:r>
            <a:endParaRPr lang="ru-RU" sz="1800" dirty="0">
              <a:solidFill>
                <a:schemeClr val="tx1"/>
              </a:solidFill>
              <a:ea typeface="Calibri" panose="020F0502020204030204" pitchFamily="34" charset="0"/>
              <a:cs typeface="Calibri" panose="020F0502020204030204" pitchFamily="34" charset="0"/>
            </a:endParaRPr>
          </a:p>
          <a:p>
            <a:endParaRPr lang="ru-RU" dirty="0"/>
          </a:p>
        </p:txBody>
      </p:sp>
      <p:pic>
        <p:nvPicPr>
          <p:cNvPr id="4" name="Рисунок 3">
            <a:extLst>
              <a:ext uri="{FF2B5EF4-FFF2-40B4-BE49-F238E27FC236}">
                <a16:creationId xmlns:a16="http://schemas.microsoft.com/office/drawing/2014/main" id="{9C3BB54A-8342-458A-97CC-6DCCDFCF2A0B}"/>
              </a:ext>
            </a:extLst>
          </p:cNvPr>
          <p:cNvPicPr>
            <a:picLocks noChangeAspect="1"/>
          </p:cNvPicPr>
          <p:nvPr/>
        </p:nvPicPr>
        <p:blipFill>
          <a:blip r:embed="rId2"/>
          <a:stretch>
            <a:fillRect/>
          </a:stretch>
        </p:blipFill>
        <p:spPr>
          <a:xfrm>
            <a:off x="6414353" y="758162"/>
            <a:ext cx="5719297" cy="5283200"/>
          </a:xfrm>
          <a:prstGeom prst="rect">
            <a:avLst/>
          </a:prstGeom>
        </p:spPr>
      </p:pic>
      <p:sp>
        <p:nvSpPr>
          <p:cNvPr id="6" name="Номер слайда 5">
            <a:extLst>
              <a:ext uri="{FF2B5EF4-FFF2-40B4-BE49-F238E27FC236}">
                <a16:creationId xmlns:a16="http://schemas.microsoft.com/office/drawing/2014/main" id="{445B348B-9DEE-4C7E-87B9-6B86F71E0E6F}"/>
              </a:ext>
            </a:extLst>
          </p:cNvPr>
          <p:cNvSpPr>
            <a:spLocks noGrp="1"/>
          </p:cNvSpPr>
          <p:nvPr>
            <p:ph type="sldNum" sz="quarter" idx="12"/>
          </p:nvPr>
        </p:nvSpPr>
        <p:spPr/>
        <p:txBody>
          <a:bodyPr/>
          <a:lstStyle/>
          <a:p>
            <a:fld id="{D57F1E4F-1CFF-5643-939E-217C01CDF565}" type="slidenum">
              <a:rPr lang="en-US" smtClean="0">
                <a:solidFill>
                  <a:schemeClr val="tx1"/>
                </a:solidFill>
              </a:rPr>
              <a:pPr/>
              <a:t>3</a:t>
            </a:fld>
            <a:endParaRPr lang="en-US" dirty="0">
              <a:solidFill>
                <a:schemeClr val="tx1"/>
              </a:solidFill>
            </a:endParaRPr>
          </a:p>
        </p:txBody>
      </p:sp>
    </p:spTree>
    <p:extLst>
      <p:ext uri="{BB962C8B-B14F-4D97-AF65-F5344CB8AC3E}">
        <p14:creationId xmlns:p14="http://schemas.microsoft.com/office/powerpoint/2010/main" val="688665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C1BE2B-1FE7-4874-9AAA-35B90D763C8B}"/>
              </a:ext>
            </a:extLst>
          </p:cNvPr>
          <p:cNvSpPr>
            <a:spLocks noGrp="1"/>
          </p:cNvSpPr>
          <p:nvPr>
            <p:ph type="title"/>
          </p:nvPr>
        </p:nvSpPr>
        <p:spPr/>
        <p:txBody>
          <a:bodyPr/>
          <a:lstStyle/>
          <a:p>
            <a:r>
              <a:rPr lang="en-US" sz="3600" dirty="0">
                <a:solidFill>
                  <a:schemeClr val="tx1"/>
                </a:solidFill>
              </a:rPr>
              <a:t>Objectives</a:t>
            </a:r>
            <a:endParaRPr lang="ru-RU" dirty="0">
              <a:solidFill>
                <a:schemeClr val="tx1"/>
              </a:solidFill>
            </a:endParaRPr>
          </a:p>
        </p:txBody>
      </p:sp>
      <p:sp>
        <p:nvSpPr>
          <p:cNvPr id="3" name="Объект 2">
            <a:extLst>
              <a:ext uri="{FF2B5EF4-FFF2-40B4-BE49-F238E27FC236}">
                <a16:creationId xmlns:a16="http://schemas.microsoft.com/office/drawing/2014/main" id="{D7D731F1-3B80-40D8-B4AD-C280866AA999}"/>
              </a:ext>
            </a:extLst>
          </p:cNvPr>
          <p:cNvSpPr>
            <a:spLocks noGrp="1"/>
          </p:cNvSpPr>
          <p:nvPr>
            <p:ph idx="1"/>
          </p:nvPr>
        </p:nvSpPr>
        <p:spPr>
          <a:xfrm>
            <a:off x="390464" y="2234515"/>
            <a:ext cx="4342902" cy="3880773"/>
          </a:xfrm>
        </p:spPr>
        <p:txBody>
          <a:bodyPr/>
          <a:lstStyle/>
          <a:p>
            <a:pPr marL="457200" indent="-457200" rtl="0">
              <a:buFont typeface="Arial" panose="020B0604020202020204" pitchFamily="34" charset="0"/>
              <a:buChar char="•"/>
            </a:pPr>
            <a:r>
              <a:rPr lang="en-US" dirty="0">
                <a:solidFill>
                  <a:schemeClr val="tx1"/>
                </a:solidFill>
              </a:rPr>
              <a:t>Technique watermarking algorithms are broadly categorized into two: Blind and Non-blind watermarking</a:t>
            </a:r>
            <a:r>
              <a:rPr lang="ru-RU" dirty="0">
                <a:solidFill>
                  <a:schemeClr val="tx1"/>
                </a:solidFill>
              </a:rPr>
              <a:t>. </a:t>
            </a:r>
          </a:p>
          <a:p>
            <a:pPr marL="457200" indent="-457200" rtl="0">
              <a:buFont typeface="Arial" panose="020B0604020202020204" pitchFamily="34" charset="0"/>
              <a:buChar char="•"/>
            </a:pPr>
            <a:r>
              <a:rPr lang="en-US" dirty="0">
                <a:solidFill>
                  <a:schemeClr val="tx1"/>
                </a:solidFill>
              </a:rPr>
              <a:t>Non-blind watermarking is used which requires original image for extraction</a:t>
            </a:r>
            <a:endParaRPr lang="ru-RU" dirty="0">
              <a:solidFill>
                <a:schemeClr val="tx1"/>
              </a:solidFill>
            </a:endParaRPr>
          </a:p>
          <a:p>
            <a:endParaRPr lang="ru-RU" dirty="0"/>
          </a:p>
        </p:txBody>
      </p:sp>
      <p:pic>
        <p:nvPicPr>
          <p:cNvPr id="4" name="Рисунок 3">
            <a:extLst>
              <a:ext uri="{FF2B5EF4-FFF2-40B4-BE49-F238E27FC236}">
                <a16:creationId xmlns:a16="http://schemas.microsoft.com/office/drawing/2014/main" id="{FB612EDD-EEA2-4F03-A1F4-B0E0C81EF80A}"/>
              </a:ext>
            </a:extLst>
          </p:cNvPr>
          <p:cNvPicPr>
            <a:picLocks noChangeAspect="1"/>
          </p:cNvPicPr>
          <p:nvPr/>
        </p:nvPicPr>
        <p:blipFill>
          <a:blip r:embed="rId2"/>
          <a:stretch>
            <a:fillRect/>
          </a:stretch>
        </p:blipFill>
        <p:spPr>
          <a:xfrm>
            <a:off x="5190566" y="2234515"/>
            <a:ext cx="4233607" cy="2956050"/>
          </a:xfrm>
          <a:prstGeom prst="rect">
            <a:avLst/>
          </a:prstGeom>
        </p:spPr>
      </p:pic>
      <p:sp>
        <p:nvSpPr>
          <p:cNvPr id="6" name="Номер слайда 5">
            <a:extLst>
              <a:ext uri="{FF2B5EF4-FFF2-40B4-BE49-F238E27FC236}">
                <a16:creationId xmlns:a16="http://schemas.microsoft.com/office/drawing/2014/main" id="{677A5E88-5DAB-41B4-B237-07E63BD54338}"/>
              </a:ext>
            </a:extLst>
          </p:cNvPr>
          <p:cNvSpPr>
            <a:spLocks noGrp="1"/>
          </p:cNvSpPr>
          <p:nvPr>
            <p:ph type="sldNum" sz="quarter" idx="12"/>
          </p:nvPr>
        </p:nvSpPr>
        <p:spPr/>
        <p:txBody>
          <a:bodyPr/>
          <a:lstStyle/>
          <a:p>
            <a:fld id="{D57F1E4F-1CFF-5643-939E-217C01CDF565}" type="slidenum">
              <a:rPr lang="en-US" smtClean="0">
                <a:solidFill>
                  <a:schemeClr val="tx1"/>
                </a:solidFill>
              </a:rPr>
              <a:pPr/>
              <a:t>4</a:t>
            </a:fld>
            <a:endParaRPr lang="en-US" dirty="0">
              <a:solidFill>
                <a:schemeClr val="tx1"/>
              </a:solidFill>
            </a:endParaRPr>
          </a:p>
        </p:txBody>
      </p:sp>
      <p:sp>
        <p:nvSpPr>
          <p:cNvPr id="7" name="TextBox 6">
            <a:extLst>
              <a:ext uri="{FF2B5EF4-FFF2-40B4-BE49-F238E27FC236}">
                <a16:creationId xmlns:a16="http://schemas.microsoft.com/office/drawing/2014/main" id="{60136F5B-8C1C-4CFC-B60C-5352151AFEB3}"/>
              </a:ext>
            </a:extLst>
          </p:cNvPr>
          <p:cNvSpPr txBox="1"/>
          <p:nvPr/>
        </p:nvSpPr>
        <p:spPr>
          <a:xfrm>
            <a:off x="5070675" y="5292798"/>
            <a:ext cx="4473388" cy="646331"/>
          </a:xfrm>
          <a:prstGeom prst="rect">
            <a:avLst/>
          </a:prstGeom>
          <a:noFill/>
        </p:spPr>
        <p:txBody>
          <a:bodyPr wrap="square" rtlCol="0">
            <a:spAutoFit/>
          </a:bodyPr>
          <a:lstStyle/>
          <a:p>
            <a:r>
              <a:rPr lang="en-US" dirty="0"/>
              <a:t>Discrete wavelet transform(DWT) vs complex wavelet transform(CWT)</a:t>
            </a:r>
            <a:endParaRPr lang="ru-RU" dirty="0"/>
          </a:p>
        </p:txBody>
      </p:sp>
    </p:spTree>
    <p:extLst>
      <p:ext uri="{BB962C8B-B14F-4D97-AF65-F5344CB8AC3E}">
        <p14:creationId xmlns:p14="http://schemas.microsoft.com/office/powerpoint/2010/main" val="4290904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645B49-220C-45C8-896C-E9B4F7C8314C}"/>
              </a:ext>
            </a:extLst>
          </p:cNvPr>
          <p:cNvSpPr>
            <a:spLocks noGrp="1"/>
          </p:cNvSpPr>
          <p:nvPr>
            <p:ph type="title"/>
          </p:nvPr>
        </p:nvSpPr>
        <p:spPr/>
        <p:txBody>
          <a:bodyPr/>
          <a:lstStyle/>
          <a:p>
            <a:r>
              <a:rPr lang="en-US" dirty="0">
                <a:solidFill>
                  <a:schemeClr val="tx1"/>
                </a:solidFill>
              </a:rPr>
              <a:t>Discrete Wavelet transform</a:t>
            </a:r>
            <a:endParaRPr lang="ru-RU" dirty="0">
              <a:solidFill>
                <a:schemeClr val="tx1"/>
              </a:solidFill>
            </a:endParaRPr>
          </a:p>
        </p:txBody>
      </p:sp>
      <p:sp>
        <p:nvSpPr>
          <p:cNvPr id="3" name="Объект 2">
            <a:extLst>
              <a:ext uri="{FF2B5EF4-FFF2-40B4-BE49-F238E27FC236}">
                <a16:creationId xmlns:a16="http://schemas.microsoft.com/office/drawing/2014/main" id="{550E24BC-EE27-4593-8D30-9CC2F9F4E97F}"/>
              </a:ext>
            </a:extLst>
          </p:cNvPr>
          <p:cNvSpPr>
            <a:spLocks noGrp="1"/>
          </p:cNvSpPr>
          <p:nvPr>
            <p:ph idx="1"/>
          </p:nvPr>
        </p:nvSpPr>
        <p:spPr>
          <a:xfrm>
            <a:off x="677334" y="2160589"/>
            <a:ext cx="3670548" cy="3880773"/>
          </a:xfrm>
        </p:spPr>
        <p:txBody>
          <a:bodyPr/>
          <a:lstStyle/>
          <a:p>
            <a:pPr>
              <a:buFont typeface="Arial" panose="020B0604020202020204" pitchFamily="34" charset="0"/>
              <a:buChar char="•"/>
            </a:pPr>
            <a:r>
              <a:rPr lang="en-US" dirty="0">
                <a:solidFill>
                  <a:schemeClr val="tx1"/>
                </a:solidFill>
              </a:rPr>
              <a:t>Discrete Wavelet transform (DWT) is a mathematical tool for hierarchical decomposition of an image. </a:t>
            </a:r>
          </a:p>
          <a:p>
            <a:pPr>
              <a:buFont typeface="Arial" panose="020B0604020202020204" pitchFamily="34" charset="0"/>
              <a:buChar char="•"/>
            </a:pPr>
            <a:r>
              <a:rPr lang="en-US" dirty="0">
                <a:solidFill>
                  <a:schemeClr val="tx1"/>
                </a:solidFill>
              </a:rPr>
              <a:t>WT decomposes an image into sub images or sub bands, three details and one approximation.</a:t>
            </a:r>
            <a:endParaRPr lang="ru-RU" dirty="0"/>
          </a:p>
        </p:txBody>
      </p:sp>
      <p:pic>
        <p:nvPicPr>
          <p:cNvPr id="4" name="Рисунок 3">
            <a:extLst>
              <a:ext uri="{FF2B5EF4-FFF2-40B4-BE49-F238E27FC236}">
                <a16:creationId xmlns:a16="http://schemas.microsoft.com/office/drawing/2014/main" id="{3F87A8BC-1995-4BC7-BB44-9D776E5EBA0A}"/>
              </a:ext>
            </a:extLst>
          </p:cNvPr>
          <p:cNvPicPr>
            <a:picLocks noChangeAspect="1"/>
          </p:cNvPicPr>
          <p:nvPr/>
        </p:nvPicPr>
        <p:blipFill>
          <a:blip r:embed="rId2"/>
          <a:stretch>
            <a:fillRect/>
          </a:stretch>
        </p:blipFill>
        <p:spPr>
          <a:xfrm>
            <a:off x="4347882" y="2088873"/>
            <a:ext cx="5136777" cy="2665464"/>
          </a:xfrm>
          <a:prstGeom prst="rect">
            <a:avLst/>
          </a:prstGeom>
        </p:spPr>
      </p:pic>
      <p:sp>
        <p:nvSpPr>
          <p:cNvPr id="5" name="TextBox 4">
            <a:extLst>
              <a:ext uri="{FF2B5EF4-FFF2-40B4-BE49-F238E27FC236}">
                <a16:creationId xmlns:a16="http://schemas.microsoft.com/office/drawing/2014/main" id="{28BEAC58-1284-4A38-A843-97C2732CE985}"/>
              </a:ext>
            </a:extLst>
          </p:cNvPr>
          <p:cNvSpPr txBox="1"/>
          <p:nvPr/>
        </p:nvSpPr>
        <p:spPr>
          <a:xfrm>
            <a:off x="4491318" y="4589644"/>
            <a:ext cx="3950120" cy="646331"/>
          </a:xfrm>
          <a:prstGeom prst="rect">
            <a:avLst/>
          </a:prstGeom>
          <a:noFill/>
        </p:spPr>
        <p:txBody>
          <a:bodyPr wrap="none" rtlCol="0">
            <a:spAutoFit/>
          </a:bodyPr>
          <a:lstStyle/>
          <a:p>
            <a:r>
              <a:rPr lang="en-US" dirty="0">
                <a:ea typeface="Calibri" panose="020F0502020204030204" pitchFamily="34" charset="0"/>
                <a:cs typeface="Calibri" panose="020F0502020204030204" pitchFamily="34" charset="0"/>
              </a:rPr>
              <a:t>Sub-bands formed after 1-level DWT</a:t>
            </a:r>
            <a:endParaRPr lang="ru-RU" dirty="0">
              <a:ea typeface="Calibri" panose="020F0502020204030204" pitchFamily="34" charset="0"/>
              <a:cs typeface="Calibri" panose="020F0502020204030204" pitchFamily="34" charset="0"/>
            </a:endParaRPr>
          </a:p>
          <a:p>
            <a:endParaRPr lang="ru-RU" dirty="0"/>
          </a:p>
        </p:txBody>
      </p:sp>
      <p:sp>
        <p:nvSpPr>
          <p:cNvPr id="7" name="Номер слайда 6">
            <a:extLst>
              <a:ext uri="{FF2B5EF4-FFF2-40B4-BE49-F238E27FC236}">
                <a16:creationId xmlns:a16="http://schemas.microsoft.com/office/drawing/2014/main" id="{EA881D33-F1AB-466D-9AD7-670935BAD528}"/>
              </a:ext>
            </a:extLst>
          </p:cNvPr>
          <p:cNvSpPr>
            <a:spLocks noGrp="1"/>
          </p:cNvSpPr>
          <p:nvPr>
            <p:ph type="sldNum" sz="quarter" idx="12"/>
          </p:nvPr>
        </p:nvSpPr>
        <p:spPr/>
        <p:txBody>
          <a:bodyPr/>
          <a:lstStyle/>
          <a:p>
            <a:fld id="{D57F1E4F-1CFF-5643-939E-217C01CDF565}" type="slidenum">
              <a:rPr lang="en-US" smtClean="0">
                <a:solidFill>
                  <a:schemeClr val="tx1"/>
                </a:solidFill>
              </a:rPr>
              <a:pPr/>
              <a:t>5</a:t>
            </a:fld>
            <a:endParaRPr lang="en-US" dirty="0">
              <a:solidFill>
                <a:schemeClr val="tx1"/>
              </a:solidFill>
            </a:endParaRPr>
          </a:p>
        </p:txBody>
      </p:sp>
    </p:spTree>
    <p:extLst>
      <p:ext uri="{BB962C8B-B14F-4D97-AF65-F5344CB8AC3E}">
        <p14:creationId xmlns:p14="http://schemas.microsoft.com/office/powerpoint/2010/main" val="2524016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0E6B77-7E55-408B-93D5-7E98E80AEDB7}"/>
              </a:ext>
            </a:extLst>
          </p:cNvPr>
          <p:cNvSpPr>
            <a:spLocks noGrp="1"/>
          </p:cNvSpPr>
          <p:nvPr>
            <p:ph type="title"/>
          </p:nvPr>
        </p:nvSpPr>
        <p:spPr/>
        <p:txBody>
          <a:bodyPr/>
          <a:lstStyle/>
          <a:p>
            <a:r>
              <a:rPr lang="en-US" dirty="0">
                <a:solidFill>
                  <a:schemeClr val="tx1"/>
                </a:solidFill>
              </a:rPr>
              <a:t>Alpha Blending Technique</a:t>
            </a:r>
            <a:endParaRPr lang="ru-RU" dirty="0">
              <a:solidFill>
                <a:schemeClr val="tx1"/>
              </a:solidFill>
            </a:endParaRPr>
          </a:p>
        </p:txBody>
      </p:sp>
      <mc:AlternateContent xmlns:mc="http://schemas.openxmlformats.org/markup-compatibility/2006">
        <mc:Choice xmlns:a14="http://schemas.microsoft.com/office/drawing/2010/main" Requires="a14">
          <p:sp>
            <p:nvSpPr>
              <p:cNvPr id="3" name="Объект 2">
                <a:extLst>
                  <a:ext uri="{FF2B5EF4-FFF2-40B4-BE49-F238E27FC236}">
                    <a16:creationId xmlns:a16="http://schemas.microsoft.com/office/drawing/2014/main" id="{F3157576-99F3-43F0-B2D7-096E80183312}"/>
                  </a:ext>
                </a:extLst>
              </p:cNvPr>
              <p:cNvSpPr>
                <a:spLocks noGrp="1"/>
              </p:cNvSpPr>
              <p:nvPr>
                <p:ph idx="1"/>
              </p:nvPr>
            </p:nvSpPr>
            <p:spPr>
              <a:xfrm>
                <a:off x="677334" y="2160589"/>
                <a:ext cx="3589866" cy="2339693"/>
              </a:xfrm>
            </p:spPr>
            <p:txBody>
              <a:bodyPr/>
              <a:lstStyle/>
              <a:p>
                <a:pPr rtl="0">
                  <a:buFont typeface="Arial" panose="020B0604020202020204" pitchFamily="34" charset="0"/>
                  <a:buChar char="•"/>
                </a:pPr>
                <a:r>
                  <a:rPr lang="en-US" sz="1800" dirty="0">
                    <a:solidFill>
                      <a:schemeClr val="tx1"/>
                    </a:solidFill>
                  </a:rPr>
                  <a:t>According to the alpha blending technique the watermark image is obtained by: </a:t>
                </a:r>
              </a:p>
              <a:p>
                <a:pPr marL="0" indent="0" rtl="0">
                  <a:buNone/>
                </a:pPr>
                <a14:m>
                  <m:oMathPara xmlns:m="http://schemas.openxmlformats.org/officeDocument/2006/math">
                    <m:oMathParaPr>
                      <m:jc m:val="centerGroup"/>
                    </m:oMathParaPr>
                    <m:oMath xmlns:m="http://schemas.openxmlformats.org/officeDocument/2006/math">
                      <m:r>
                        <a:rPr lang="en-US" sz="1800" i="1" dirty="0" smtClean="0">
                          <a:solidFill>
                            <a:schemeClr val="tx1"/>
                          </a:solidFill>
                          <a:latin typeface="Cambria Math" panose="02040503050406030204" pitchFamily="18" charset="0"/>
                        </a:rPr>
                        <m:t>𝑊𝑀𝐼</m:t>
                      </m:r>
                      <m:r>
                        <a:rPr lang="en-US" sz="1800" i="1" dirty="0" smtClean="0">
                          <a:solidFill>
                            <a:schemeClr val="tx1"/>
                          </a:solidFill>
                          <a:latin typeface="Cambria Math" panose="02040503050406030204" pitchFamily="18" charset="0"/>
                          <a:ea typeface="Cambria Math" panose="02040503050406030204" pitchFamily="18" charset="0"/>
                        </a:rPr>
                        <m:t>=</m:t>
                      </m:r>
                      <m:r>
                        <a:rPr lang="en-US" sz="1800" i="1" dirty="0" smtClean="0">
                          <a:solidFill>
                            <a:schemeClr val="tx1"/>
                          </a:solidFill>
                          <a:latin typeface="Cambria Math" panose="02040503050406030204" pitchFamily="18" charset="0"/>
                        </a:rPr>
                        <m:t> </m:t>
                      </m:r>
                      <m:r>
                        <a:rPr lang="en-US" sz="1800" i="1" dirty="0" smtClean="0">
                          <a:solidFill>
                            <a:schemeClr val="tx1"/>
                          </a:solidFill>
                          <a:latin typeface="Cambria Math" panose="02040503050406030204" pitchFamily="18" charset="0"/>
                        </a:rPr>
                        <m:t>𝑘</m:t>
                      </m:r>
                      <m:r>
                        <a:rPr lang="en-US" sz="1800" i="1" dirty="0" smtClean="0">
                          <a:solidFill>
                            <a:schemeClr val="tx1"/>
                          </a:solidFill>
                          <a:latin typeface="Cambria Math" panose="02040503050406030204" pitchFamily="18" charset="0"/>
                        </a:rPr>
                        <m:t>(</m:t>
                      </m:r>
                      <m:r>
                        <a:rPr lang="en-US" sz="1800" i="1" dirty="0" smtClean="0">
                          <a:solidFill>
                            <a:schemeClr val="tx1"/>
                          </a:solidFill>
                          <a:latin typeface="Cambria Math" panose="02040503050406030204" pitchFamily="18" charset="0"/>
                        </a:rPr>
                        <m:t>𝐿𝐿</m:t>
                      </m:r>
                      <m:r>
                        <a:rPr lang="en-US" sz="1800" i="1" dirty="0" smtClean="0">
                          <a:solidFill>
                            <a:schemeClr val="tx1"/>
                          </a:solidFill>
                          <a:latin typeface="Cambria Math" panose="02040503050406030204" pitchFamily="18" charset="0"/>
                        </a:rPr>
                        <m:t>1) +</m:t>
                      </m:r>
                      <m:r>
                        <a:rPr lang="en-US" sz="1800" i="1" dirty="0" smtClean="0">
                          <a:solidFill>
                            <a:schemeClr val="tx1"/>
                          </a:solidFill>
                          <a:latin typeface="Cambria Math" panose="02040503050406030204" pitchFamily="18" charset="0"/>
                        </a:rPr>
                        <m:t>𝑞</m:t>
                      </m:r>
                      <m:r>
                        <a:rPr lang="en-US" sz="1800" i="1" dirty="0" smtClean="0">
                          <a:solidFill>
                            <a:schemeClr val="tx1"/>
                          </a:solidFill>
                          <a:latin typeface="Cambria Math" panose="02040503050406030204" pitchFamily="18" charset="0"/>
                        </a:rPr>
                        <m:t>(</m:t>
                      </m:r>
                      <m:r>
                        <a:rPr lang="en-US" sz="1800" i="1" dirty="0" smtClean="0">
                          <a:solidFill>
                            <a:schemeClr val="tx1"/>
                          </a:solidFill>
                          <a:latin typeface="Cambria Math" panose="02040503050406030204" pitchFamily="18" charset="0"/>
                        </a:rPr>
                        <m:t>𝑊𝑀</m:t>
                      </m:r>
                      <m:r>
                        <a:rPr lang="en-US" sz="1800" i="1" dirty="0" smtClean="0">
                          <a:solidFill>
                            <a:schemeClr val="tx1"/>
                          </a:solidFill>
                          <a:latin typeface="Cambria Math" panose="02040503050406030204" pitchFamily="18" charset="0"/>
                        </a:rPr>
                        <m:t>1) </m:t>
                      </m:r>
                    </m:oMath>
                  </m:oMathPara>
                </a14:m>
                <a:endParaRPr lang="en-US" sz="1800" dirty="0">
                  <a:solidFill>
                    <a:schemeClr val="tx1"/>
                  </a:solidFill>
                </a:endParaRPr>
              </a:p>
              <a:p>
                <a:endParaRPr lang="ru-RU" dirty="0"/>
              </a:p>
            </p:txBody>
          </p:sp>
        </mc:Choice>
        <mc:Fallback>
          <p:sp>
            <p:nvSpPr>
              <p:cNvPr id="3" name="Объект 2">
                <a:extLst>
                  <a:ext uri="{FF2B5EF4-FFF2-40B4-BE49-F238E27FC236}">
                    <a16:creationId xmlns:a16="http://schemas.microsoft.com/office/drawing/2014/main" id="{F3157576-99F3-43F0-B2D7-096E80183312}"/>
                  </a:ext>
                </a:extLst>
              </p:cNvPr>
              <p:cNvSpPr>
                <a:spLocks noGrp="1" noRot="1" noChangeAspect="1" noMove="1" noResize="1" noEditPoints="1" noAdjustHandles="1" noChangeArrowheads="1" noChangeShapeType="1" noTextEdit="1"/>
              </p:cNvSpPr>
              <p:nvPr>
                <p:ph idx="1"/>
              </p:nvPr>
            </p:nvSpPr>
            <p:spPr>
              <a:xfrm>
                <a:off x="677334" y="2160589"/>
                <a:ext cx="3589866" cy="2339693"/>
              </a:xfrm>
              <a:blipFill>
                <a:blip r:embed="rId2"/>
                <a:stretch>
                  <a:fillRect l="-340" t="-1563" r="-1358"/>
                </a:stretch>
              </a:blipFill>
            </p:spPr>
            <p:txBody>
              <a:bodyPr/>
              <a:lstStyle/>
              <a:p>
                <a:r>
                  <a:rPr lang="ru-RU">
                    <a:noFill/>
                  </a:rPr>
                  <a:t> </a:t>
                </a:r>
              </a:p>
            </p:txBody>
          </p:sp>
        </mc:Fallback>
      </mc:AlternateContent>
      <p:pic>
        <p:nvPicPr>
          <p:cNvPr id="4" name="Рисунок 3">
            <a:extLst>
              <a:ext uri="{FF2B5EF4-FFF2-40B4-BE49-F238E27FC236}">
                <a16:creationId xmlns:a16="http://schemas.microsoft.com/office/drawing/2014/main" id="{11A5B9D6-62DC-46A4-A698-874287957AD0}"/>
              </a:ext>
            </a:extLst>
          </p:cNvPr>
          <p:cNvPicPr>
            <a:picLocks noChangeAspect="1"/>
          </p:cNvPicPr>
          <p:nvPr/>
        </p:nvPicPr>
        <p:blipFill>
          <a:blip r:embed="rId3"/>
          <a:stretch>
            <a:fillRect/>
          </a:stretch>
        </p:blipFill>
        <p:spPr>
          <a:xfrm>
            <a:off x="727669" y="3843558"/>
            <a:ext cx="4247999" cy="2202945"/>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93659E7-3CD0-4BC4-AAA3-3A6B9BAD7C4B}"/>
                  </a:ext>
                </a:extLst>
              </p:cNvPr>
              <p:cNvSpPr txBox="1"/>
              <p:nvPr/>
            </p:nvSpPr>
            <p:spPr>
              <a:xfrm>
                <a:off x="4975668" y="2198480"/>
                <a:ext cx="4684057" cy="1200329"/>
              </a:xfrm>
              <a:prstGeom prst="rect">
                <a:avLst/>
              </a:prstGeom>
              <a:noFill/>
            </p:spPr>
            <p:txBody>
              <a:bodyPr wrap="square" rtlCol="0">
                <a:spAutoFit/>
              </a:bodyPr>
              <a:lstStyle/>
              <a:p>
                <a:pPr marL="285750" indent="-285750" rtl="0">
                  <a:buClr>
                    <a:schemeClr val="accent1"/>
                  </a:buClr>
                  <a:buFont typeface="Arial" panose="020B0604020202020204" pitchFamily="34" charset="0"/>
                  <a:buChar char="•"/>
                </a:pPr>
                <a:r>
                  <a:rPr lang="en-US" sz="1800" dirty="0">
                    <a:solidFill>
                      <a:schemeClr val="tx1"/>
                    </a:solidFill>
                  </a:rPr>
                  <a:t>The alpha blending formula used for watermark extraction is given by: </a:t>
                </a:r>
              </a:p>
              <a:p>
                <a:pPr rtl="0"/>
                <a14:m>
                  <m:oMathPara xmlns:m="http://schemas.openxmlformats.org/officeDocument/2006/math">
                    <m:oMathParaPr>
                      <m:jc m:val="centerGroup"/>
                    </m:oMathParaPr>
                    <m:oMath xmlns:m="http://schemas.openxmlformats.org/officeDocument/2006/math">
                      <m:r>
                        <a:rPr lang="en-US" sz="1800" i="1" dirty="0" smtClean="0">
                          <a:solidFill>
                            <a:schemeClr val="tx1"/>
                          </a:solidFill>
                          <a:latin typeface="Cambria Math" panose="02040503050406030204" pitchFamily="18" charset="0"/>
                        </a:rPr>
                        <m:t>𝑅𝑊</m:t>
                      </m:r>
                      <m:r>
                        <a:rPr lang="en-US" sz="1800" i="1" dirty="0" smtClean="0">
                          <a:solidFill>
                            <a:schemeClr val="tx1"/>
                          </a:solidFill>
                          <a:latin typeface="Cambria Math" panose="02040503050406030204" pitchFamily="18" charset="0"/>
                        </a:rPr>
                        <m:t>= (</m:t>
                      </m:r>
                      <m:r>
                        <a:rPr lang="en-US" sz="1800" i="1" dirty="0" smtClean="0">
                          <a:solidFill>
                            <a:schemeClr val="tx1"/>
                          </a:solidFill>
                          <a:latin typeface="Cambria Math" panose="02040503050406030204" pitchFamily="18" charset="0"/>
                        </a:rPr>
                        <m:t>𝑊𝑀𝐼</m:t>
                      </m:r>
                      <m:r>
                        <a:rPr lang="en-US" sz="1800" i="1" dirty="0" smtClean="0">
                          <a:solidFill>
                            <a:schemeClr val="tx1"/>
                          </a:solidFill>
                          <a:latin typeface="Cambria Math" panose="02040503050406030204" pitchFamily="18" charset="0"/>
                        </a:rPr>
                        <m:t> − </m:t>
                      </m:r>
                      <m:r>
                        <a:rPr lang="en-US" sz="1800" i="1" dirty="0" smtClean="0">
                          <a:solidFill>
                            <a:schemeClr val="tx1"/>
                          </a:solidFill>
                          <a:latin typeface="Cambria Math" panose="02040503050406030204" pitchFamily="18" charset="0"/>
                        </a:rPr>
                        <m:t>𝑘</m:t>
                      </m:r>
                      <m:r>
                        <a:rPr lang="en-US" sz="1800" i="1" dirty="0" smtClean="0">
                          <a:solidFill>
                            <a:schemeClr val="tx1"/>
                          </a:solidFill>
                          <a:latin typeface="Cambria Math" panose="02040503050406030204" pitchFamily="18" charset="0"/>
                        </a:rPr>
                        <m:t>∗</m:t>
                      </m:r>
                      <m:r>
                        <a:rPr lang="en-US" sz="1800" i="1" dirty="0" smtClean="0">
                          <a:solidFill>
                            <a:schemeClr val="tx1"/>
                          </a:solidFill>
                          <a:latin typeface="Cambria Math" panose="02040503050406030204" pitchFamily="18" charset="0"/>
                        </a:rPr>
                        <m:t>𝐿𝐿</m:t>
                      </m:r>
                      <m:r>
                        <a:rPr lang="en-US" sz="1800" i="1" dirty="0" smtClean="0">
                          <a:solidFill>
                            <a:schemeClr val="tx1"/>
                          </a:solidFill>
                          <a:latin typeface="Cambria Math" panose="02040503050406030204" pitchFamily="18" charset="0"/>
                        </a:rPr>
                        <m:t>1) </m:t>
                      </m:r>
                    </m:oMath>
                  </m:oMathPara>
                </a14:m>
                <a:endParaRPr lang="en-US" sz="1800" dirty="0">
                  <a:solidFill>
                    <a:schemeClr val="tx1"/>
                  </a:solidFill>
                </a:endParaRPr>
              </a:p>
              <a:p>
                <a:endParaRPr lang="ru-RU" dirty="0"/>
              </a:p>
            </p:txBody>
          </p:sp>
        </mc:Choice>
        <mc:Fallback>
          <p:sp>
            <p:nvSpPr>
              <p:cNvPr id="5" name="TextBox 4">
                <a:extLst>
                  <a:ext uri="{FF2B5EF4-FFF2-40B4-BE49-F238E27FC236}">
                    <a16:creationId xmlns:a16="http://schemas.microsoft.com/office/drawing/2014/main" id="{E93659E7-3CD0-4BC4-AAA3-3A6B9BAD7C4B}"/>
                  </a:ext>
                </a:extLst>
              </p:cNvPr>
              <p:cNvSpPr txBox="1">
                <a:spLocks noRot="1" noChangeAspect="1" noMove="1" noResize="1" noEditPoints="1" noAdjustHandles="1" noChangeArrowheads="1" noChangeShapeType="1" noTextEdit="1"/>
              </p:cNvSpPr>
              <p:nvPr/>
            </p:nvSpPr>
            <p:spPr>
              <a:xfrm>
                <a:off x="4975668" y="2198480"/>
                <a:ext cx="4684057" cy="1200329"/>
              </a:xfrm>
              <a:prstGeom prst="rect">
                <a:avLst/>
              </a:prstGeom>
              <a:blipFill>
                <a:blip r:embed="rId4"/>
                <a:stretch>
                  <a:fillRect l="-780" t="-3553"/>
                </a:stretch>
              </a:blipFill>
            </p:spPr>
            <p:txBody>
              <a:bodyPr/>
              <a:lstStyle/>
              <a:p>
                <a:r>
                  <a:rPr lang="ru-RU">
                    <a:noFill/>
                  </a:rPr>
                  <a:t> </a:t>
                </a:r>
              </a:p>
            </p:txBody>
          </p:sp>
        </mc:Fallback>
      </mc:AlternateContent>
      <p:pic>
        <p:nvPicPr>
          <p:cNvPr id="6" name="Рисунок 5">
            <a:extLst>
              <a:ext uri="{FF2B5EF4-FFF2-40B4-BE49-F238E27FC236}">
                <a16:creationId xmlns:a16="http://schemas.microsoft.com/office/drawing/2014/main" id="{B942EA58-8B7D-454D-9101-121B5B7DEC16}"/>
              </a:ext>
            </a:extLst>
          </p:cNvPr>
          <p:cNvPicPr>
            <a:picLocks noChangeAspect="1"/>
          </p:cNvPicPr>
          <p:nvPr/>
        </p:nvPicPr>
        <p:blipFill>
          <a:blip r:embed="rId5"/>
          <a:stretch>
            <a:fillRect/>
          </a:stretch>
        </p:blipFill>
        <p:spPr>
          <a:xfrm>
            <a:off x="5265156" y="3802042"/>
            <a:ext cx="4105080" cy="2239320"/>
          </a:xfrm>
          <a:prstGeom prst="rect">
            <a:avLst/>
          </a:prstGeom>
        </p:spPr>
      </p:pic>
      <p:sp>
        <p:nvSpPr>
          <p:cNvPr id="7" name="TextBox 6">
            <a:extLst>
              <a:ext uri="{FF2B5EF4-FFF2-40B4-BE49-F238E27FC236}">
                <a16:creationId xmlns:a16="http://schemas.microsoft.com/office/drawing/2014/main" id="{A3190F32-D441-4A2C-BB33-324999A3B444}"/>
              </a:ext>
            </a:extLst>
          </p:cNvPr>
          <p:cNvSpPr txBox="1"/>
          <p:nvPr/>
        </p:nvSpPr>
        <p:spPr>
          <a:xfrm>
            <a:off x="677334" y="6046504"/>
            <a:ext cx="3349378" cy="646331"/>
          </a:xfrm>
          <a:prstGeom prst="rect">
            <a:avLst/>
          </a:prstGeom>
          <a:noFill/>
        </p:spPr>
        <p:txBody>
          <a:bodyPr wrap="none" rtlCol="0">
            <a:spAutoFit/>
          </a:bodyPr>
          <a:lstStyle/>
          <a:p>
            <a:r>
              <a:rPr lang="en-US" dirty="0">
                <a:ea typeface="Calibri" panose="020F0502020204030204" pitchFamily="34" charset="0"/>
                <a:cs typeface="Calibri" panose="020F0502020204030204" pitchFamily="34" charset="0"/>
              </a:rPr>
              <a:t>Watermark Embedding Process</a:t>
            </a:r>
            <a:endParaRPr lang="ru-RU" dirty="0">
              <a:ea typeface="Calibri" panose="020F0502020204030204" pitchFamily="34" charset="0"/>
              <a:cs typeface="Calibri" panose="020F0502020204030204" pitchFamily="34" charset="0"/>
            </a:endParaRPr>
          </a:p>
          <a:p>
            <a:endParaRPr lang="ru-RU" dirty="0"/>
          </a:p>
        </p:txBody>
      </p:sp>
      <p:sp>
        <p:nvSpPr>
          <p:cNvPr id="8" name="TextBox 7">
            <a:extLst>
              <a:ext uri="{FF2B5EF4-FFF2-40B4-BE49-F238E27FC236}">
                <a16:creationId xmlns:a16="http://schemas.microsoft.com/office/drawing/2014/main" id="{235BAFEC-F0E6-4564-94EA-EE97D458C833}"/>
              </a:ext>
            </a:extLst>
          </p:cNvPr>
          <p:cNvSpPr txBox="1"/>
          <p:nvPr/>
        </p:nvSpPr>
        <p:spPr>
          <a:xfrm>
            <a:off x="5265156" y="6046504"/>
            <a:ext cx="3277244" cy="646331"/>
          </a:xfrm>
          <a:prstGeom prst="rect">
            <a:avLst/>
          </a:prstGeom>
          <a:noFill/>
        </p:spPr>
        <p:txBody>
          <a:bodyPr wrap="none" rtlCol="0">
            <a:spAutoFit/>
          </a:bodyPr>
          <a:lstStyle/>
          <a:p>
            <a:r>
              <a:rPr lang="en-US" dirty="0">
                <a:ea typeface="Calibri" panose="020F0502020204030204" pitchFamily="34" charset="0"/>
                <a:cs typeface="Calibri" panose="020F0502020204030204" pitchFamily="34" charset="0"/>
              </a:rPr>
              <a:t>Watermark Extraction Process</a:t>
            </a:r>
            <a:endParaRPr lang="ru-RU" dirty="0">
              <a:ea typeface="Calibri" panose="020F0502020204030204" pitchFamily="34" charset="0"/>
              <a:cs typeface="Calibri" panose="020F0502020204030204" pitchFamily="34" charset="0"/>
            </a:endParaRPr>
          </a:p>
          <a:p>
            <a:endParaRPr lang="ru-RU" dirty="0"/>
          </a:p>
        </p:txBody>
      </p:sp>
      <p:sp>
        <p:nvSpPr>
          <p:cNvPr id="10" name="Номер слайда 9">
            <a:extLst>
              <a:ext uri="{FF2B5EF4-FFF2-40B4-BE49-F238E27FC236}">
                <a16:creationId xmlns:a16="http://schemas.microsoft.com/office/drawing/2014/main" id="{9D8E0B6C-09E5-4F48-A0B4-92CD69375D74}"/>
              </a:ext>
            </a:extLst>
          </p:cNvPr>
          <p:cNvSpPr>
            <a:spLocks noGrp="1"/>
          </p:cNvSpPr>
          <p:nvPr>
            <p:ph type="sldNum" sz="quarter" idx="12"/>
          </p:nvPr>
        </p:nvSpPr>
        <p:spPr/>
        <p:txBody>
          <a:bodyPr/>
          <a:lstStyle/>
          <a:p>
            <a:fld id="{D57F1E4F-1CFF-5643-939E-217C01CDF565}" type="slidenum">
              <a:rPr lang="en-US" smtClean="0">
                <a:solidFill>
                  <a:schemeClr val="tx1"/>
                </a:solidFill>
              </a:rPr>
              <a:pPr/>
              <a:t>6</a:t>
            </a:fld>
            <a:endParaRPr lang="en-US" dirty="0">
              <a:solidFill>
                <a:schemeClr val="tx1"/>
              </a:solidFill>
            </a:endParaRPr>
          </a:p>
        </p:txBody>
      </p:sp>
    </p:spTree>
    <p:extLst>
      <p:ext uri="{BB962C8B-B14F-4D97-AF65-F5344CB8AC3E}">
        <p14:creationId xmlns:p14="http://schemas.microsoft.com/office/powerpoint/2010/main" val="2088078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59CA7F-865C-4AD1-A0E2-9A06B575C1BF}"/>
              </a:ext>
            </a:extLst>
          </p:cNvPr>
          <p:cNvSpPr>
            <a:spLocks noGrp="1"/>
          </p:cNvSpPr>
          <p:nvPr>
            <p:ph type="title"/>
          </p:nvPr>
        </p:nvSpPr>
        <p:spPr/>
        <p:txBody>
          <a:bodyPr/>
          <a:lstStyle/>
          <a:p>
            <a:r>
              <a:rPr lang="en-US" dirty="0">
                <a:solidFill>
                  <a:schemeClr val="tx1"/>
                </a:solidFill>
                <a:ea typeface="Calibri" panose="020F0502020204030204" pitchFamily="34" charset="0"/>
                <a:cs typeface="Calibri" panose="020F0502020204030204" pitchFamily="34" charset="0"/>
              </a:rPr>
              <a:t>Embedding process</a:t>
            </a:r>
            <a:endParaRPr lang="ru-RU" dirty="0">
              <a:solidFill>
                <a:schemeClr val="tx1"/>
              </a:solidFill>
            </a:endParaRPr>
          </a:p>
        </p:txBody>
      </p:sp>
      <p:sp>
        <p:nvSpPr>
          <p:cNvPr id="3" name="Объект 2">
            <a:extLst>
              <a:ext uri="{FF2B5EF4-FFF2-40B4-BE49-F238E27FC236}">
                <a16:creationId xmlns:a16="http://schemas.microsoft.com/office/drawing/2014/main" id="{D135E50A-2D43-4BE1-828E-3C4D665AA626}"/>
              </a:ext>
            </a:extLst>
          </p:cNvPr>
          <p:cNvSpPr>
            <a:spLocks noGrp="1"/>
          </p:cNvSpPr>
          <p:nvPr>
            <p:ph idx="1"/>
          </p:nvPr>
        </p:nvSpPr>
        <p:spPr>
          <a:xfrm>
            <a:off x="677334" y="1930400"/>
            <a:ext cx="8596668" cy="3880773"/>
          </a:xfrm>
        </p:spPr>
        <p:txBody>
          <a:bodyPr/>
          <a:lstStyle/>
          <a:p>
            <a:pPr>
              <a:buFont typeface="Arial" panose="020B0604020202020204" pitchFamily="34" charset="0"/>
              <a:buChar char="•"/>
            </a:pPr>
            <a:r>
              <a:rPr lang="en-US" sz="1800" dirty="0">
                <a:solidFill>
                  <a:schemeClr val="tx1"/>
                </a:solidFill>
              </a:rPr>
              <a:t>Watermark embedding is done by varying the value of k from 0.1 to 0.9 keeping q constant at 0.1. </a:t>
            </a:r>
          </a:p>
          <a:p>
            <a:pPr>
              <a:buFont typeface="Arial" panose="020B0604020202020204" pitchFamily="34" charset="0"/>
              <a:buChar char="•"/>
            </a:pPr>
            <a:r>
              <a:rPr lang="en-US" sz="1800" dirty="0">
                <a:solidFill>
                  <a:schemeClr val="tx1"/>
                </a:solidFill>
              </a:rPr>
              <a:t>Best results are obtained when k is 0.5. With the decreasing value of k below 0.4 watermark image gets brighter and completely destroys the cover image.</a:t>
            </a:r>
            <a:endParaRPr lang="ru-RU" sz="1800" dirty="0">
              <a:solidFill>
                <a:schemeClr val="tx1"/>
              </a:solidFill>
            </a:endParaRPr>
          </a:p>
          <a:p>
            <a:endParaRPr lang="ru-RU" dirty="0"/>
          </a:p>
        </p:txBody>
      </p:sp>
      <p:pic>
        <p:nvPicPr>
          <p:cNvPr id="4" name="Рисунок 3">
            <a:extLst>
              <a:ext uri="{FF2B5EF4-FFF2-40B4-BE49-F238E27FC236}">
                <a16:creationId xmlns:a16="http://schemas.microsoft.com/office/drawing/2014/main" id="{470CCDFA-A445-4740-9E94-5868F2080232}"/>
              </a:ext>
            </a:extLst>
          </p:cNvPr>
          <p:cNvPicPr>
            <a:picLocks noChangeAspect="1"/>
          </p:cNvPicPr>
          <p:nvPr/>
        </p:nvPicPr>
        <p:blipFill>
          <a:blip r:embed="rId2"/>
          <a:stretch>
            <a:fillRect/>
          </a:stretch>
        </p:blipFill>
        <p:spPr>
          <a:xfrm>
            <a:off x="839992" y="3676580"/>
            <a:ext cx="6579074" cy="2571820"/>
          </a:xfrm>
          <a:prstGeom prst="rect">
            <a:avLst/>
          </a:prstGeom>
        </p:spPr>
      </p:pic>
      <p:sp>
        <p:nvSpPr>
          <p:cNvPr id="5" name="TextBox 4">
            <a:extLst>
              <a:ext uri="{FF2B5EF4-FFF2-40B4-BE49-F238E27FC236}">
                <a16:creationId xmlns:a16="http://schemas.microsoft.com/office/drawing/2014/main" id="{8C756526-3EF9-42A2-A0E4-F32C98C96906}"/>
              </a:ext>
            </a:extLst>
          </p:cNvPr>
          <p:cNvSpPr txBox="1"/>
          <p:nvPr/>
        </p:nvSpPr>
        <p:spPr>
          <a:xfrm>
            <a:off x="839992" y="6211669"/>
            <a:ext cx="4682692" cy="646331"/>
          </a:xfrm>
          <a:prstGeom prst="rect">
            <a:avLst/>
          </a:prstGeom>
          <a:noFill/>
        </p:spPr>
        <p:txBody>
          <a:bodyPr wrap="none" rtlCol="0">
            <a:spAutoFit/>
          </a:bodyPr>
          <a:lstStyle/>
          <a:p>
            <a:r>
              <a:rPr lang="en-US" dirty="0">
                <a:ea typeface="Calibri" panose="020F0502020204030204" pitchFamily="34" charset="0"/>
                <a:cs typeface="Calibri" panose="020F0502020204030204" pitchFamily="34" charset="0"/>
              </a:rPr>
              <a:t>Watermark embedding process 1-level DWT</a:t>
            </a:r>
            <a:endParaRPr lang="ru-RU" dirty="0">
              <a:ea typeface="Calibri" panose="020F0502020204030204" pitchFamily="34" charset="0"/>
              <a:cs typeface="Calibri" panose="020F0502020204030204" pitchFamily="34" charset="0"/>
            </a:endParaRPr>
          </a:p>
          <a:p>
            <a:endParaRPr lang="ru-RU" dirty="0"/>
          </a:p>
        </p:txBody>
      </p:sp>
      <p:sp>
        <p:nvSpPr>
          <p:cNvPr id="7" name="Номер слайда 6">
            <a:extLst>
              <a:ext uri="{FF2B5EF4-FFF2-40B4-BE49-F238E27FC236}">
                <a16:creationId xmlns:a16="http://schemas.microsoft.com/office/drawing/2014/main" id="{01F91313-8117-4B65-A8F3-224EA83E60E0}"/>
              </a:ext>
            </a:extLst>
          </p:cNvPr>
          <p:cNvSpPr>
            <a:spLocks noGrp="1"/>
          </p:cNvSpPr>
          <p:nvPr>
            <p:ph type="sldNum" sz="quarter" idx="12"/>
          </p:nvPr>
        </p:nvSpPr>
        <p:spPr/>
        <p:txBody>
          <a:bodyPr/>
          <a:lstStyle/>
          <a:p>
            <a:fld id="{D57F1E4F-1CFF-5643-939E-217C01CDF565}" type="slidenum">
              <a:rPr lang="en-US" smtClean="0">
                <a:solidFill>
                  <a:schemeClr val="tx1"/>
                </a:solidFill>
              </a:rPr>
              <a:pPr/>
              <a:t>7</a:t>
            </a:fld>
            <a:endParaRPr lang="en-US" dirty="0">
              <a:solidFill>
                <a:schemeClr val="tx1"/>
              </a:solidFill>
            </a:endParaRPr>
          </a:p>
        </p:txBody>
      </p:sp>
    </p:spTree>
    <p:extLst>
      <p:ext uri="{BB962C8B-B14F-4D97-AF65-F5344CB8AC3E}">
        <p14:creationId xmlns:p14="http://schemas.microsoft.com/office/powerpoint/2010/main" val="2175457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CF8C39-5ED7-4E4A-B558-2960DDD75A7E}"/>
              </a:ext>
            </a:extLst>
          </p:cNvPr>
          <p:cNvSpPr>
            <a:spLocks noGrp="1"/>
          </p:cNvSpPr>
          <p:nvPr>
            <p:ph type="title"/>
          </p:nvPr>
        </p:nvSpPr>
        <p:spPr/>
        <p:txBody>
          <a:bodyPr/>
          <a:lstStyle/>
          <a:p>
            <a:r>
              <a:rPr lang="en-US" dirty="0">
                <a:solidFill>
                  <a:schemeClr val="tx1"/>
                </a:solidFill>
                <a:ea typeface="Calibri" panose="020F0502020204030204" pitchFamily="34" charset="0"/>
                <a:cs typeface="Calibri" panose="020F0502020204030204" pitchFamily="34" charset="0"/>
              </a:rPr>
              <a:t>Extraction process</a:t>
            </a:r>
            <a:endParaRPr lang="ru-RU" dirty="0">
              <a:solidFill>
                <a:schemeClr val="tx1"/>
              </a:solidFill>
            </a:endParaRPr>
          </a:p>
        </p:txBody>
      </p:sp>
      <p:sp>
        <p:nvSpPr>
          <p:cNvPr id="3" name="Объект 2">
            <a:extLst>
              <a:ext uri="{FF2B5EF4-FFF2-40B4-BE49-F238E27FC236}">
                <a16:creationId xmlns:a16="http://schemas.microsoft.com/office/drawing/2014/main" id="{B90FD6F9-A0A5-4E7A-98C9-6CBEDBDB32D2}"/>
              </a:ext>
            </a:extLst>
          </p:cNvPr>
          <p:cNvSpPr>
            <a:spLocks noGrp="1"/>
          </p:cNvSpPr>
          <p:nvPr>
            <p:ph idx="1"/>
          </p:nvPr>
        </p:nvSpPr>
        <p:spPr/>
        <p:txBody>
          <a:bodyPr/>
          <a:lstStyle/>
          <a:p>
            <a:pPr>
              <a:buFont typeface="Arial" panose="020B0604020202020204" pitchFamily="34" charset="0"/>
              <a:buChar char="•"/>
            </a:pPr>
            <a:r>
              <a:rPr lang="en-US" sz="1800" dirty="0">
                <a:solidFill>
                  <a:schemeClr val="tx1"/>
                </a:solidFill>
              </a:rPr>
              <a:t>Recovery of watermark image is done by varying value of k from 0.1 to 0.9. With the decreasing value of k below 0.2 recovered watermark becomes darker and completely invisible.</a:t>
            </a:r>
            <a:endParaRPr lang="ru-RU" sz="1800" dirty="0">
              <a:solidFill>
                <a:schemeClr val="tx1"/>
              </a:solidFill>
            </a:endParaRPr>
          </a:p>
          <a:p>
            <a:endParaRPr lang="ru-RU" dirty="0"/>
          </a:p>
        </p:txBody>
      </p:sp>
      <p:pic>
        <p:nvPicPr>
          <p:cNvPr id="4" name="Рисунок 3">
            <a:extLst>
              <a:ext uri="{FF2B5EF4-FFF2-40B4-BE49-F238E27FC236}">
                <a16:creationId xmlns:a16="http://schemas.microsoft.com/office/drawing/2014/main" id="{3FB7A8B0-3244-4F9D-B59C-DB049309BFC5}"/>
              </a:ext>
            </a:extLst>
          </p:cNvPr>
          <p:cNvPicPr>
            <a:picLocks noChangeAspect="1"/>
          </p:cNvPicPr>
          <p:nvPr/>
        </p:nvPicPr>
        <p:blipFill>
          <a:blip r:embed="rId2"/>
          <a:stretch>
            <a:fillRect/>
          </a:stretch>
        </p:blipFill>
        <p:spPr>
          <a:xfrm>
            <a:off x="793875" y="3601860"/>
            <a:ext cx="6823913" cy="2574822"/>
          </a:xfrm>
          <a:prstGeom prst="rect">
            <a:avLst/>
          </a:prstGeom>
        </p:spPr>
      </p:pic>
      <p:sp>
        <p:nvSpPr>
          <p:cNvPr id="5" name="TextBox 4">
            <a:extLst>
              <a:ext uri="{FF2B5EF4-FFF2-40B4-BE49-F238E27FC236}">
                <a16:creationId xmlns:a16="http://schemas.microsoft.com/office/drawing/2014/main" id="{84509B51-7E1E-4BBA-AD64-5D323DD678F3}"/>
              </a:ext>
            </a:extLst>
          </p:cNvPr>
          <p:cNvSpPr txBox="1"/>
          <p:nvPr/>
        </p:nvSpPr>
        <p:spPr>
          <a:xfrm>
            <a:off x="793875" y="6158752"/>
            <a:ext cx="4610558" cy="646331"/>
          </a:xfrm>
          <a:prstGeom prst="rect">
            <a:avLst/>
          </a:prstGeom>
          <a:noFill/>
        </p:spPr>
        <p:txBody>
          <a:bodyPr wrap="none" rtlCol="0">
            <a:spAutoFit/>
          </a:bodyPr>
          <a:lstStyle/>
          <a:p>
            <a:r>
              <a:rPr lang="en-US" dirty="0">
                <a:ea typeface="Calibri" panose="020F0502020204030204" pitchFamily="34" charset="0"/>
                <a:cs typeface="Calibri" panose="020F0502020204030204" pitchFamily="34" charset="0"/>
              </a:rPr>
              <a:t>Watermark extraction process 1-level DWT</a:t>
            </a:r>
            <a:endParaRPr lang="ru-RU" dirty="0">
              <a:ea typeface="Calibri" panose="020F0502020204030204" pitchFamily="34" charset="0"/>
              <a:cs typeface="Calibri" panose="020F0502020204030204" pitchFamily="34" charset="0"/>
            </a:endParaRPr>
          </a:p>
          <a:p>
            <a:endParaRPr lang="ru-RU" dirty="0"/>
          </a:p>
        </p:txBody>
      </p:sp>
      <p:sp>
        <p:nvSpPr>
          <p:cNvPr id="7" name="Номер слайда 6">
            <a:extLst>
              <a:ext uri="{FF2B5EF4-FFF2-40B4-BE49-F238E27FC236}">
                <a16:creationId xmlns:a16="http://schemas.microsoft.com/office/drawing/2014/main" id="{77A07EA2-B04F-4D0D-A505-62E2F9C219CB}"/>
              </a:ext>
            </a:extLst>
          </p:cNvPr>
          <p:cNvSpPr>
            <a:spLocks noGrp="1"/>
          </p:cNvSpPr>
          <p:nvPr>
            <p:ph type="sldNum" sz="quarter" idx="12"/>
          </p:nvPr>
        </p:nvSpPr>
        <p:spPr/>
        <p:txBody>
          <a:bodyPr/>
          <a:lstStyle/>
          <a:p>
            <a:fld id="{D57F1E4F-1CFF-5643-939E-217C01CDF565}" type="slidenum">
              <a:rPr lang="en-US" smtClean="0">
                <a:solidFill>
                  <a:schemeClr val="tx1"/>
                </a:solidFill>
              </a:rPr>
              <a:pPr/>
              <a:t>8</a:t>
            </a:fld>
            <a:endParaRPr lang="en-US" dirty="0">
              <a:solidFill>
                <a:schemeClr val="tx1"/>
              </a:solidFill>
            </a:endParaRPr>
          </a:p>
        </p:txBody>
      </p:sp>
    </p:spTree>
    <p:extLst>
      <p:ext uri="{BB962C8B-B14F-4D97-AF65-F5344CB8AC3E}">
        <p14:creationId xmlns:p14="http://schemas.microsoft.com/office/powerpoint/2010/main" val="122458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EBD496-DF28-4024-875A-747809447262}"/>
              </a:ext>
            </a:extLst>
          </p:cNvPr>
          <p:cNvSpPr>
            <a:spLocks noGrp="1"/>
          </p:cNvSpPr>
          <p:nvPr>
            <p:ph type="title"/>
          </p:nvPr>
        </p:nvSpPr>
        <p:spPr/>
        <p:txBody>
          <a:bodyPr/>
          <a:lstStyle/>
          <a:p>
            <a:r>
              <a:rPr lang="en-US" dirty="0">
                <a:solidFill>
                  <a:schemeClr val="tx1"/>
                </a:solidFill>
              </a:rPr>
              <a:t>Experiments</a:t>
            </a:r>
            <a:endParaRPr lang="ru-RU" dirty="0">
              <a:solidFill>
                <a:schemeClr val="tx1"/>
              </a:solidFill>
            </a:endParaRPr>
          </a:p>
        </p:txBody>
      </p:sp>
      <p:sp>
        <p:nvSpPr>
          <p:cNvPr id="3" name="Объект 2">
            <a:extLst>
              <a:ext uri="{FF2B5EF4-FFF2-40B4-BE49-F238E27FC236}">
                <a16:creationId xmlns:a16="http://schemas.microsoft.com/office/drawing/2014/main" id="{C24ED525-5EBA-45EE-9682-AFE6035B96E1}"/>
              </a:ext>
            </a:extLst>
          </p:cNvPr>
          <p:cNvSpPr>
            <a:spLocks noGrp="1"/>
          </p:cNvSpPr>
          <p:nvPr>
            <p:ph idx="1"/>
          </p:nvPr>
        </p:nvSpPr>
        <p:spPr>
          <a:xfrm>
            <a:off x="677334" y="2160589"/>
            <a:ext cx="3571937" cy="3880773"/>
          </a:xfrm>
        </p:spPr>
        <p:txBody>
          <a:bodyPr/>
          <a:lstStyle/>
          <a:p>
            <a:pPr>
              <a:buFont typeface="Arial" panose="020B0604020202020204" pitchFamily="34" charset="0"/>
              <a:buChar char="•"/>
            </a:pPr>
            <a:r>
              <a:rPr lang="en-US" dirty="0">
                <a:solidFill>
                  <a:schemeClr val="tx1"/>
                </a:solidFill>
              </a:rPr>
              <a:t>U</a:t>
            </a:r>
            <a:r>
              <a:rPr lang="en-US" sz="1800" dirty="0">
                <a:solidFill>
                  <a:schemeClr val="tx1"/>
                </a:solidFill>
              </a:rPr>
              <a:t>sed pepper image as the cover image and the fruits image as the watermark which are (b) respectively. Both the images are of equal size of 512×512.</a:t>
            </a:r>
          </a:p>
          <a:p>
            <a:pPr>
              <a:buFont typeface="Arial" panose="020B0604020202020204" pitchFamily="34" charset="0"/>
              <a:buChar char="•"/>
            </a:pPr>
            <a:r>
              <a:rPr lang="en-US" sz="1800" dirty="0">
                <a:solidFill>
                  <a:schemeClr val="tx1"/>
                </a:solidFill>
              </a:rPr>
              <a:t> The alpha blending technique used here adds the low frequency contents of the two images hence both images of equal size are taken.</a:t>
            </a:r>
            <a:endParaRPr lang="ru-RU" sz="1800" dirty="0">
              <a:solidFill>
                <a:schemeClr val="tx1"/>
              </a:solidFill>
            </a:endParaRPr>
          </a:p>
          <a:p>
            <a:endParaRPr lang="ru-RU" dirty="0"/>
          </a:p>
        </p:txBody>
      </p:sp>
      <p:pic>
        <p:nvPicPr>
          <p:cNvPr id="4" name="Рисунок 3">
            <a:extLst>
              <a:ext uri="{FF2B5EF4-FFF2-40B4-BE49-F238E27FC236}">
                <a16:creationId xmlns:a16="http://schemas.microsoft.com/office/drawing/2014/main" id="{9DD3CF24-F3F0-43A3-97EF-757C0984A052}"/>
              </a:ext>
            </a:extLst>
          </p:cNvPr>
          <p:cNvPicPr>
            <a:picLocks noChangeAspect="1"/>
          </p:cNvPicPr>
          <p:nvPr/>
        </p:nvPicPr>
        <p:blipFill>
          <a:blip r:embed="rId2"/>
          <a:stretch>
            <a:fillRect/>
          </a:stretch>
        </p:blipFill>
        <p:spPr>
          <a:xfrm>
            <a:off x="5567082" y="2160589"/>
            <a:ext cx="3787446" cy="3244832"/>
          </a:xfrm>
          <a:prstGeom prst="rect">
            <a:avLst/>
          </a:prstGeom>
        </p:spPr>
      </p:pic>
      <p:sp>
        <p:nvSpPr>
          <p:cNvPr id="5" name="TextBox 4">
            <a:extLst>
              <a:ext uri="{FF2B5EF4-FFF2-40B4-BE49-F238E27FC236}">
                <a16:creationId xmlns:a16="http://schemas.microsoft.com/office/drawing/2014/main" id="{C1F40AAA-6B84-46CB-A97A-93107BE58B21}"/>
              </a:ext>
            </a:extLst>
          </p:cNvPr>
          <p:cNvSpPr txBox="1"/>
          <p:nvPr/>
        </p:nvSpPr>
        <p:spPr>
          <a:xfrm>
            <a:off x="5567082" y="5405421"/>
            <a:ext cx="1467068" cy="646331"/>
          </a:xfrm>
          <a:prstGeom prst="rect">
            <a:avLst/>
          </a:prstGeom>
          <a:noFill/>
        </p:spPr>
        <p:txBody>
          <a:bodyPr wrap="none" rtlCol="0">
            <a:spAutoFit/>
          </a:bodyPr>
          <a:lstStyle/>
          <a:p>
            <a:r>
              <a:rPr lang="en-US" dirty="0">
                <a:ea typeface="Calibri" panose="020F0502020204030204" pitchFamily="34" charset="0"/>
                <a:cs typeface="Calibri" panose="020F0502020204030204" pitchFamily="34" charset="0"/>
              </a:rPr>
              <a:t>Cover image</a:t>
            </a:r>
            <a:endParaRPr lang="ru-RU" dirty="0">
              <a:ea typeface="Calibri" panose="020F0502020204030204" pitchFamily="34" charset="0"/>
              <a:cs typeface="Calibri" panose="020F0502020204030204" pitchFamily="34" charset="0"/>
            </a:endParaRPr>
          </a:p>
          <a:p>
            <a:endParaRPr lang="ru-RU" dirty="0"/>
          </a:p>
        </p:txBody>
      </p:sp>
      <p:sp>
        <p:nvSpPr>
          <p:cNvPr id="7" name="Номер слайда 6">
            <a:extLst>
              <a:ext uri="{FF2B5EF4-FFF2-40B4-BE49-F238E27FC236}">
                <a16:creationId xmlns:a16="http://schemas.microsoft.com/office/drawing/2014/main" id="{23280C10-7342-4F07-BBF0-5D60EF7B6181}"/>
              </a:ext>
            </a:extLst>
          </p:cNvPr>
          <p:cNvSpPr>
            <a:spLocks noGrp="1"/>
          </p:cNvSpPr>
          <p:nvPr>
            <p:ph type="sldNum" sz="quarter" idx="12"/>
          </p:nvPr>
        </p:nvSpPr>
        <p:spPr/>
        <p:txBody>
          <a:bodyPr/>
          <a:lstStyle/>
          <a:p>
            <a:fld id="{D57F1E4F-1CFF-5643-939E-217C01CDF565}" type="slidenum">
              <a:rPr lang="en-US" smtClean="0">
                <a:solidFill>
                  <a:schemeClr val="tx1"/>
                </a:solidFill>
              </a:rPr>
              <a:pPr/>
              <a:t>9</a:t>
            </a:fld>
            <a:endParaRPr lang="en-US" dirty="0">
              <a:solidFill>
                <a:schemeClr val="tx1"/>
              </a:solidFill>
            </a:endParaRPr>
          </a:p>
        </p:txBody>
      </p:sp>
    </p:spTree>
    <p:extLst>
      <p:ext uri="{BB962C8B-B14F-4D97-AF65-F5344CB8AC3E}">
        <p14:creationId xmlns:p14="http://schemas.microsoft.com/office/powerpoint/2010/main" val="1967865798"/>
      </p:ext>
    </p:extLst>
  </p:cSld>
  <p:clrMapOvr>
    <a:masterClrMapping/>
  </p:clrMapOvr>
</p:sld>
</file>

<file path=ppt/theme/theme1.xml><?xml version="1.0" encoding="utf-8"?>
<a:theme xmlns:a="http://schemas.openxmlformats.org/drawingml/2006/main" name="Аспект">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58</TotalTime>
  <Words>487</Words>
  <Application>Microsoft Office PowerPoint</Application>
  <PresentationFormat>Широкоэкранный</PresentationFormat>
  <Paragraphs>60</Paragraphs>
  <Slides>12</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12</vt:i4>
      </vt:variant>
    </vt:vector>
  </HeadingPairs>
  <TitlesOfParts>
    <vt:vector size="18" baseType="lpstr">
      <vt:lpstr>Arial</vt:lpstr>
      <vt:lpstr>Calibri</vt:lpstr>
      <vt:lpstr>Cambria Math</vt:lpstr>
      <vt:lpstr>Trebuchet MS</vt:lpstr>
      <vt:lpstr>Wingdings 3</vt:lpstr>
      <vt:lpstr>Аспект</vt:lpstr>
      <vt:lpstr>Digital Image Watermarking using Discrete Wavelet Transform</vt:lpstr>
      <vt:lpstr>Table of Contents </vt:lpstr>
      <vt:lpstr>Abstract </vt:lpstr>
      <vt:lpstr>Objectives</vt:lpstr>
      <vt:lpstr>Discrete Wavelet transform</vt:lpstr>
      <vt:lpstr>Alpha Blending Technique</vt:lpstr>
      <vt:lpstr>Embedding process</vt:lpstr>
      <vt:lpstr>Extraction process</vt:lpstr>
      <vt:lpstr>Experiments</vt:lpstr>
      <vt:lpstr>Discussion</vt:lpstr>
      <vt:lpstr>CONCLUSIONS</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Watermarking using Discrete Wavelet Transform</dc:title>
  <dc:creator>Касым Шуреев</dc:creator>
  <cp:lastModifiedBy>Касым Шуреев</cp:lastModifiedBy>
  <cp:revision>1</cp:revision>
  <dcterms:created xsi:type="dcterms:W3CDTF">2024-05-30T06:45:12Z</dcterms:created>
  <dcterms:modified xsi:type="dcterms:W3CDTF">2024-05-30T07:44:01Z</dcterms:modified>
</cp:coreProperties>
</file>