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jpeg" ContentType="image/jpeg"/>
  <Override PartName="/ppt/media/image6.png" ContentType="image/png"/>
  <Override PartName="/ppt/media/image7.png" ContentType="image/png"/>
  <Override PartName="/ppt/media/image8.png" ContentType="image/png"/>
  <Override PartName="/ppt/media/image9.jpe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solidFill>
                  <a:srgbClr val="ffffff"/>
                </a:solidFill>
                <a:latin typeface="Trebuchet MS"/>
              </a:rPr>
              <a:t>Cliquez pour déplacer la diapo</a:t>
            </a:r>
            <a:endParaRPr b="0" lang="fr-FR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Cliquez pour modifier le format des notes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&lt;en-tête&gt;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E1FCED16-525E-466F-9EE7-9D7E6F359D9F}" type="slidenum"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fr-FR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B8E01E3-255E-45F7-AC1B-74FC0F009F71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2018501-820C-4C35-AEC1-4B2EAD48FBF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961344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80400" y="4216680"/>
            <a:ext cx="961344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DC0147F-E86C-4C31-8998-5BCE5BF84A8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80400" y="421668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606640" y="421668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32B8A36-568F-4A0E-A64B-F645498EDDC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309528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3930840" y="2336760"/>
            <a:ext cx="309528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7181280" y="2336760"/>
            <a:ext cx="309528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80400" y="4216680"/>
            <a:ext cx="309528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3930840" y="4216680"/>
            <a:ext cx="309528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7181280" y="4216680"/>
            <a:ext cx="309528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350307F-C84C-4595-A22F-4DE7A994196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80EB04A-370A-4C38-932A-63C6A8030EE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C0256A0-4BD4-4389-A7BA-DCBE1D13390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DD1091D-81FE-4BE5-8EE7-FF01BA4A360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46911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5606640" y="2336760"/>
            <a:ext cx="46911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95BBC46-0148-4527-A955-D42ECE9240D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3FC0962-5BFA-4E12-85AE-4B60D69C7EA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80400" y="753120"/>
            <a:ext cx="9613440" cy="50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9EA630C-CBED-42BD-BC0B-BA3E6BC9E68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5606640" y="2336760"/>
            <a:ext cx="46911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80400" y="421668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726C247-801E-4755-BAA2-361CE551BEE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D719C42-BF8D-46F7-93F6-1E1802FB278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46911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606640" y="421668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864396E-FE9D-47EB-98ED-DB9BC878D70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80400" y="4216680"/>
            <a:ext cx="961344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4C128FC-2AA9-40D7-BC0E-02373A215FB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961344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80400" y="4216680"/>
            <a:ext cx="961344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46B69A6-EB11-47B3-9BC8-BDCC0674B5E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80400" y="421668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5606640" y="421668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1084820-29BE-4E1C-8FC4-ADDC42F5711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309528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3930840" y="2336760"/>
            <a:ext cx="309528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7181280" y="2336760"/>
            <a:ext cx="309528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80400" y="4216680"/>
            <a:ext cx="309528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3930840" y="4216680"/>
            <a:ext cx="309528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7181280" y="4216680"/>
            <a:ext cx="309528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508E265-8DCB-406E-9081-B225DC88965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96EDD41-D142-4844-9A4D-921C72D3480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46911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606640" y="2336760"/>
            <a:ext cx="46911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22FCAA8-25EA-43A2-BDC9-EB6EFF63FC1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31B9974-3455-453F-B5A4-0EB1B2982EA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80400" y="753120"/>
            <a:ext cx="9613440" cy="50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4CECF39-04BD-40BA-B35C-BA73A025390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606640" y="2336760"/>
            <a:ext cx="46911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80400" y="421668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085A099-B99C-4DEA-92F0-7827A9BD305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46911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5606640" y="421668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F7C405A-8918-499D-B4D1-357D8F8FEA7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80400" y="4216680"/>
            <a:ext cx="961344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46FC41D-8BDA-4A79-AB06-937C050F739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27e2e"/>
            </a:gs>
            <a:gs pos="100000">
              <a:srgbClr val="d44208"/>
            </a:gs>
          </a:gsLst>
          <a:lin ang="25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 6" descr="hashOverlay-FullResolve.png"/>
          <p:cNvPicPr/>
          <p:nvPr/>
        </p:nvPicPr>
        <p:blipFill>
          <a:blip r:embed="rId2">
            <a:alphaModFix amt="1000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pic>
        <p:nvPicPr>
          <p:cNvPr id="1" name="Image 6" descr="HD-ShadowLong.png"/>
          <p:cNvPicPr/>
          <p:nvPr/>
        </p:nvPicPr>
        <p:blipFill>
          <a:blip r:embed="rId3"/>
          <a:stretch/>
        </p:blipFill>
        <p:spPr>
          <a:xfrm>
            <a:off x="0" y="4242960"/>
            <a:ext cx="8967600" cy="275760"/>
          </a:xfrm>
          <a:prstGeom prst="rect">
            <a:avLst/>
          </a:prstGeom>
          <a:ln w="0">
            <a:noFill/>
          </a:ln>
        </p:spPr>
      </p:pic>
      <p:pic>
        <p:nvPicPr>
          <p:cNvPr id="2" name="Image 7" descr="HD-ShadowShort.png"/>
          <p:cNvPicPr/>
          <p:nvPr/>
        </p:nvPicPr>
        <p:blipFill>
          <a:blip r:embed="rId4"/>
          <a:stretch/>
        </p:blipFill>
        <p:spPr>
          <a:xfrm>
            <a:off x="9111600" y="4243680"/>
            <a:ext cx="3076920" cy="276480"/>
          </a:xfrm>
          <a:prstGeom prst="rect">
            <a:avLst/>
          </a:prstGeom>
          <a:ln w="0">
            <a:noFill/>
          </a:ln>
        </p:spPr>
      </p:pic>
      <p:sp>
        <p:nvSpPr>
          <p:cNvPr id="3" name="Rectangle 8"/>
          <p:cNvSpPr/>
          <p:nvPr/>
        </p:nvSpPr>
        <p:spPr>
          <a:xfrm>
            <a:off x="0" y="2590200"/>
            <a:ext cx="8967600" cy="165996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Rectangle 9"/>
          <p:cNvSpPr/>
          <p:nvPr/>
        </p:nvSpPr>
        <p:spPr>
          <a:xfrm>
            <a:off x="9111600" y="2590200"/>
            <a:ext cx="3076920" cy="1659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0400" y="2733840"/>
            <a:ext cx="8143920" cy="13726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r">
              <a:lnSpc>
                <a:spcPct val="90000"/>
              </a:lnSpc>
              <a:buNone/>
            </a:pPr>
            <a:r>
              <a:rPr b="0" lang="fr-FR" sz="5400" spc="-1" strike="noStrike">
                <a:solidFill>
                  <a:srgbClr val="ffffff"/>
                </a:solidFill>
                <a:latin typeface="Trebuchet MS"/>
              </a:rPr>
              <a:t>Modifiez le style du titre</a:t>
            </a:r>
            <a:endParaRPr b="0" lang="fr-FR" sz="5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7551000" y="593604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fr-FR" sz="1050" spc="-1" strike="noStrike">
                <a:solidFill>
                  <a:srgbClr val="ffffff"/>
                </a:solidFill>
                <a:latin typeface="Trebuchet MS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fr-FR" sz="1050" spc="-1" strike="noStrike">
                <a:solidFill>
                  <a:srgbClr val="ffffff"/>
                </a:solidFill>
                <a:latin typeface="Trebuchet MS"/>
              </a:rPr>
              <a:t> </a:t>
            </a:r>
            <a:endParaRPr b="0" lang="fr-F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ftr" idx="2"/>
          </p:nvPr>
        </p:nvSpPr>
        <p:spPr>
          <a:xfrm>
            <a:off x="680400" y="5936040"/>
            <a:ext cx="68702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sldNum" idx="3"/>
          </p:nvPr>
        </p:nvSpPr>
        <p:spPr>
          <a:xfrm>
            <a:off x="9255240" y="2750400"/>
            <a:ext cx="1171440" cy="1356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fr-FR" sz="3600" spc="-1" strike="noStrike">
                <a:solidFill>
                  <a:srgbClr val="ffffff"/>
                </a:solidFill>
                <a:latin typeface="Trebuchet MS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41271F4F-8777-44B0-884D-780B45DDC70D}" type="slidenum">
              <a:rPr b="0" lang="fr-FR" sz="3600" spc="-1" strike="noStrike">
                <a:solidFill>
                  <a:srgbClr val="ffffff"/>
                </a:solidFill>
                <a:latin typeface="Trebuchet MS"/>
              </a:rPr>
              <a:t>8</a:t>
            </a:fld>
            <a:endParaRPr b="0" lang="fr-FR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ffffff"/>
                </a:solidFill>
                <a:latin typeface="Trebuchet MS"/>
              </a:rPr>
              <a:t>Cliquez pour éditer le format du plan de texte</a:t>
            </a:r>
            <a:endParaRPr b="0" lang="fr-FR" sz="2400" spc="-1" strike="noStrike">
              <a:solidFill>
                <a:srgbClr val="ffffff"/>
              </a:solidFill>
              <a:latin typeface="Trebuchet MS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Trebuchet MS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Trebuchet MS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ffffff"/>
                </a:solidFill>
                <a:latin typeface="Trebuchet MS"/>
              </a:rPr>
              <a:t>Troisième niveau de plan</a:t>
            </a:r>
            <a:endParaRPr b="0" lang="fr-FR" sz="1600" spc="-1" strike="noStrike">
              <a:solidFill>
                <a:srgbClr val="ffffff"/>
              </a:solidFill>
              <a:latin typeface="Trebuchet MS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600" spc="-1" strike="noStrike">
                <a:solidFill>
                  <a:srgbClr val="ffffff"/>
                </a:solidFill>
                <a:latin typeface="Trebuchet MS"/>
              </a:rPr>
              <a:t>Quatrième niveau de plan</a:t>
            </a:r>
            <a:endParaRPr b="0" lang="fr-FR" sz="1600" spc="-1" strike="noStrike">
              <a:solidFill>
                <a:srgbClr val="ffffff"/>
              </a:solidFill>
              <a:latin typeface="Trebuchet MS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latin typeface="Trebuchet MS"/>
              </a:rPr>
              <a:t>Cinquième niveau de plan</a:t>
            </a:r>
            <a:endParaRPr b="0" lang="fr-FR" sz="2000" spc="-1" strike="noStrike">
              <a:solidFill>
                <a:srgbClr val="ffffff"/>
              </a:solidFill>
              <a:latin typeface="Trebuchet MS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latin typeface="Trebuchet MS"/>
              </a:rPr>
              <a:t>Sixième niveau de plan</a:t>
            </a:r>
            <a:endParaRPr b="0" lang="fr-FR" sz="2000" spc="-1" strike="noStrike">
              <a:solidFill>
                <a:srgbClr val="ffffff"/>
              </a:solidFill>
              <a:latin typeface="Trebuchet MS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latin typeface="Trebuchet MS"/>
              </a:rPr>
              <a:t>Septième niveau de plan</a:t>
            </a:r>
            <a:endParaRPr b="0" lang="fr-FR" sz="20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27e2e"/>
            </a:gs>
            <a:gs pos="100000">
              <a:srgbClr val="d44208"/>
            </a:gs>
          </a:gsLst>
          <a:lin ang="25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Image 6" descr="hashOverlay-FullResolve.png"/>
          <p:cNvPicPr/>
          <p:nvPr/>
        </p:nvPicPr>
        <p:blipFill>
          <a:blip r:embed="rId2">
            <a:alphaModFix amt="1000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pic>
        <p:nvPicPr>
          <p:cNvPr id="47" name="Image 14" descr="HD-ShadowLong.png"/>
          <p:cNvPicPr/>
          <p:nvPr/>
        </p:nvPicPr>
        <p:blipFill>
          <a:blip r:embed="rId3"/>
          <a:stretch/>
        </p:blipFill>
        <p:spPr>
          <a:xfrm>
            <a:off x="0" y="1970280"/>
            <a:ext cx="10437480" cy="320760"/>
          </a:xfrm>
          <a:prstGeom prst="rect">
            <a:avLst/>
          </a:prstGeom>
          <a:ln w="0">
            <a:noFill/>
          </a:ln>
        </p:spPr>
      </p:pic>
      <p:pic>
        <p:nvPicPr>
          <p:cNvPr id="48" name="Image 15" descr="HD-ShadowShort.png"/>
          <p:cNvPicPr/>
          <p:nvPr/>
        </p:nvPicPr>
        <p:blipFill>
          <a:blip r:embed="rId4"/>
          <a:stretch/>
        </p:blipFill>
        <p:spPr>
          <a:xfrm>
            <a:off x="10585800" y="1971360"/>
            <a:ext cx="1602720" cy="144000"/>
          </a:xfrm>
          <a:prstGeom prst="rect">
            <a:avLst/>
          </a:prstGeom>
          <a:ln w="0">
            <a:noFill/>
          </a:ln>
        </p:spPr>
      </p:pic>
      <p:sp>
        <p:nvSpPr>
          <p:cNvPr id="49" name="Rectangle 16"/>
          <p:cNvSpPr/>
          <p:nvPr/>
        </p:nvSpPr>
        <p:spPr>
          <a:xfrm>
            <a:off x="0" y="609480"/>
            <a:ext cx="10437480" cy="136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Rectangle 17"/>
          <p:cNvSpPr/>
          <p:nvPr/>
        </p:nvSpPr>
        <p:spPr>
          <a:xfrm>
            <a:off x="10585800" y="609480"/>
            <a:ext cx="1602720" cy="13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fr-FR" sz="3600" spc="-1" strike="noStrike">
                <a:solidFill>
                  <a:srgbClr val="ffffff"/>
                </a:solidFill>
                <a:latin typeface="Trebuchet MS"/>
              </a:rPr>
              <a:t>Modifiez le style du titre</a:t>
            </a:r>
            <a:endParaRPr b="0" lang="fr-FR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ffffff"/>
                </a:solidFill>
                <a:latin typeface="Trebuchet MS"/>
              </a:rPr>
              <a:t>Modifiez les styles du texte du masque</a:t>
            </a:r>
            <a:endParaRPr b="0" lang="fr-FR" sz="2400" spc="-1" strike="noStrike">
              <a:solidFill>
                <a:srgbClr val="ffffff"/>
              </a:solidFill>
              <a:latin typeface="Trebuchet MS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ffffff"/>
                </a:solidFill>
                <a:latin typeface="Trebuchet MS"/>
              </a:rPr>
              <a:t>Deuxième niveau</a:t>
            </a:r>
            <a:endParaRPr b="0" lang="fr-FR" sz="2000" spc="-1" strike="noStrike">
              <a:solidFill>
                <a:srgbClr val="ffffff"/>
              </a:solidFill>
              <a:latin typeface="Trebuchet MS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ffffff"/>
                </a:solidFill>
                <a:latin typeface="Trebuchet MS"/>
              </a:rPr>
              <a:t>Troisième niveau</a:t>
            </a:r>
            <a:endParaRPr b="0" lang="fr-FR" sz="1800" spc="-1" strike="noStrike">
              <a:solidFill>
                <a:srgbClr val="ffffff"/>
              </a:solidFill>
              <a:latin typeface="Trebuchet MS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1600" spc="-1" strike="noStrike">
                <a:solidFill>
                  <a:srgbClr val="ffffff"/>
                </a:solidFill>
                <a:latin typeface="Trebuchet MS"/>
              </a:rPr>
              <a:t>Quatrième niveau</a:t>
            </a:r>
            <a:endParaRPr b="0" lang="fr-FR" sz="1600" spc="-1" strike="noStrike">
              <a:solidFill>
                <a:srgbClr val="ffffff"/>
              </a:solidFill>
              <a:latin typeface="Trebuchet MS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1600" spc="-1" strike="noStrike">
                <a:solidFill>
                  <a:srgbClr val="ffffff"/>
                </a:solidFill>
                <a:latin typeface="Trebuchet MS"/>
              </a:rPr>
              <a:t>Cinquième niveau</a:t>
            </a:r>
            <a:endParaRPr b="0" lang="fr-FR" sz="1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dt" idx="4"/>
          </p:nvPr>
        </p:nvSpPr>
        <p:spPr>
          <a:xfrm>
            <a:off x="7551000" y="593604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fr-FR" sz="1050" spc="-1" strike="noStrike">
                <a:solidFill>
                  <a:srgbClr val="ffffff"/>
                </a:solidFill>
                <a:latin typeface="Trebuchet MS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fr-FR" sz="1050" spc="-1" strike="noStrike">
                <a:solidFill>
                  <a:srgbClr val="ffffff"/>
                </a:solidFill>
                <a:latin typeface="Trebuchet MS"/>
              </a:rPr>
              <a:t>&lt;date/heure&gt;</a:t>
            </a:r>
            <a:endParaRPr b="0" lang="fr-F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ftr" idx="5"/>
          </p:nvPr>
        </p:nvSpPr>
        <p:spPr>
          <a:xfrm>
            <a:off x="680400" y="5936040"/>
            <a:ext cx="68702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sldNum" idx="6"/>
          </p:nvPr>
        </p:nvSpPr>
        <p:spPr>
          <a:xfrm>
            <a:off x="10729440" y="753120"/>
            <a:ext cx="1153800" cy="1090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fr-FR" sz="3600" spc="-1" strike="noStrike">
                <a:solidFill>
                  <a:srgbClr val="ffffff"/>
                </a:solidFill>
                <a:latin typeface="Trebuchet MS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52E6D46E-3F5F-407D-B341-D29651B1D49C}" type="slidenum">
              <a:rPr b="0" lang="fr-FR" sz="3600" spc="-1" strike="noStrike">
                <a:solidFill>
                  <a:srgbClr val="ffffff"/>
                </a:solidFill>
                <a:latin typeface="Trebuchet MS"/>
              </a:rPr>
              <a:t>&lt;numéro&gt;</a:t>
            </a:fld>
            <a:endParaRPr b="0" lang="fr-FR" sz="36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5" descr=""/>
          <p:cNvPicPr/>
          <p:nvPr/>
        </p:nvPicPr>
        <p:blipFill>
          <a:blip r:embed="rId1"/>
          <a:stretch/>
        </p:blipFill>
        <p:spPr>
          <a:xfrm>
            <a:off x="-48960" y="-86400"/>
            <a:ext cx="12303720" cy="7030440"/>
          </a:xfrm>
          <a:prstGeom prst="rect">
            <a:avLst/>
          </a:prstGeom>
          <a:ln w="0">
            <a:noFill/>
          </a:ln>
        </p:spPr>
      </p:pic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110040" y="4056480"/>
            <a:ext cx="6576480" cy="13726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r">
              <a:lnSpc>
                <a:spcPct val="80000"/>
              </a:lnSpc>
              <a:buNone/>
            </a:pPr>
            <a:r>
              <a:rPr b="1" i="1" lang="fr-FR" sz="5400" spc="-1" strike="noStrike">
                <a:solidFill>
                  <a:srgbClr val="ffffff"/>
                </a:solidFill>
                <a:latin typeface="Trebuchet MS"/>
              </a:rPr>
              <a:t>Frederic.B    Yves.P</a:t>
            </a:r>
            <a:endParaRPr b="0" lang="fr-FR" sz="5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00" name="Footer Placeholder 4"/>
          <p:cNvSpPr/>
          <p:nvPr/>
        </p:nvSpPr>
        <p:spPr>
          <a:xfrm>
            <a:off x="3526920" y="27000"/>
            <a:ext cx="5274360" cy="168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i="1" lang="en-US" sz="7000" spc="-1" strike="noStrike">
                <a:solidFill>
                  <a:srgbClr val="ffffff"/>
                </a:solidFill>
                <a:latin typeface="Trebuchet MS"/>
              </a:rPr>
              <a:t>Binomotron</a:t>
            </a:r>
            <a:endParaRPr b="0" lang="fr-FR" sz="7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4" descr="Concept de données"/>
          <p:cNvPicPr/>
          <p:nvPr/>
        </p:nvPicPr>
        <p:blipFill>
          <a:blip r:embed="rId1"/>
          <a:srcRect l="1757" t="0" r="47476" b="-2"/>
          <a:stretch/>
        </p:blipFill>
        <p:spPr>
          <a:xfrm>
            <a:off x="7547760" y="0"/>
            <a:ext cx="4640760" cy="6855840"/>
          </a:xfrm>
          <a:prstGeom prst="rect">
            <a:avLst/>
          </a:prstGeom>
          <a:ln w="0">
            <a:noFill/>
          </a:ln>
        </p:spPr>
      </p:pic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7087320" cy="1080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en-US" sz="6400" spc="-1" strike="noStrike">
                <a:solidFill>
                  <a:srgbClr val="ffffff"/>
                </a:solidFill>
                <a:latin typeface="Trebuchet MS"/>
              </a:rPr>
              <a:t>Sommaire</a:t>
            </a:r>
            <a:endParaRPr b="0" lang="fr-FR" sz="6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6422760" cy="3598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4400" spc="-1" strike="noStrike">
                <a:solidFill>
                  <a:srgbClr val="ffffff"/>
                </a:solidFill>
                <a:latin typeface="Trebuchet MS"/>
              </a:rPr>
              <a:t>Presentation de la base de données</a:t>
            </a:r>
            <a:endParaRPr b="0" lang="fr-FR" sz="4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4400" spc="-1" strike="noStrike">
                <a:solidFill>
                  <a:srgbClr val="ffffff"/>
                </a:solidFill>
                <a:latin typeface="Trebuchet MS"/>
              </a:rPr>
              <a:t>Description du code</a:t>
            </a:r>
            <a:endParaRPr b="0" lang="fr-FR" sz="4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4400" spc="-1" strike="noStrike">
                <a:solidFill>
                  <a:srgbClr val="ffffff"/>
                </a:solidFill>
                <a:latin typeface="Trebuchet MS"/>
              </a:rPr>
              <a:t>Démonstration</a:t>
            </a:r>
            <a:endParaRPr b="0" lang="fr-FR" sz="4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4400" spc="-1" strike="noStrike">
                <a:solidFill>
                  <a:srgbClr val="ffffff"/>
                </a:solidFill>
                <a:latin typeface="Trebuchet MS"/>
              </a:rPr>
              <a:t>Conclusion</a:t>
            </a:r>
            <a:endParaRPr b="0" lang="fr-FR" sz="4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dt" idx="10"/>
          </p:nvPr>
        </p:nvSpPr>
        <p:spPr>
          <a:xfrm>
            <a:off x="7767720" y="5936040"/>
            <a:ext cx="2526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>
            <a:lvl1pPr indent="0" algn="r"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  <a:defRPr b="0" lang="x-none" sz="1050" spc="-1" strike="noStrike">
                <a:solidFill>
                  <a:srgbClr val="ffffff"/>
                </a:solidFill>
                <a:latin typeface="Trebuchet MS"/>
              </a:defRPr>
            </a:lvl1pPr>
          </a:lstStyle>
          <a:p>
            <a:pPr indent="0" algn="r"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</a:pPr>
            <a:fld id="{11DE29BC-A44F-4D54-B1FD-D05D53BAB933}" type="datetime1">
              <a:rPr b="0" lang="x-none" sz="1050" spc="-1" strike="noStrike">
                <a:solidFill>
                  <a:srgbClr val="ffffff"/>
                </a:solidFill>
                <a:latin typeface="Trebuchet MS"/>
              </a:rPr>
              <a:t>17/05/2023</a:t>
            </a:fld>
            <a:endParaRPr b="0" lang="fr-F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sldNum" idx="11"/>
          </p:nvPr>
        </p:nvSpPr>
        <p:spPr>
          <a:xfrm>
            <a:off x="10900440" y="5936040"/>
            <a:ext cx="914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>
            <a:lvl1pPr indent="0"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  <a:defRPr b="0" lang="en-US" sz="1050" spc="-1" strike="noStrike">
                <a:solidFill>
                  <a:srgbClr val="ffffff"/>
                </a:solidFill>
                <a:latin typeface="Trebuchet MS"/>
              </a:defRPr>
            </a:lvl1pPr>
          </a:lstStyle>
          <a:p>
            <a:pPr indent="0"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</a:pPr>
            <a:fld id="{EB57CC31-FB8E-40D7-A268-AC8E99BE0D69}" type="slidenum">
              <a:rPr b="0" lang="en-US" sz="1050" spc="-1" strike="noStrike">
                <a:solidFill>
                  <a:srgbClr val="ffffff"/>
                </a:solidFill>
                <a:latin typeface="Trebuchet MS"/>
              </a:rPr>
              <a:t>&lt;numéro&gt;</a:t>
            </a:fld>
            <a:endParaRPr b="0" lang="fr-FR" sz="105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125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052440" y="767520"/>
            <a:ext cx="5731560" cy="1080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Liste du Binomotron</a:t>
            </a:r>
            <a:endParaRPr b="0" lang="fr-FR" sz="3600" spc="-1" strike="noStrike">
              <a:solidFill>
                <a:srgbClr val="ffffff"/>
              </a:solidFill>
              <a:latin typeface="Trebuchet MS"/>
            </a:endParaRPr>
          </a:p>
        </p:txBody>
      </p:sp>
      <p:pic>
        <p:nvPicPr>
          <p:cNvPr id="107" name="Picture 4" descr=""/>
          <p:cNvPicPr/>
          <p:nvPr/>
        </p:nvPicPr>
        <p:blipFill>
          <a:blip r:embed="rId1"/>
          <a:stretch/>
        </p:blipFill>
        <p:spPr>
          <a:xfrm>
            <a:off x="2013120" y="2218320"/>
            <a:ext cx="7911360" cy="4468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325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La Base De Données</a:t>
            </a:r>
            <a:endParaRPr b="0" lang="fr-FR" sz="3600" spc="-1" strike="noStrike">
              <a:solidFill>
                <a:srgbClr val="ffffff"/>
              </a:solidFill>
              <a:latin typeface="Trebuchet MS"/>
            </a:endParaRPr>
          </a:p>
        </p:txBody>
      </p:sp>
      <p:pic>
        <p:nvPicPr>
          <p:cNvPr id="109" name="Picture 4" descr=""/>
          <p:cNvPicPr/>
          <p:nvPr/>
        </p:nvPicPr>
        <p:blipFill>
          <a:blip r:embed="rId1"/>
          <a:stretch/>
        </p:blipFill>
        <p:spPr>
          <a:xfrm>
            <a:off x="-5760" y="1968480"/>
            <a:ext cx="12289320" cy="4890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Problèmes VS Solutions</a:t>
            </a:r>
            <a:endParaRPr b="0" lang="fr-FR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          </a:t>
            </a:r>
            <a:endParaRPr b="0" lang="fr-FR" sz="2400" spc="-1" strike="noStrike">
              <a:solidFill>
                <a:srgbClr val="ffffff"/>
              </a:solidFill>
              <a:latin typeface="Trebuchet M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           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Assurer qu'une personne puis avoir plusieurs projets !</a:t>
            </a:r>
            <a:endParaRPr b="0" lang="fr-FR" sz="2400" spc="-1" strike="noStrike">
              <a:solidFill>
                <a:srgbClr val="ffffff"/>
              </a:solidFill>
              <a:latin typeface="Trebuchet M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fr-FR" sz="2400" spc="-1" strike="noStrike">
              <a:solidFill>
                <a:srgbClr val="ffffff"/>
              </a:solidFill>
              <a:latin typeface="Trebuchet M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           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Création de la table "Ensemble" a fin de relier toutes </a:t>
            </a:r>
            <a:endParaRPr b="0" lang="fr-FR" sz="2400" spc="-1" strike="noStrike">
              <a:solidFill>
                <a:srgbClr val="ffffff"/>
              </a:solidFill>
              <a:latin typeface="Trebuchet M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            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les tables les unes aux autres !</a:t>
            </a:r>
            <a:endParaRPr b="0" lang="fr-FR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12" name="Arrow: Curved Right 3"/>
          <p:cNvSpPr/>
          <p:nvPr/>
        </p:nvSpPr>
        <p:spPr>
          <a:xfrm>
            <a:off x="803520" y="2978640"/>
            <a:ext cx="732960" cy="122184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09415"/>
          </a:solidFill>
          <a:ln>
            <a:solidFill>
              <a:srgbClr val="694009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Code du Binomotron</a:t>
            </a:r>
            <a:endParaRPr b="0" lang="fr-FR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sldNum" idx="12"/>
          </p:nvPr>
        </p:nvSpPr>
        <p:spPr>
          <a:xfrm>
            <a:off x="10729440" y="753120"/>
            <a:ext cx="1153800" cy="1090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>
            <a:lvl1pPr indent="0"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  <a:defRPr b="0" lang="en-US" sz="3600" spc="-1" strike="noStrike">
                <a:solidFill>
                  <a:srgbClr val="ffffff"/>
                </a:solidFill>
                <a:latin typeface="Trebuchet MS"/>
              </a:defRPr>
            </a:lvl1pPr>
          </a:lstStyle>
          <a:p>
            <a:pPr indent="0"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</a:pPr>
            <a:fld id="{275958FF-2E0C-44FD-BD41-C57893E8A9CC}" type="slidenum">
              <a:rPr b="0" lang="en-US" sz="3600" spc="-1" strike="noStrike">
                <a:solidFill>
                  <a:srgbClr val="ffffff"/>
                </a:solidFill>
                <a:latin typeface="Trebuchet MS"/>
              </a:rPr>
              <a:t>&lt;numéro&gt;</a:t>
            </a:fld>
            <a:endParaRPr b="0" lang="fr-FR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680400" y="2336760"/>
            <a:ext cx="6422760" cy="3598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Présentation sur VSCode </a:t>
            </a:r>
            <a:endParaRPr b="0" lang="fr-FR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dt" idx="13"/>
          </p:nvPr>
        </p:nvSpPr>
        <p:spPr>
          <a:xfrm>
            <a:off x="7551000" y="593604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>
            <a:lvl1pPr indent="0" algn="r"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  <a:defRPr b="0" lang="x-none" sz="1050" spc="-1" strike="noStrike">
                <a:solidFill>
                  <a:srgbClr val="ffffff"/>
                </a:solidFill>
                <a:latin typeface="Trebuchet MS"/>
              </a:defRPr>
            </a:lvl1pPr>
          </a:lstStyle>
          <a:p>
            <a:pPr indent="0" algn="r"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</a:pPr>
            <a:fld id="{5A87A68B-5E7F-40EB-8A71-FFE3CE236116}" type="datetime1">
              <a:rPr b="0" lang="x-none" sz="1050" spc="-1" strike="noStrike">
                <a:solidFill>
                  <a:srgbClr val="ffffff"/>
                </a:solidFill>
                <a:latin typeface="Trebuchet MS"/>
              </a:rPr>
              <a:t>17/05/2023</a:t>
            </a:fld>
            <a:endParaRPr b="0" lang="fr-F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17" name="Picture 6" descr=""/>
          <p:cNvPicPr/>
          <p:nvPr/>
        </p:nvPicPr>
        <p:blipFill>
          <a:blip r:embed="rId1"/>
          <a:stretch/>
        </p:blipFill>
        <p:spPr>
          <a:xfrm>
            <a:off x="7254720" y="1080"/>
            <a:ext cx="4942440" cy="6855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852840" y="724320"/>
            <a:ext cx="9613440" cy="1080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Problèmes VS Solutions</a:t>
            </a:r>
            <a:endParaRPr b="0" lang="fr-FR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1586160" y="2351160"/>
            <a:ext cx="9613440" cy="3598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-Non connaissance de la liaison entre le code et la base de données.</a:t>
            </a:r>
            <a:endParaRPr b="0" lang="fr-FR" sz="2400" spc="-1" strike="noStrike">
              <a:solidFill>
                <a:srgbClr val="ffffff"/>
              </a:solidFill>
              <a:latin typeface="Trebuchet M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-Période d'apprentisage nécessaire pour la bonne réussite du projet.</a:t>
            </a:r>
            <a:endParaRPr b="0" lang="fr-FR" sz="2400" spc="-1" strike="noStrike">
              <a:solidFill>
                <a:srgbClr val="ffffff"/>
              </a:solidFill>
              <a:latin typeface="Trebuchet M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fr-FR" sz="2400" spc="-1" strike="noStrike">
              <a:solidFill>
                <a:srgbClr val="ffffff"/>
              </a:solidFill>
              <a:latin typeface="Trebuchet M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fr-FR" sz="2400" spc="-1" strike="noStrike">
              <a:solidFill>
                <a:srgbClr val="ffffff"/>
              </a:solidFill>
              <a:latin typeface="Trebuchet M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fr-FR" sz="2400" spc="-1" strike="noStrike">
              <a:solidFill>
                <a:srgbClr val="ffffff"/>
              </a:solidFill>
              <a:latin typeface="Trebuchet M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Apprentissage grâce aux ressources internet et scolaire.</a:t>
            </a:r>
            <a:endParaRPr b="0" lang="fr-FR" sz="2400" spc="-1" strike="noStrike">
              <a:solidFill>
                <a:srgbClr val="ffffff"/>
              </a:solidFill>
              <a:latin typeface="Trebuchet M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fr-FR" sz="2400" spc="-1" strike="noStrike">
              <a:solidFill>
                <a:srgbClr val="ffffff"/>
              </a:solidFill>
              <a:latin typeface="Trebuchet M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fr-FR" sz="2400" spc="-1" strike="noStrike">
              <a:solidFill>
                <a:srgbClr val="ffffff"/>
              </a:solidFill>
              <a:latin typeface="Trebuchet M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fr-FR" sz="2400" spc="-1" strike="noStrike">
              <a:solidFill>
                <a:srgbClr val="ffffff"/>
              </a:solidFill>
              <a:latin typeface="Trebuchet M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fr-FR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20" name="Arrow: Curved Right 4"/>
          <p:cNvSpPr/>
          <p:nvPr/>
        </p:nvSpPr>
        <p:spPr>
          <a:xfrm>
            <a:off x="587520" y="2849400"/>
            <a:ext cx="847800" cy="227124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09415"/>
          </a:solidFill>
          <a:ln>
            <a:solidFill>
              <a:srgbClr val="694009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Picture 4" descr="Gros plan d'un clavier de calculatrice"/>
          <p:cNvPicPr/>
          <p:nvPr/>
        </p:nvPicPr>
        <p:blipFill>
          <a:blip r:embed="rId1"/>
          <a:srcRect l="24332" t="0" r="30819" b="8"/>
          <a:stretch/>
        </p:blipFill>
        <p:spPr>
          <a:xfrm>
            <a:off x="7547760" y="0"/>
            <a:ext cx="4640760" cy="6855840"/>
          </a:xfrm>
          <a:prstGeom prst="rect">
            <a:avLst/>
          </a:prstGeom>
          <a:ln w="0">
            <a:noFill/>
          </a:ln>
        </p:spPr>
      </p:pic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7087320" cy="1080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Conclusion</a:t>
            </a:r>
            <a:endParaRPr b="0" lang="fr-FR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6422760" cy="3598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Apprentissage de la liaison du code avec une base de données.</a:t>
            </a:r>
            <a:endParaRPr b="0" lang="fr-FR" sz="20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Apprentissage de l'utilisation de l'environnement virtuel.</a:t>
            </a:r>
            <a:endParaRPr b="0" lang="fr-FR" sz="20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Apprentissage de l'utilisation de PHP MY ADMIN</a:t>
            </a:r>
            <a:endParaRPr b="0" lang="fr-FR" sz="2000" spc="-1" strike="noStrike">
              <a:solidFill>
                <a:srgbClr val="ffffff"/>
              </a:solidFill>
              <a:latin typeface="Trebuchet M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fr-FR" sz="20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Compétence acquise : Compétence réutilisable à l'avenir de part la relation entre le code et une base de donnée.</a:t>
            </a:r>
            <a:endParaRPr b="0" lang="fr-FR" sz="2000" spc="-1" strike="noStrike">
              <a:solidFill>
                <a:srgbClr val="ffffff"/>
              </a:solidFill>
              <a:latin typeface="Trebuchet M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fr-FR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dt" idx="14"/>
          </p:nvPr>
        </p:nvSpPr>
        <p:spPr>
          <a:xfrm>
            <a:off x="7767720" y="5936040"/>
            <a:ext cx="2526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  <a:defRPr b="0" lang="x-none" sz="1050" spc="-1" strike="noStrike">
                <a:solidFill>
                  <a:srgbClr val="ffffff"/>
                </a:solidFill>
                <a:latin typeface="Trebuchet MS"/>
              </a:defRPr>
            </a:lvl1pPr>
          </a:lstStyle>
          <a:p>
            <a:pPr indent="0" algn="r"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</a:pPr>
            <a:fld id="{65B1A7C4-EE5C-4862-B57D-EEC4363D1F9C}" type="datetime1">
              <a:rPr b="0" lang="x-none" sz="1050" spc="-1" strike="noStrike">
                <a:solidFill>
                  <a:srgbClr val="ffffff"/>
                </a:solidFill>
                <a:latin typeface="Trebuchet MS"/>
              </a:rPr>
              <a:t>17/05/2023</a:t>
            </a:fld>
            <a:endParaRPr b="0" lang="fr-F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sldNum" idx="15"/>
          </p:nvPr>
        </p:nvSpPr>
        <p:spPr>
          <a:xfrm>
            <a:off x="10900440" y="5936040"/>
            <a:ext cx="914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  <a:defRPr b="0" lang="en-US" sz="1050" spc="-1" strike="noStrike">
                <a:solidFill>
                  <a:srgbClr val="ffffff"/>
                </a:solidFill>
                <a:latin typeface="Trebuchet MS"/>
              </a:defRPr>
            </a:lvl1pPr>
          </a:lstStyle>
          <a:p>
            <a:pPr indent="0"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</a:pPr>
            <a:fld id="{41C47F02-C757-40C7-ADC3-C08E9083AA86}" type="slidenum">
              <a:rPr b="0" lang="en-US" sz="1050" spc="-1" strike="noStrike">
                <a:solidFill>
                  <a:srgbClr val="ffffff"/>
                </a:solidFill>
                <a:latin typeface="Trebuchet MS"/>
              </a:rPr>
              <a:t>&lt;numéro&gt;</a:t>
            </a:fld>
            <a:endParaRPr b="0" lang="fr-FR" sz="105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M04033917[[fn=Berlin]]_novariants">
  <a:themeElements>
    <a:clrScheme name="Berlin">
      <a:dk1>
        <a:srgbClr val="000000"/>
      </a:dk1>
      <a:lt1>
        <a:srgbClr val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TM04033917[[fn=Berlin]]_novariants">
  <a:themeElements>
    <a:clrScheme name="Berlin">
      <a:dk1>
        <a:srgbClr val="000000"/>
      </a:dk1>
      <a:lt1>
        <a:srgbClr val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TM00001032</Template>
  <TotalTime>1</TotalTime>
  <Application>LibreOffice/7.5.0.3$Windows_X86_64 LibreOffice_project/c21113d003cd3efa8c53188764377a8272d9d6de</Application>
  <AppVersion>15.0000</AppVersion>
  <Words>1</Words>
  <Paragraphs>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2023-05-15T14:00:41Z</dcterms:created>
  <dc:creator/>
  <dc:description/>
  <dc:language>fr-FR</dc:language>
  <cp:lastModifiedBy/>
  <dcterms:modified xsi:type="dcterms:W3CDTF">2023-05-17T11:09:27Z</dcterms:modified>
  <cp:revision>315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Grand écran</vt:lpwstr>
  </property>
  <property fmtid="{D5CDD505-2E9C-101B-9397-08002B2CF9AE}" pid="4" name="Slides">
    <vt:i4>8</vt:i4>
  </property>
</Properties>
</file>