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  <p:sldId id="271" r:id="rId10"/>
    <p:sldId id="272" r:id="rId11"/>
    <p:sldId id="273" r:id="rId12"/>
    <p:sldId id="266" r:id="rId13"/>
    <p:sldId id="274" r:id="rId14"/>
    <p:sldId id="275" r:id="rId15"/>
    <p:sldId id="276" r:id="rId16"/>
    <p:sldId id="268" r:id="rId17"/>
    <p:sldId id="269" r:id="rId18"/>
    <p:sldId id="263" r:id="rId19"/>
    <p:sldId id="270" r:id="rId20"/>
    <p:sldId id="265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1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A2C1D-DBC5-4293-A630-10C6622F4637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70E3-137A-4A8F-9C68-EF4A29F8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D23A9-746C-4B99-AB5C-7B669778205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8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7AE9D-AEAF-C034-7030-F1F1E0B3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0BD4A-C2E9-B511-B905-5D8B453AA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85947-F21D-21A1-72AC-DA7EA27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B8E99-ABC9-309A-0991-103FC6F4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FE78B-4173-380F-1B74-233BF67C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3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593-AF79-E196-6C01-B64D9D74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2BBF2-9B47-E288-F9AB-04BC4B19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16886-99E0-9E6C-E27D-08ECB7A3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C83EC-62E3-B613-B011-8BCAB8C2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FEF12-32FF-ABB5-2B44-F432AEF6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5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0A0E9-643F-F5EE-B0F3-7091BE2FA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0CCD9-1D01-2947-1D84-F9DF8C07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326AF-9A7F-FE14-DD3E-9DB5247F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6A6EA-B7FA-B550-0701-56E87C58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EA386-BD63-6CA6-69FE-13D26079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42FA-F015-2811-E8CC-67309079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37E9-754A-430A-A62D-3F77D0C6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BC1E5-E1BB-0AF3-569C-733DA135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94253-DB1D-5F1F-15E4-6A4E2891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70357-6693-2AA5-88A4-F3DEDDBA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C411-F42E-2E1E-B17A-D099E549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CFCE6-9020-D079-B985-EE22722F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6F0EF-EB51-165E-0D38-D36F72E4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6F09B-DE4F-160B-F4B1-D475DF55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61529-B1B7-4ED2-2854-46B4098C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7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AEB67-B7AE-8680-047A-56FDBCF1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FEE8E-712B-308A-6B19-57C8DCBEB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38798-10A7-B547-F177-50BEEB1F9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C8C054-95F5-4D58-3D24-8385944E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C2491-B955-5546-588E-D8A62F16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E2B4F-91D2-F773-3EFB-FFFF19A0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054C-C883-819A-801C-C2647514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45383-D306-7BAF-E3A0-15CAB64F0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55D02-A9FA-5527-E8E6-A2AE504AA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FE5C3-2C4A-95B4-8CA6-FCA385A16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7DEE21-D610-E2A5-555E-2EAC72961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DD828-D47B-62E0-B116-26A5F63C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65B3BE-59FA-F937-BF6A-8EBAC3A0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EC9030-9BA1-C6BF-7358-A2067606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6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E24F5-3BBD-1991-3879-61083F82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5C1676-0FBD-4F2F-EB7C-71187B42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BC342D-90C1-C978-5C47-A1FD5008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7E78C-13B5-A1E7-B83E-1CBF7572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3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33BCD-BC2E-8423-2CE0-2D8786B2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99EF74-07E2-888A-93E3-5190D07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1BC1B4-E09B-EA3E-301D-A82B74AE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7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50C2D-2B90-BA21-225A-47BEDECF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C02D4-DBB2-2BD0-9415-807225B1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7776F-4957-C388-102A-23BB6536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6F714-E7CF-51E9-130F-543EBD1B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95457-956D-C842-75B8-B97F9907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CBDA3-32B4-BD8D-496E-AD02588A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2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71BDA-C672-974B-F25F-73500E77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20C2E1-F11A-3956-7582-545F71051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59EE2-544A-4AA7-56EF-71EC4AEE9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54C0F-1DE1-4CC3-1E93-EFC89135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347175-2B2A-01C4-C884-6F207547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FD9B4-8C0A-AD47-90A8-A6F6538A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6878A-64BC-0FC0-DB11-BC886816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4A752-F24E-A1AA-C294-DEF80D91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C2A4E-6EF8-20F3-AE60-34623B5C1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597CF-39EA-4DB6-AFB1-835D22AB625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BFBC8-08A6-9940-1C6A-1E8A1E88E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51657-BC71-C255-B398-0A338B474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DDF3A-6226-40CF-929E-1BB00D17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81349-80F8-4DD8-B922-2272E6146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SWPP Team 12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B0FCA-8EC5-67D6-AFF8-C2602147D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박재민</a:t>
            </a:r>
            <a:r>
              <a:rPr lang="en-US" altLang="ko-KR" dirty="0"/>
              <a:t>, </a:t>
            </a:r>
            <a:r>
              <a:rPr lang="ko-KR" altLang="en-US" dirty="0"/>
              <a:t>정현서</a:t>
            </a:r>
            <a:r>
              <a:rPr lang="en-US" altLang="ko-KR" dirty="0"/>
              <a:t>, </a:t>
            </a:r>
            <a:r>
              <a:rPr lang="ko-KR" altLang="en-US" dirty="0" err="1"/>
              <a:t>김희서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65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8FF82-3353-9EB4-0923-3389E1F9A6A9}"/>
              </a:ext>
            </a:extLst>
          </p:cNvPr>
          <p:cNvSpPr txBox="1"/>
          <p:nvPr/>
        </p:nvSpPr>
        <p:spPr>
          <a:xfrm>
            <a:off x="3839581" y="2401469"/>
            <a:ext cx="451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Why do we want to find for/while loops?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9A7F9-468C-3A69-13C4-5154491373B5}"/>
              </a:ext>
            </a:extLst>
          </p:cNvPr>
          <p:cNvSpPr txBox="1"/>
          <p:nvPr/>
        </p:nvSpPr>
        <p:spPr>
          <a:xfrm>
            <a:off x="3341656" y="2825758"/>
            <a:ext cx="550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Generally, a for loop uses the following operations.</a:t>
            </a:r>
            <a:endParaRPr lang="ko-KR" altLang="en-US" dirty="0"/>
          </a:p>
        </p:txBody>
      </p:sp>
      <p:pic>
        <p:nvPicPr>
          <p:cNvPr id="8" name="Picture 2" descr="LLVM Loop Terminology (and Canonical Forms) — LLVM 19.0.0git documentation">
            <a:extLst>
              <a:ext uri="{FF2B5EF4-FFF2-40B4-BE49-F238E27FC236}">
                <a16:creationId xmlns:a16="http://schemas.microsoft.com/office/drawing/2014/main" id="{C7A77582-2BD0-B920-D064-A23EED8D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33" y="3429000"/>
            <a:ext cx="3033417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D6BEE1-EB10-CB77-4AA5-138E4C5390E6}"/>
              </a:ext>
            </a:extLst>
          </p:cNvPr>
          <p:cNvSpPr txBox="1"/>
          <p:nvPr/>
        </p:nvSpPr>
        <p:spPr>
          <a:xfrm>
            <a:off x="6521043" y="3706151"/>
            <a:ext cx="2894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Entry</a:t>
            </a:r>
          </a:p>
          <a:p>
            <a:r>
              <a:rPr lang="en-US" altLang="ko-KR" dirty="0"/>
              <a:t>Conditional Branch : True</a:t>
            </a:r>
          </a:p>
          <a:p>
            <a:r>
              <a:rPr lang="en-US" altLang="ko-KR" dirty="0"/>
              <a:t>Conditional Branch : True</a:t>
            </a:r>
          </a:p>
          <a:p>
            <a:r>
              <a:rPr lang="en-US" altLang="ko-KR" dirty="0"/>
              <a:t>Conditional Branch : True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Conditional Branch : True</a:t>
            </a:r>
          </a:p>
          <a:p>
            <a:r>
              <a:rPr lang="en-US" altLang="ko-KR" dirty="0"/>
              <a:t>Conditional Branch : False</a:t>
            </a:r>
          </a:p>
          <a:p>
            <a:r>
              <a:rPr lang="en-US" altLang="ko-KR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06629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6BEE1-EB10-CB77-4AA5-138E4C5390E6}"/>
              </a:ext>
            </a:extLst>
          </p:cNvPr>
          <p:cNvSpPr txBox="1"/>
          <p:nvPr/>
        </p:nvSpPr>
        <p:spPr>
          <a:xfrm>
            <a:off x="2883321" y="3479423"/>
            <a:ext cx="28941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(A)</a:t>
            </a:r>
          </a:p>
          <a:p>
            <a:r>
              <a:rPr lang="en-US" altLang="ko-KR" dirty="0"/>
              <a:t>Entry</a:t>
            </a:r>
          </a:p>
          <a:p>
            <a:r>
              <a:rPr lang="en-US" altLang="ko-KR" dirty="0"/>
              <a:t>Conditional Branch : True</a:t>
            </a:r>
          </a:p>
          <a:p>
            <a:r>
              <a:rPr lang="en-US" altLang="ko-KR" dirty="0"/>
              <a:t>Conditional Branch : True</a:t>
            </a:r>
          </a:p>
          <a:p>
            <a:r>
              <a:rPr lang="en-US" altLang="ko-KR" dirty="0"/>
              <a:t>Conditional Branch : True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Conditional Branch : True</a:t>
            </a:r>
          </a:p>
          <a:p>
            <a:r>
              <a:rPr lang="en-US" altLang="ko-KR" dirty="0"/>
              <a:t>Conditional Branch : False</a:t>
            </a:r>
          </a:p>
          <a:p>
            <a:r>
              <a:rPr lang="en-US" altLang="ko-KR" dirty="0"/>
              <a:t>Exit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40FC3-52C9-516F-E343-70D1662D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3" y="2481449"/>
            <a:ext cx="7570273" cy="644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0FEF9-5C57-8884-17C3-DD3151641B39}"/>
              </a:ext>
            </a:extLst>
          </p:cNvPr>
          <p:cNvSpPr txBox="1"/>
          <p:nvPr/>
        </p:nvSpPr>
        <p:spPr>
          <a:xfrm>
            <a:off x="6414555" y="3479423"/>
            <a:ext cx="28941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(B)</a:t>
            </a:r>
          </a:p>
          <a:p>
            <a:r>
              <a:rPr lang="en-US" altLang="ko-KR" dirty="0"/>
              <a:t>Entry</a:t>
            </a:r>
          </a:p>
          <a:p>
            <a:r>
              <a:rPr lang="en-US" altLang="ko-KR" dirty="0"/>
              <a:t>Conditional Branch : False</a:t>
            </a:r>
          </a:p>
          <a:p>
            <a:r>
              <a:rPr lang="en-US" altLang="ko-KR" dirty="0"/>
              <a:t>Conditional Branch : False</a:t>
            </a:r>
          </a:p>
          <a:p>
            <a:r>
              <a:rPr lang="en-US" altLang="ko-KR" dirty="0"/>
              <a:t>Conditional Branch : False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Conditional Branch : False</a:t>
            </a:r>
          </a:p>
          <a:p>
            <a:r>
              <a:rPr lang="en-US" altLang="ko-KR" dirty="0"/>
              <a:t>Conditional Branch : True</a:t>
            </a:r>
          </a:p>
          <a:p>
            <a:r>
              <a:rPr lang="en-US" altLang="ko-KR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AAD55-C555-5AE8-A798-B143732AAE52}"/>
              </a:ext>
            </a:extLst>
          </p:cNvPr>
          <p:cNvSpPr txBox="1"/>
          <p:nvPr/>
        </p:nvSpPr>
        <p:spPr>
          <a:xfrm>
            <a:off x="4502486" y="6233513"/>
            <a:ext cx="318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 is more optimal than (A)!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3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Example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CFE62-DFBA-DEDC-F772-27580196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49" y="2621714"/>
            <a:ext cx="3646462" cy="3871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FC51AC-8CC9-E09F-66BB-B94AB790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81336" y="2621714"/>
            <a:ext cx="1795417" cy="1635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2FEFE3-3C10-AF68-43CA-366F5A28B1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9917478" y="2621714"/>
            <a:ext cx="1893186" cy="1648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FCBFFF-6102-9469-4A77-EC6946FA8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357" y="2621714"/>
            <a:ext cx="3634393" cy="387116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196405-A523-871A-881E-7F36ED819348}"/>
              </a:ext>
            </a:extLst>
          </p:cNvPr>
          <p:cNvSpPr/>
          <p:nvPr/>
        </p:nvSpPr>
        <p:spPr>
          <a:xfrm>
            <a:off x="2280290" y="4041037"/>
            <a:ext cx="3700380" cy="4704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DA2AA8-EA45-9223-246C-27D253E311C1}"/>
              </a:ext>
            </a:extLst>
          </p:cNvPr>
          <p:cNvSpPr/>
          <p:nvPr/>
        </p:nvSpPr>
        <p:spPr>
          <a:xfrm>
            <a:off x="6111166" y="4046787"/>
            <a:ext cx="3700380" cy="4704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5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CDFBC-834C-060F-B2C9-391CEC2A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3" y="4435631"/>
            <a:ext cx="7570273" cy="14919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135563-F05B-B648-78D7-5422ACCA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2" y="2862387"/>
            <a:ext cx="7570273" cy="10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6BEE1-EB10-CB77-4AA5-138E4C5390E6}"/>
              </a:ext>
            </a:extLst>
          </p:cNvPr>
          <p:cNvSpPr txBox="1"/>
          <p:nvPr/>
        </p:nvSpPr>
        <p:spPr>
          <a:xfrm>
            <a:off x="3672293" y="1890934"/>
            <a:ext cx="229665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(A) For Loop</a:t>
            </a:r>
          </a:p>
          <a:p>
            <a:endParaRPr lang="en-US" altLang="ko-KR" sz="1400" dirty="0"/>
          </a:p>
          <a:p>
            <a:r>
              <a:rPr lang="en-US" altLang="ko-KR" sz="1400" dirty="0"/>
              <a:t>Entry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Conditional Branch : True</a:t>
            </a:r>
          </a:p>
          <a:p>
            <a:r>
              <a:rPr lang="en-US" altLang="ko-KR" sz="1400" dirty="0"/>
              <a:t>&lt;Do Something&gt;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Unconditional Branch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Conditional Branch : True</a:t>
            </a:r>
            <a:br>
              <a:rPr lang="en-US" altLang="ko-KR" sz="1400" dirty="0"/>
            </a:br>
            <a:r>
              <a:rPr lang="en-US" altLang="ko-KR" sz="1400" dirty="0"/>
              <a:t>&lt;Do Something&gt;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Unconditional Branch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Conditional Branch : True</a:t>
            </a:r>
          </a:p>
          <a:p>
            <a:r>
              <a:rPr lang="en-US" altLang="ko-KR" sz="1400" dirty="0"/>
              <a:t>&lt;Do Something&gt;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Unconditional Branch</a:t>
            </a:r>
          </a:p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Conditional Branch : True</a:t>
            </a:r>
          </a:p>
          <a:p>
            <a:r>
              <a:rPr lang="en-US" altLang="ko-KR" sz="1400" dirty="0"/>
              <a:t>&lt;Do Something&gt;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Unconditional Branch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Conditional Branch : False</a:t>
            </a:r>
          </a:p>
          <a:p>
            <a:r>
              <a:rPr lang="en-US" altLang="ko-KR" sz="1400" dirty="0"/>
              <a:t>Exit</a:t>
            </a:r>
          </a:p>
        </p:txBody>
      </p:sp>
      <p:pic>
        <p:nvPicPr>
          <p:cNvPr id="8" name="Picture 2" descr="LLVM Loop Terminology (and Canonical Forms) — LLVM 19.0.0git documentation">
            <a:extLst>
              <a:ext uri="{FF2B5EF4-FFF2-40B4-BE49-F238E27FC236}">
                <a16:creationId xmlns:a16="http://schemas.microsoft.com/office/drawing/2014/main" id="{459C9FE7-2829-AEC2-FB6B-611C104B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61" y="2902941"/>
            <a:ext cx="2757652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C2F508-7C0D-2A9C-1483-A89233C73227}"/>
              </a:ext>
            </a:extLst>
          </p:cNvPr>
          <p:cNvSpPr txBox="1"/>
          <p:nvPr/>
        </p:nvSpPr>
        <p:spPr>
          <a:xfrm>
            <a:off x="6493035" y="1889480"/>
            <a:ext cx="229665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(B) Recursion?</a:t>
            </a:r>
          </a:p>
          <a:p>
            <a:endParaRPr lang="en-US" altLang="ko-KR" sz="1400" dirty="0"/>
          </a:p>
          <a:p>
            <a:r>
              <a:rPr lang="en-US" altLang="ko-KR" sz="1400" dirty="0"/>
              <a:t>Entry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Conditional Branch : True</a:t>
            </a:r>
          </a:p>
          <a:p>
            <a:r>
              <a:rPr lang="en-US" altLang="ko-KR" sz="1400" dirty="0"/>
              <a:t>&lt;Do Something&gt;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Recursive Function Call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Conditional Branch : True</a:t>
            </a:r>
            <a:br>
              <a:rPr lang="en-US" altLang="ko-KR" sz="1400" dirty="0"/>
            </a:br>
            <a:r>
              <a:rPr lang="en-US" altLang="ko-KR" sz="1400" dirty="0"/>
              <a:t>&lt;Do Something&gt;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Recursive Function Call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Conditional Branch : True</a:t>
            </a:r>
          </a:p>
          <a:p>
            <a:r>
              <a:rPr lang="en-US" altLang="ko-KR" sz="1400" dirty="0"/>
              <a:t>&lt;Do Something&gt;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Recursive Function Call</a:t>
            </a:r>
          </a:p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Conditional Branch : True</a:t>
            </a:r>
          </a:p>
          <a:p>
            <a:r>
              <a:rPr lang="en-US" altLang="ko-KR" sz="1400" dirty="0"/>
              <a:t>&lt;Do Something&gt;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Recursive Function Call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Conditional Branch : False</a:t>
            </a:r>
          </a:p>
          <a:p>
            <a:r>
              <a:rPr lang="en-US" altLang="ko-KR" sz="1400" dirty="0"/>
              <a:t>Exit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761410-6983-7B53-CB60-A06785EE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345" y="694609"/>
            <a:ext cx="5687658" cy="3332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0C5D56-2871-AAC5-B6F3-05198A8F6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345" y="1144977"/>
            <a:ext cx="5687658" cy="487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D588AF-9B45-699A-2E81-471C08D26E66}"/>
              </a:ext>
            </a:extLst>
          </p:cNvPr>
          <p:cNvSpPr txBox="1"/>
          <p:nvPr/>
        </p:nvSpPr>
        <p:spPr>
          <a:xfrm>
            <a:off x="8918206" y="4257875"/>
            <a:ext cx="318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 is more optimal than (A)!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09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Example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D004B2-952A-ED02-D98C-19AB9254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42" y="2621714"/>
            <a:ext cx="3371641" cy="15462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8ED508-DDD0-5F89-59D7-A04F7E2CF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15" y="2621714"/>
            <a:ext cx="3646462" cy="3871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C24F1C-0584-DC59-CAEE-83CE1374EFD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568199" y="2621714"/>
            <a:ext cx="1730534" cy="35148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B430D3-B8CE-EE0C-3628-F3C738D2E6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9898156" y="2621714"/>
            <a:ext cx="1725645" cy="34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8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C575B-EC63-353E-EBFD-1C8981DA3E0D}"/>
              </a:ext>
            </a:extLst>
          </p:cNvPr>
          <p:cNvSpPr txBox="1"/>
          <p:nvPr/>
        </p:nvSpPr>
        <p:spPr>
          <a:xfrm>
            <a:off x="4214169" y="5185427"/>
            <a:ext cx="37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Integer Add/Sub is too expensive!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30CC88-F18E-9E62-63B3-B473F699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6" y="2574078"/>
            <a:ext cx="8369726" cy="23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7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55B08-013D-F681-5A3A-275FFC596C8B}"/>
              </a:ext>
            </a:extLst>
          </p:cNvPr>
          <p:cNvSpPr txBox="1"/>
          <p:nvPr/>
        </p:nvSpPr>
        <p:spPr>
          <a:xfrm>
            <a:off x="1499915" y="5459854"/>
            <a:ext cx="724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 for all operations such as 1, and change it to the form of 2.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9367A-1BD6-05F8-ECE0-6BAF7302ED13}"/>
              </a:ext>
            </a:extLst>
          </p:cNvPr>
          <p:cNvSpPr txBox="1"/>
          <p:nvPr/>
        </p:nvSpPr>
        <p:spPr>
          <a:xfrm>
            <a:off x="5919722" y="281263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add_3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18EE5-3C77-ADD7-42A0-E2895398F10A}"/>
              </a:ext>
            </a:extLst>
          </p:cNvPr>
          <p:cNvSpPr txBox="1"/>
          <p:nvPr/>
        </p:nvSpPr>
        <p:spPr>
          <a:xfrm>
            <a:off x="5919722" y="380720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: add_3_opt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ED291-B5CA-32CC-53F8-669DE8F8B9A4}"/>
              </a:ext>
            </a:extLst>
          </p:cNvPr>
          <p:cNvSpPr txBox="1"/>
          <p:nvPr/>
        </p:nvSpPr>
        <p:spPr>
          <a:xfrm>
            <a:off x="1499914" y="5935484"/>
            <a:ext cx="960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when adding a constant less than 5, and add operation updates same register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1C7288-DE49-7862-CBB1-85470016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14" y="2519537"/>
            <a:ext cx="3396551" cy="25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7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C575B-EC63-353E-EBFD-1C8981DA3E0D}"/>
              </a:ext>
            </a:extLst>
          </p:cNvPr>
          <p:cNvSpPr txBox="1"/>
          <p:nvPr/>
        </p:nvSpPr>
        <p:spPr>
          <a:xfrm>
            <a:off x="3410938" y="5037944"/>
            <a:ext cx="537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Consecutive unconditional branches are wasteful!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BEBFE-1A9A-8CB1-3958-5EA988BB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8" y="3220174"/>
            <a:ext cx="9163664" cy="6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Example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154DA9-B9B4-77DD-6B58-9BEA8F4F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3" y="2508656"/>
            <a:ext cx="3009548" cy="4005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029BBA-008B-1B70-F2DE-01B6C0FB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94" y="2508656"/>
            <a:ext cx="2438611" cy="10821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562BA9-D968-3AED-9F30-416738F0897D}"/>
              </a:ext>
            </a:extLst>
          </p:cNvPr>
          <p:cNvSpPr txBox="1"/>
          <p:nvPr/>
        </p:nvSpPr>
        <p:spPr>
          <a:xfrm>
            <a:off x="5142272" y="4325974"/>
            <a:ext cx="447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conditional branch in a-&gt;b-&gt;c</a:t>
            </a:r>
          </a:p>
          <a:p>
            <a:r>
              <a:rPr lang="en-US" altLang="ko-KR" dirty="0"/>
              <a:t>Just merge it!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43C98-A5AE-1293-FBDF-129225961FAF}"/>
              </a:ext>
            </a:extLst>
          </p:cNvPr>
          <p:cNvSpPr txBox="1"/>
          <p:nvPr/>
        </p:nvSpPr>
        <p:spPr>
          <a:xfrm>
            <a:off x="5142271" y="5246672"/>
            <a:ext cx="68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More Developed Idea: detect for loop -&gt; merge into big block</a:t>
            </a:r>
          </a:p>
        </p:txBody>
      </p:sp>
    </p:spTree>
    <p:extLst>
      <p:ext uri="{BB962C8B-B14F-4D97-AF65-F5344CB8AC3E}">
        <p14:creationId xmlns:p14="http://schemas.microsoft.com/office/powerpoint/2010/main" val="272925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577BC-1D26-6F9D-0B61-7A9271D3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Introduction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5CCDB81-AE72-EB48-E1B8-2D9955C941DC}"/>
              </a:ext>
            </a:extLst>
          </p:cNvPr>
          <p:cNvGrpSpPr/>
          <p:nvPr/>
        </p:nvGrpSpPr>
        <p:grpSpPr>
          <a:xfrm>
            <a:off x="2691285" y="1914633"/>
            <a:ext cx="6809429" cy="4178192"/>
            <a:chOff x="5057242" y="1238730"/>
            <a:chExt cx="4427384" cy="2838748"/>
          </a:xfrm>
        </p:grpSpPr>
        <p:pic>
          <p:nvPicPr>
            <p:cNvPr id="3" name="그림 2" descr="텍스트, 스크린샷, 소프트웨어, 멀티미디어이(가) 표시된 사진&#10;&#10;자동 생성된 설명">
              <a:extLst>
                <a:ext uri="{FF2B5EF4-FFF2-40B4-BE49-F238E27FC236}">
                  <a16:creationId xmlns:a16="http://schemas.microsoft.com/office/drawing/2014/main" id="{09786BD1-9326-DB52-1815-3039434AA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463" r="2654" b="31093"/>
            <a:stretch/>
          </p:blipFill>
          <p:spPr>
            <a:xfrm>
              <a:off x="5057242" y="3713298"/>
              <a:ext cx="4427383" cy="364180"/>
            </a:xfrm>
            <a:prstGeom prst="rect">
              <a:avLst/>
            </a:prstGeom>
          </p:spPr>
        </p:pic>
        <p:pic>
          <p:nvPicPr>
            <p:cNvPr id="6" name="그림 5" descr="텍스트, 스크린샷, 소프트웨어, 멀티미디어이(가) 표시된 사진&#10;&#10;자동 생성된 설명">
              <a:extLst>
                <a:ext uri="{FF2B5EF4-FFF2-40B4-BE49-F238E27FC236}">
                  <a16:creationId xmlns:a16="http://schemas.microsoft.com/office/drawing/2014/main" id="{3C9B4B7A-5031-DAD2-5A5C-84E3AEBDE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6" b="71990"/>
            <a:stretch/>
          </p:blipFill>
          <p:spPr>
            <a:xfrm>
              <a:off x="5057243" y="1238730"/>
              <a:ext cx="4427383" cy="2474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41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6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51D71-A484-EC79-120E-0C6A14F8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9" y="2481449"/>
            <a:ext cx="6366264" cy="20434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8C9FB4-482F-84BB-9F57-D0097744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871" y="4050146"/>
            <a:ext cx="6663423" cy="235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0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6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A brief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1E889-AED6-27C2-1AC5-5C5E5F4C7420}"/>
              </a:ext>
            </a:extLst>
          </p:cNvPr>
          <p:cNvSpPr txBox="1"/>
          <p:nvPr/>
        </p:nvSpPr>
        <p:spPr>
          <a:xfrm>
            <a:off x="1336349" y="3267822"/>
            <a:ext cx="3940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itka Text" panose="02000505000000020004" pitchFamily="2" charset="0"/>
              </a:rPr>
              <a:t>for (int </a:t>
            </a:r>
            <a:r>
              <a:rPr lang="en-US" altLang="ko-KR" sz="2400" dirty="0" err="1">
                <a:latin typeface="Sitka Text" panose="02000505000000020004" pitchFamily="2" charset="0"/>
              </a:rPr>
              <a:t>i</a:t>
            </a:r>
            <a:r>
              <a:rPr lang="en-US" altLang="ko-KR" sz="2400" dirty="0">
                <a:latin typeface="Sitka Text" panose="02000505000000020004" pitchFamily="2" charset="0"/>
              </a:rPr>
              <a:t> = 0; </a:t>
            </a:r>
            <a:r>
              <a:rPr lang="en-US" altLang="ko-KR" sz="2400" dirty="0" err="1">
                <a:latin typeface="Sitka Text" panose="02000505000000020004" pitchFamily="2" charset="0"/>
              </a:rPr>
              <a:t>i</a:t>
            </a:r>
            <a:r>
              <a:rPr lang="en-US" altLang="ko-KR" sz="2400" dirty="0">
                <a:latin typeface="Sitka Text" panose="02000505000000020004" pitchFamily="2" charset="0"/>
              </a:rPr>
              <a:t> &lt; n; </a:t>
            </a:r>
            <a:r>
              <a:rPr lang="en-US" altLang="ko-KR" sz="2400" dirty="0" err="1">
                <a:latin typeface="Sitka Text" panose="02000505000000020004" pitchFamily="2" charset="0"/>
              </a:rPr>
              <a:t>i</a:t>
            </a:r>
            <a:r>
              <a:rPr lang="en-US" altLang="ko-KR" sz="2400" dirty="0">
                <a:latin typeface="Sitka Text" panose="02000505000000020004" pitchFamily="2" charset="0"/>
              </a:rPr>
              <a:t>++) {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	a[</a:t>
            </a:r>
            <a:r>
              <a:rPr lang="en-US" altLang="ko-KR" sz="2400" dirty="0" err="1">
                <a:latin typeface="Sitka Text" panose="02000505000000020004" pitchFamily="2" charset="0"/>
              </a:rPr>
              <a:t>i</a:t>
            </a:r>
            <a:r>
              <a:rPr lang="en-US" altLang="ko-KR" sz="2400" dirty="0">
                <a:latin typeface="Sitka Text" panose="02000505000000020004" pitchFamily="2" charset="0"/>
              </a:rPr>
              <a:t>] = b[</a:t>
            </a:r>
            <a:r>
              <a:rPr lang="en-US" altLang="ko-KR" sz="2400" dirty="0" err="1">
                <a:latin typeface="Sitka Text" panose="02000505000000020004" pitchFamily="2" charset="0"/>
              </a:rPr>
              <a:t>i</a:t>
            </a:r>
            <a:r>
              <a:rPr lang="en-US" altLang="ko-KR" sz="2400" dirty="0">
                <a:latin typeface="Sitka Text" panose="02000505000000020004" pitchFamily="2" charset="0"/>
              </a:rPr>
              <a:t>] + c[</a:t>
            </a:r>
            <a:r>
              <a:rPr lang="en-US" altLang="ko-KR" sz="2400" dirty="0" err="1">
                <a:latin typeface="Sitka Text" panose="02000505000000020004" pitchFamily="2" charset="0"/>
              </a:rPr>
              <a:t>i</a:t>
            </a:r>
            <a:r>
              <a:rPr lang="en-US" altLang="ko-KR" sz="2400" dirty="0">
                <a:latin typeface="Sitka Text" panose="02000505000000020004" pitchFamily="2" charset="0"/>
              </a:rPr>
              <a:t>]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}</a:t>
            </a:r>
          </a:p>
          <a:p>
            <a:endParaRPr lang="en-US" altLang="ko-KR" sz="2400" dirty="0">
              <a:latin typeface="Sitka Text" panose="02000505000000020004" pitchFamily="2" charset="0"/>
            </a:endParaRPr>
          </a:p>
          <a:p>
            <a:endParaRPr lang="en-US" altLang="ko-KR" sz="2400" dirty="0">
              <a:latin typeface="Sitka Tex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9FD31-30C0-A44A-4592-6A2005B3203E}"/>
              </a:ext>
            </a:extLst>
          </p:cNvPr>
          <p:cNvSpPr txBox="1"/>
          <p:nvPr/>
        </p:nvSpPr>
        <p:spPr>
          <a:xfrm>
            <a:off x="2845576" y="474345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D33D0-8EC3-50EA-1B1A-D4DEBFD90F11}"/>
              </a:ext>
            </a:extLst>
          </p:cNvPr>
          <p:cNvSpPr txBox="1"/>
          <p:nvPr/>
        </p:nvSpPr>
        <p:spPr>
          <a:xfrm>
            <a:off x="6915150" y="1271769"/>
            <a:ext cx="38779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itka Text" panose="02000505000000020004" pitchFamily="2" charset="0"/>
              </a:rPr>
              <a:t>Loop: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…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%a1 = add i32 %b1, %c1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store i32 %a1 %reg1	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…</a:t>
            </a:r>
          </a:p>
          <a:p>
            <a:endParaRPr lang="en-US" altLang="ko-KR" sz="2400" dirty="0">
              <a:latin typeface="Sitka Text" panose="02000505000000020004" pitchFamily="2" charset="0"/>
            </a:endParaRPr>
          </a:p>
          <a:p>
            <a:endParaRPr lang="en-US" altLang="ko-KR" sz="2400" dirty="0">
              <a:latin typeface="Sitka Text" panose="02000505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7E53E-C071-AA9E-EC29-FF23B7BB793E}"/>
              </a:ext>
            </a:extLst>
          </p:cNvPr>
          <p:cNvSpPr txBox="1"/>
          <p:nvPr/>
        </p:nvSpPr>
        <p:spPr>
          <a:xfrm>
            <a:off x="6915149" y="4084362"/>
            <a:ext cx="48013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itka Text" panose="02000505000000020004" pitchFamily="2" charset="0"/>
              </a:rPr>
              <a:t>Loop: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…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%a1 = add &lt;8 x i32&gt; %b1, %c1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store &lt;8 x i32&gt; %a1 %reg1	</a:t>
            </a:r>
          </a:p>
          <a:p>
            <a:r>
              <a:rPr lang="en-US" altLang="ko-KR" sz="2400" dirty="0">
                <a:latin typeface="Sitka Text" panose="02000505000000020004" pitchFamily="2" charset="0"/>
              </a:rPr>
              <a:t>…</a:t>
            </a:r>
          </a:p>
          <a:p>
            <a:endParaRPr lang="en-US" altLang="ko-KR" sz="2400" dirty="0">
              <a:latin typeface="Sitka Text" panose="02000505000000020004" pitchFamily="2" charset="0"/>
            </a:endParaRPr>
          </a:p>
          <a:p>
            <a:endParaRPr lang="en-US" altLang="ko-KR" sz="2400" dirty="0">
              <a:latin typeface="Sitka Text" panose="02000505000000020004" pitchFamily="2" charset="0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CF21AF8-E5CF-5990-901F-1AF6F57F97C2}"/>
              </a:ext>
            </a:extLst>
          </p:cNvPr>
          <p:cNvSpPr/>
          <p:nvPr/>
        </p:nvSpPr>
        <p:spPr>
          <a:xfrm>
            <a:off x="8674390" y="3363084"/>
            <a:ext cx="323850" cy="6538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6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A934AF2E-D7DA-ABD6-67AA-838412B6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2" r="347" b="33718"/>
          <a:stretch/>
        </p:blipFill>
        <p:spPr>
          <a:xfrm>
            <a:off x="3843337" y="1690688"/>
            <a:ext cx="4271963" cy="48021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B577BC-1D26-6F9D-0B61-7A9271D3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Introduction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2BCF25-AB85-BEA1-65B9-8ADA89567C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337" y="1627187"/>
            <a:ext cx="4352925" cy="4886325"/>
          </a:xfrm>
          <a:prstGeom prst="rect">
            <a:avLst/>
          </a:prstGeom>
          <a:noFill/>
        </p:spPr>
      </p:pic>
      <p:pic>
        <p:nvPicPr>
          <p:cNvPr id="16" name="그림 15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21D08B38-F42E-7536-8BD6-0BD0C17BC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4" y="2671445"/>
            <a:ext cx="5543550" cy="25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577BC-1D26-6F9D-0B61-7A9271D3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Introduction</a:t>
            </a:r>
            <a:endParaRPr lang="ko-KR" altLang="en-US" dirty="0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71D2672-0285-ED3B-1BCC-506CC6956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44" y="1997075"/>
            <a:ext cx="6096111" cy="4035851"/>
          </a:xfrm>
          <a:prstGeom prst="rect">
            <a:avLst/>
          </a:prstGeom>
        </p:spPr>
      </p:pic>
      <p:sp>
        <p:nvSpPr>
          <p:cNvPr id="8" name="AutoShape 2" descr="개노답 삼형제 - 나무위키">
            <a:extLst>
              <a:ext uri="{FF2B5EF4-FFF2-40B4-BE49-F238E27FC236}">
                <a16:creationId xmlns:a16="http://schemas.microsoft.com/office/drawing/2014/main" id="{C9AA24DF-0410-CCE0-8EA6-25D2966F7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5180B1-9616-434B-38FC-B72DE59A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3" y="2478941"/>
            <a:ext cx="7570273" cy="2574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C575B-EC63-353E-EBFD-1C8981DA3E0D}"/>
              </a:ext>
            </a:extLst>
          </p:cNvPr>
          <p:cNvSpPr txBox="1"/>
          <p:nvPr/>
        </p:nvSpPr>
        <p:spPr>
          <a:xfrm>
            <a:off x="2750660" y="5185427"/>
            <a:ext cx="669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Bitwise Shifting is more expensive than Integer Multiplication!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14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Example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583C72-0E69-1E7B-F3EE-45B0FE25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17" y="2527494"/>
            <a:ext cx="4495483" cy="1983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B44A1-98AB-CBAB-1172-F631DBC9F8B1}"/>
              </a:ext>
            </a:extLst>
          </p:cNvPr>
          <p:cNvSpPr txBox="1"/>
          <p:nvPr/>
        </p:nvSpPr>
        <p:spPr>
          <a:xfrm>
            <a:off x="1600517" y="4767356"/>
            <a:ext cx="724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Search for all operations such as 1, and change it to the form of 2.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2F10C-ADB0-E2BF-E46B-0F8B6A5D8636}"/>
              </a:ext>
            </a:extLst>
          </p:cNvPr>
          <p:cNvSpPr txBox="1"/>
          <p:nvPr/>
        </p:nvSpPr>
        <p:spPr>
          <a:xfrm>
            <a:off x="6172200" y="2527494"/>
            <a:ext cx="21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left_shift_by_10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9E564-193D-A1D9-DBA8-9E038D002F12}"/>
              </a:ext>
            </a:extLst>
          </p:cNvPr>
          <p:cNvSpPr txBox="1"/>
          <p:nvPr/>
        </p:nvSpPr>
        <p:spPr>
          <a:xfrm>
            <a:off x="6172200" y="3522069"/>
            <a:ext cx="256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: left_shift_by_10_opt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8FF82-3353-9EB4-0923-3389E1F9A6A9}"/>
              </a:ext>
            </a:extLst>
          </p:cNvPr>
          <p:cNvSpPr txBox="1"/>
          <p:nvPr/>
        </p:nvSpPr>
        <p:spPr>
          <a:xfrm>
            <a:off x="1600517" y="5136688"/>
            <a:ext cx="705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Hardcode for possible constant multiplications found in the code.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8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B44A1-98AB-CBAB-1172-F631DBC9F8B1}"/>
              </a:ext>
            </a:extLst>
          </p:cNvPr>
          <p:cNvSpPr txBox="1"/>
          <p:nvPr/>
        </p:nvSpPr>
        <p:spPr>
          <a:xfrm>
            <a:off x="1335473" y="4369790"/>
            <a:ext cx="917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Even if “b” was not explicitly as constant value, if it could be known in compile-time, </a:t>
            </a:r>
          </a:p>
          <a:p>
            <a:r>
              <a:rPr lang="en-US" altLang="ko-KR" dirty="0"/>
              <a:t>We can apply the same optimization!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8FF82-3353-9EB4-0923-3389E1F9A6A9}"/>
              </a:ext>
            </a:extLst>
          </p:cNvPr>
          <p:cNvSpPr txBox="1"/>
          <p:nvPr/>
        </p:nvSpPr>
        <p:spPr>
          <a:xfrm>
            <a:off x="1335473" y="5163192"/>
            <a:ext cx="1011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a use-define chain of variables, and if all indegree vertices of variable “b” originate from</a:t>
            </a:r>
          </a:p>
          <a:p>
            <a:r>
              <a:rPr lang="en-US" altLang="ko-KR" dirty="0"/>
              <a:t>constant value, </a:t>
            </a:r>
            <a:r>
              <a:rPr lang="en-US" altLang="ko-KR" dirty="0" err="1"/>
              <a:t>precalculate</a:t>
            </a:r>
            <a:r>
              <a:rPr lang="en-US" altLang="ko-KR" dirty="0"/>
              <a:t> “b”, and use the same optimization.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5ED3EC-A76C-B799-3DC0-6DC1A4DC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6" y="2578069"/>
            <a:ext cx="5158092" cy="15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5180B1-9616-434B-38FC-B72DE59A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3" y="2478941"/>
            <a:ext cx="7570273" cy="2574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C575B-EC63-353E-EBFD-1C8981DA3E0D}"/>
              </a:ext>
            </a:extLst>
          </p:cNvPr>
          <p:cNvSpPr txBox="1"/>
          <p:nvPr/>
        </p:nvSpPr>
        <p:spPr>
          <a:xfrm>
            <a:off x="2750660" y="5185427"/>
            <a:ext cx="669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Bitwise Shifting is more expensive than Integer Multiplication!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06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812-3A74-7C09-F76F-54C2DCBF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 2, 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16CFC1-9CF8-1BD7-2774-4CB628D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887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E8369-EC6A-5B6F-A89C-AE1387F0182D}"/>
              </a:ext>
            </a:extLst>
          </p:cNvPr>
          <p:cNvSpPr txBox="1"/>
          <p:nvPr/>
        </p:nvSpPr>
        <p:spPr>
          <a:xfrm>
            <a:off x="2351671" y="5626288"/>
            <a:ext cx="7488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Since the LLVM IR itself originated from a human-written C code,</a:t>
            </a:r>
          </a:p>
          <a:p>
            <a:pPr algn="ctr"/>
            <a:r>
              <a:rPr lang="en-US" altLang="ko-KR" b="1" dirty="0"/>
              <a:t>Can we find for/while loops</a:t>
            </a:r>
            <a:r>
              <a:rPr lang="en-US" altLang="ko-KR" dirty="0"/>
              <a:t> with just structural analysis in LLVM IR?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trike="sngStrike" dirty="0"/>
              <a:t>Further discussion is needed on loop detections…</a:t>
            </a:r>
            <a:endParaRPr lang="ko-KR" altLang="en-US" strike="sngStrike" dirty="0"/>
          </a:p>
        </p:txBody>
      </p:sp>
      <p:pic>
        <p:nvPicPr>
          <p:cNvPr id="1026" name="Picture 2" descr="LLVM Loop Terminology (and Canonical Forms) — LLVM 19.0.0git documentation">
            <a:extLst>
              <a:ext uri="{FF2B5EF4-FFF2-40B4-BE49-F238E27FC236}">
                <a16:creationId xmlns:a16="http://schemas.microsoft.com/office/drawing/2014/main" id="{8E9B23BC-08E8-3AF4-A36E-4BEA7721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81" y="1690688"/>
            <a:ext cx="3670435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1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620</Words>
  <Application>Microsoft Office PowerPoint</Application>
  <PresentationFormat>와이드스크린</PresentationFormat>
  <Paragraphs>149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Sitka Text</vt:lpstr>
      <vt:lpstr>Office 테마</vt:lpstr>
      <vt:lpstr>SWPP Team 12</vt:lpstr>
      <vt:lpstr>Team Introduction</vt:lpstr>
      <vt:lpstr>Team Introduction</vt:lpstr>
      <vt:lpstr>Team Introduction</vt:lpstr>
      <vt:lpstr>Optimization 1</vt:lpstr>
      <vt:lpstr>Optimization 1</vt:lpstr>
      <vt:lpstr>Optimization 1</vt:lpstr>
      <vt:lpstr>Optimization 2</vt:lpstr>
      <vt:lpstr>Optimization 2, 3</vt:lpstr>
      <vt:lpstr>Optimization 2</vt:lpstr>
      <vt:lpstr>Optimization 2</vt:lpstr>
      <vt:lpstr>Optimization 2</vt:lpstr>
      <vt:lpstr>Optimization 3</vt:lpstr>
      <vt:lpstr>Optimization 3</vt:lpstr>
      <vt:lpstr>Optimization 3</vt:lpstr>
      <vt:lpstr>Optimization 4</vt:lpstr>
      <vt:lpstr>Optimization 4</vt:lpstr>
      <vt:lpstr>Optimization 5</vt:lpstr>
      <vt:lpstr>Optimization 5</vt:lpstr>
      <vt:lpstr>Optimization 6</vt:lpstr>
      <vt:lpstr>Optimization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재민 박</dc:creator>
  <cp:lastModifiedBy>정현서</cp:lastModifiedBy>
  <cp:revision>5</cp:revision>
  <dcterms:created xsi:type="dcterms:W3CDTF">2024-04-25T06:39:55Z</dcterms:created>
  <dcterms:modified xsi:type="dcterms:W3CDTF">2024-04-25T07:56:31Z</dcterms:modified>
</cp:coreProperties>
</file>