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1"/>
    <p:restoredTop sz="94737"/>
  </p:normalViewPr>
  <p:slideViewPr>
    <p:cSldViewPr snapToGrid="0">
      <p:cViewPr varScale="1">
        <p:scale>
          <a:sx n="133" d="100"/>
          <a:sy n="133" d="100"/>
        </p:scale>
        <p:origin x="2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785E4-511B-B444-A6D2-454F46C14161}" type="datetimeFigureOut">
              <a:rPr kumimoji="1" lang="ko-KR" altLang="en-US" smtClean="0"/>
              <a:t>2024. 4. 25.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545FA-CCDE-6D48-A72D-CA7D576A6E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01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545FA-CCDE-6D48-A72D-CA7D576A6EB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36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545FA-CCDE-6D48-A72D-CA7D576A6EB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90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82FA0-E379-A417-7011-A501F0460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9FF50-E610-61AB-5B19-309B21438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91C37-E57A-BA06-462D-2A10BAE5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71E25-2D81-C12B-7117-B90A096A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EC8CE-A723-BDAC-25BB-F978FD00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774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CBA-6F1F-7E21-9B5F-12F91882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D76CF-0476-695E-FF94-EB5FAD166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303D3-E9E0-1236-C9E4-C69C1F01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7AEC6-3038-898C-21BD-E7E63949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805A9-E91C-AF02-4101-2306A1B2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6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BC52F-ECA4-2084-5A9E-C3D140CDD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70B96-F881-45DF-CD83-C435093D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A263C-C794-7419-AB72-0DA032E5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30E2F-4AA9-5D5D-DEE7-431B562F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A7C4D-6846-D3B8-BA7F-79DF5DB1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4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ABC8-3FD4-80B5-1B94-7B215A2B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376E1-0BF5-CC4D-8E74-120DDF4E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74900-39B6-B002-1E54-1A6C9452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688F7-273D-44AA-3629-9624FEF2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EE30F-1DD4-2A2B-92AB-3B97E827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5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DA324-0B8A-A853-83E3-17B31553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CF0CA-DB44-0908-7436-1583017D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B46ED-0134-AE33-B375-C7CDE147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AD68A-D3EF-B356-4284-14117B1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1114-1B00-568D-AAF4-CA942224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299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C0176-1552-E2BB-6CAC-1FC48136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33F3-43C4-F3DE-1D47-673D5F9FA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978F7F-8C44-795D-FC50-DBD517EC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F3BB0-8B4D-A4E3-BD44-3061D48F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44C6C-B423-05CE-6F44-67DCF4CB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F883E-2F1D-CA40-D87D-B7D74F5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730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2BA22-1C21-BB2D-406D-C8466EC7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F6CFA-D094-3AE8-3AAA-61539A825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AE848-F44E-65E2-0B93-D34219A1C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2158F3-3810-31BE-CDA7-688DC21A0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CBFA81-1C4E-1078-A6CA-2A9293432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DA3047-B6A7-91B6-E3E2-0771BD55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AEB0BB-CE84-1644-5510-8A4E6B77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1EECAB-1B4D-A318-0C17-4111ED18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20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420D-D7A9-B1FC-C68C-3E8A382D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D51494-2850-09E1-067D-1F5ADAC9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1AF9B7-DF28-B476-5987-2FA7D4D0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D1AA33-C95E-4770-8796-2C37BECE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98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B871DC-EF8D-AD3E-9265-DACAC10F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614DC6-502C-29D3-C159-2BEC953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BC850-CF04-DDE8-118A-62C18948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369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523BB-1751-0210-99A1-D1D23A73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782D7-626E-3331-A0B1-24B3E147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80870-40CF-CCB0-3E4B-B801611F4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A28F3-D75E-690C-AEC2-22A57AE5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46268-620F-6396-ABF8-0B2268E4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98789-85E6-82E0-6F42-523C4499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22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9191A-9221-8D28-DAD2-0E644336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8824CC-FF4A-1CC9-7D88-132935E00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0B2E62-EA38-C812-CC3F-0A8C0BEC3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1D4FF-CB02-D791-0DDA-5485ABF9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CC507-EBC4-B4AB-00A5-5311DF4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8CE5B-0421-3CF5-0FAE-356150B2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358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D5FA5F-F711-C8C6-12FC-D3CA32B0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BFA4F-ED6F-0830-2901-CE4BAAA5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8133B-6D02-5756-F8E7-682FE0BA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F69E-B46D-F146-A2D2-E1EDB016B934}" type="datetimeFigureOut">
              <a:rPr kumimoji="1" lang="ko-KR" altLang="en-US" smtClean="0"/>
              <a:t>2024. 4. 24.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27332-A837-288B-EF4F-6E9B15669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4684A-F402-056F-35AA-89DFCE8A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CB27B-2D05-8D41-AE88-1EFA04C68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42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5E5905-89F3-38BD-17F4-3C368CB85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kumimoji="1" lang="en-US" altLang="ko-KR" sz="5200">
                <a:solidFill>
                  <a:schemeClr val="tx2"/>
                </a:solidFill>
              </a:rPr>
              <a:t>SWPP Team 6</a:t>
            </a:r>
            <a:endParaRPr kumimoji="1" lang="ko-KR" altLang="en-US" sz="520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216BBD-2E3C-A5B5-130C-26EBB846F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chemeClr val="tx2"/>
                </a:solidFill>
              </a:rPr>
              <a:t>정해은 김하늘 김태운 이한호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06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095B6-1F67-F291-6C02-7785EF92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EF6EB-0460-06B6-9EA0-C31C4FE1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팀 소개 </a:t>
            </a:r>
            <a:r>
              <a:rPr kumimoji="1" lang="en-US" altLang="ko-KR" dirty="0"/>
              <a:t>/</a:t>
            </a:r>
            <a:r>
              <a:rPr kumimoji="1" lang="ko-KR" altLang="en-US" dirty="0"/>
              <a:t> 팀원 소개</a:t>
            </a:r>
            <a:endParaRPr kumimoji="1" lang="en-US" altLang="ko-KR" dirty="0"/>
          </a:p>
          <a:p>
            <a:r>
              <a:rPr kumimoji="1" lang="ko-KR" altLang="en-US" dirty="0"/>
              <a:t>팀프로젝트간 얻고 싶은 것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배우고 싶은 것</a:t>
            </a:r>
            <a:endParaRPr kumimoji="1" lang="en-US" altLang="ko-KR" dirty="0"/>
          </a:p>
          <a:p>
            <a:r>
              <a:rPr kumimoji="1" lang="en-US" altLang="ko-KR" dirty="0"/>
              <a:t>5</a:t>
            </a:r>
            <a:r>
              <a:rPr kumimoji="1" lang="ko-KR" altLang="en-US" dirty="0"/>
              <a:t>가지의 </a:t>
            </a:r>
            <a:r>
              <a:rPr kumimoji="1" lang="en-US" altLang="ko-KR" dirty="0"/>
              <a:t>Optimizations</a:t>
            </a:r>
          </a:p>
          <a:p>
            <a:r>
              <a:rPr kumimoji="1" lang="en-US" altLang="ko-KR" dirty="0"/>
              <a:t>A : requirement and specification</a:t>
            </a:r>
          </a:p>
          <a:p>
            <a:r>
              <a:rPr kumimoji="1" lang="en-US" altLang="ko-KR" dirty="0"/>
              <a:t>B : </a:t>
            </a:r>
            <a:r>
              <a:rPr kumimoji="1" lang="en-US" altLang="ko-KR" dirty="0" err="1"/>
              <a:t>Bladding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9CF484A-A746-944F-48C2-FDC68DD7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chemeClr val="tx2"/>
                </a:solidFill>
              </a:rPr>
              <a:t>Team 6</a:t>
            </a:r>
            <a:endParaRPr kumimoji="1"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DE1F8C-5FBA-D7D8-129D-6290F15855BD}"/>
              </a:ext>
            </a:extLst>
          </p:cNvPr>
          <p:cNvSpPr/>
          <p:nvPr/>
        </p:nvSpPr>
        <p:spPr>
          <a:xfrm>
            <a:off x="5215811" y="781274"/>
            <a:ext cx="2004774" cy="200477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90E41A6-27B0-08BA-01CC-EEA4777C2E40}"/>
              </a:ext>
            </a:extLst>
          </p:cNvPr>
          <p:cNvSpPr/>
          <p:nvPr/>
        </p:nvSpPr>
        <p:spPr>
          <a:xfrm>
            <a:off x="8938129" y="781274"/>
            <a:ext cx="2004774" cy="20047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A8269B-7592-7761-6CE5-BB6DC6904C9F}"/>
              </a:ext>
            </a:extLst>
          </p:cNvPr>
          <p:cNvSpPr/>
          <p:nvPr/>
        </p:nvSpPr>
        <p:spPr>
          <a:xfrm>
            <a:off x="5215811" y="3859433"/>
            <a:ext cx="2004774" cy="2004774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4A324B-A019-BA56-6CCA-B4D74EFEC2D3}"/>
              </a:ext>
            </a:extLst>
          </p:cNvPr>
          <p:cNvSpPr/>
          <p:nvPr/>
        </p:nvSpPr>
        <p:spPr>
          <a:xfrm>
            <a:off x="8938129" y="3885785"/>
            <a:ext cx="2004774" cy="2004774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F6412-D9A1-9A97-2BC9-5859437EA520}"/>
              </a:ext>
            </a:extLst>
          </p:cNvPr>
          <p:cNvSpPr txBox="1"/>
          <p:nvPr/>
        </p:nvSpPr>
        <p:spPr>
          <a:xfrm>
            <a:off x="5668968" y="2890380"/>
            <a:ext cx="93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김하늘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50E898-413B-F132-06D1-30FC9C2A15BD}"/>
              </a:ext>
            </a:extLst>
          </p:cNvPr>
          <p:cNvSpPr txBox="1"/>
          <p:nvPr/>
        </p:nvSpPr>
        <p:spPr>
          <a:xfrm>
            <a:off x="9475183" y="2932805"/>
            <a:ext cx="93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김태윤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FDB23-88CA-1D86-6605-53DED57EAEFB}"/>
              </a:ext>
            </a:extLst>
          </p:cNvPr>
          <p:cNvSpPr txBox="1"/>
          <p:nvPr/>
        </p:nvSpPr>
        <p:spPr>
          <a:xfrm>
            <a:off x="5668967" y="6005900"/>
            <a:ext cx="93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정해은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E7518-7D22-4972-2129-64241F5D86F5}"/>
              </a:ext>
            </a:extLst>
          </p:cNvPr>
          <p:cNvSpPr txBox="1"/>
          <p:nvPr/>
        </p:nvSpPr>
        <p:spPr>
          <a:xfrm>
            <a:off x="9475182" y="6007005"/>
            <a:ext cx="93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이한호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E36D2-DBB7-358A-6508-9626253E1832}"/>
              </a:ext>
            </a:extLst>
          </p:cNvPr>
          <p:cNvSpPr txBox="1"/>
          <p:nvPr/>
        </p:nvSpPr>
        <p:spPr>
          <a:xfrm>
            <a:off x="5307480" y="6332259"/>
            <a:ext cx="166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@</a:t>
            </a:r>
            <a:r>
              <a:rPr lang="ko-KR" altLang="en-US" dirty="0"/>
              <a:t>haeeun125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3D855A-934E-B77C-D7A9-86C969F0098D}"/>
              </a:ext>
            </a:extLst>
          </p:cNvPr>
          <p:cNvSpPr txBox="1"/>
          <p:nvPr/>
        </p:nvSpPr>
        <p:spPr>
          <a:xfrm>
            <a:off x="9108195" y="6362225"/>
            <a:ext cx="166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@</a:t>
            </a:r>
            <a:r>
              <a:rPr lang="en-US" altLang="ko-KR" dirty="0" err="1"/>
              <a:t>hanolee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592B50-CD56-40B7-F156-516A8E4C3D40}"/>
              </a:ext>
            </a:extLst>
          </p:cNvPr>
          <p:cNvSpPr txBox="1"/>
          <p:nvPr/>
        </p:nvSpPr>
        <p:spPr>
          <a:xfrm>
            <a:off x="8704483" y="3282523"/>
            <a:ext cx="2472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@summerBreeze2007 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90E0B-2B43-BD21-960A-0A38439AD240}"/>
              </a:ext>
            </a:extLst>
          </p:cNvPr>
          <p:cNvSpPr txBox="1"/>
          <p:nvPr/>
        </p:nvSpPr>
        <p:spPr>
          <a:xfrm>
            <a:off x="5238482" y="3212760"/>
            <a:ext cx="198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@kimhaneal11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72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872AE2-0805-F576-6E1D-5C1FD757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782" y="972893"/>
            <a:ext cx="6074979" cy="183734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3600" dirty="0">
                <a:solidFill>
                  <a:schemeClr val="tx2"/>
                </a:solidFill>
              </a:rPr>
              <a:t>What we want to learn(get)</a:t>
            </a:r>
            <a:endParaRPr kumimoji="1"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A469C-5049-3A74-4EFD-115598A5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kumimoji="1" lang="ko-KR" altLang="en-US" sz="2000" dirty="0">
                <a:solidFill>
                  <a:schemeClr val="tx2"/>
                </a:solidFill>
              </a:rPr>
              <a:t>프로젝트 관리에 대한 워크플로우 학습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r>
              <a:rPr kumimoji="1" lang="ko-KR" altLang="en-US" sz="2000" dirty="0">
                <a:solidFill>
                  <a:schemeClr val="tx2"/>
                </a:solidFill>
              </a:rPr>
              <a:t>최적화에 대한 원리 및 구현 학습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chemeClr val="tx2"/>
              </a:solidFill>
            </a:endParaRPr>
          </a:p>
          <a:p>
            <a:r>
              <a:rPr kumimoji="1" lang="ko-KR" altLang="en-US" sz="2000" dirty="0">
                <a:solidFill>
                  <a:schemeClr val="tx2"/>
                </a:solidFill>
              </a:rPr>
              <a:t>프로젝트 분업 작업 방식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r>
              <a:rPr kumimoji="1" lang="ko-KR" altLang="en-US" sz="2000" dirty="0">
                <a:solidFill>
                  <a:schemeClr val="tx2"/>
                </a:solidFill>
              </a:rPr>
              <a:t>팀원 간의 협업 및 소통 방식 </a:t>
            </a:r>
            <a:endParaRPr kumimoji="1" lang="en-US" altLang="ko-KR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1FD8AD8-87E3-F7CA-D0E4-102141ECFEC8}"/>
              </a:ext>
            </a:extLst>
          </p:cNvPr>
          <p:cNvSpPr/>
          <p:nvPr/>
        </p:nvSpPr>
        <p:spPr>
          <a:xfrm>
            <a:off x="5497814" y="5274623"/>
            <a:ext cx="4130211" cy="10171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“</a:t>
            </a:r>
            <a:r>
              <a:rPr kumimoji="1" lang="ko-KR" altLang="en-US" dirty="0"/>
              <a:t>잘 배우고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잘 지내기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382D1047-9525-0547-1154-ECD7E2620A3A}"/>
              </a:ext>
            </a:extLst>
          </p:cNvPr>
          <p:cNvSpPr/>
          <p:nvPr/>
        </p:nvSpPr>
        <p:spPr>
          <a:xfrm>
            <a:off x="3563699" y="5346587"/>
            <a:ext cx="1743169" cy="87321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 sentence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81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44522-7283-3741-8E43-0C215371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079" y="3151513"/>
            <a:ext cx="4526374" cy="55497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kumimoji="1" lang="en-US" altLang="ko-KR" sz="4000" dirty="0">
                <a:solidFill>
                  <a:schemeClr val="tx2"/>
                </a:solidFill>
              </a:rPr>
              <a:t>Optimization Pass</a:t>
            </a:r>
            <a:endParaRPr kumimoji="1"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8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EF9BA8-7ECD-8B05-9A5A-59656BCF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ko-KR" sz="3600" dirty="0" err="1">
                <a:solidFill>
                  <a:schemeClr val="tx2"/>
                </a:solidFill>
              </a:rPr>
              <a:t>AddOptimizer</a:t>
            </a:r>
            <a:endParaRPr kumimoji="1"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BF7C4-1CA6-B549-8227-EC5B596F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89" y="3208807"/>
            <a:ext cx="6049337" cy="29665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kumimoji="1" lang="en" altLang="ko-KR" sz="1600" dirty="0">
                <a:solidFill>
                  <a:schemeClr val="tx2"/>
                </a:solidFill>
              </a:rPr>
              <a:t>%</a:t>
            </a:r>
            <a:r>
              <a:rPr kumimoji="1" lang="en" altLang="ko-KR" sz="1600" dirty="0" err="1">
                <a:solidFill>
                  <a:schemeClr val="tx2"/>
                </a:solidFill>
              </a:rPr>
              <a:t>final_result</a:t>
            </a:r>
            <a:r>
              <a:rPr kumimoji="1" lang="en" altLang="ko-KR" sz="1600" dirty="0">
                <a:solidFill>
                  <a:schemeClr val="tx2"/>
                </a:solidFill>
              </a:rPr>
              <a:t> = add i32 %value1, %value2, %value3, %value4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FF5094-1A89-530B-6804-AC41F3920E3B}"/>
              </a:ext>
            </a:extLst>
          </p:cNvPr>
          <p:cNvSpPr txBox="1">
            <a:spLocks/>
          </p:cNvSpPr>
          <p:nvPr/>
        </p:nvSpPr>
        <p:spPr>
          <a:xfrm>
            <a:off x="210331" y="3357135"/>
            <a:ext cx="4260208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ko-KR" sz="1600" dirty="0">
                <a:solidFill>
                  <a:schemeClr val="tx2"/>
                </a:solidFill>
              </a:rPr>
              <a:t>%result1 = add i32 %value1, %value2</a:t>
            </a:r>
          </a:p>
          <a:p>
            <a:pPr marL="0" indent="0">
              <a:buNone/>
            </a:pPr>
            <a:r>
              <a:rPr kumimoji="1" lang="en" altLang="ko-KR" sz="1600" dirty="0">
                <a:solidFill>
                  <a:schemeClr val="tx2"/>
                </a:solidFill>
              </a:rPr>
              <a:t>%result2 = add i32 %value3, %value4</a:t>
            </a:r>
          </a:p>
          <a:p>
            <a:pPr marL="0" indent="0">
              <a:buNone/>
            </a:pPr>
            <a:r>
              <a:rPr kumimoji="1" lang="en" altLang="ko-KR" sz="1600" dirty="0">
                <a:solidFill>
                  <a:schemeClr val="tx2"/>
                </a:solidFill>
              </a:rPr>
              <a:t>%</a:t>
            </a:r>
            <a:r>
              <a:rPr kumimoji="1" lang="en" altLang="ko-KR" sz="1600" dirty="0" err="1">
                <a:solidFill>
                  <a:schemeClr val="tx2"/>
                </a:solidFill>
              </a:rPr>
              <a:t>final_result</a:t>
            </a:r>
            <a:r>
              <a:rPr kumimoji="1" lang="en" altLang="ko-KR" sz="1600" dirty="0">
                <a:solidFill>
                  <a:schemeClr val="tx2"/>
                </a:solidFill>
              </a:rPr>
              <a:t> = add i32 %result1, %result2</a:t>
            </a:r>
          </a:p>
          <a:p>
            <a:pPr marL="0" indent="0">
              <a:buNone/>
            </a:pPr>
            <a:endParaRPr kumimoji="1"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354E0040-8FB6-484D-E843-506A51331C5F}"/>
              </a:ext>
            </a:extLst>
          </p:cNvPr>
          <p:cNvSpPr/>
          <p:nvPr/>
        </p:nvSpPr>
        <p:spPr>
          <a:xfrm>
            <a:off x="4663026" y="4406887"/>
            <a:ext cx="1978429" cy="8728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13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EF9BA8-7ECD-8B05-9A5A-59656BCF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88" y="0"/>
            <a:ext cx="9641605" cy="183734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3600" dirty="0">
                <a:solidFill>
                  <a:schemeClr val="tx2"/>
                </a:solidFill>
              </a:rPr>
              <a:t>Conditional Branch Optimizer</a:t>
            </a:r>
            <a:r>
              <a:rPr kumimoji="1" lang="ko-KR" altLang="en-US" sz="3600" dirty="0">
                <a:solidFill>
                  <a:schemeClr val="tx2"/>
                </a:solidFill>
              </a:rPr>
              <a:t> </a:t>
            </a:r>
            <a:r>
              <a:rPr kumimoji="1" lang="en-US" altLang="ko-KR" sz="3600" dirty="0">
                <a:solidFill>
                  <a:schemeClr val="tx2"/>
                </a:solidFill>
              </a:rPr>
              <a:t>Pass</a:t>
            </a:r>
            <a:endParaRPr kumimoji="1"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B0354BD2-7F9F-7EA7-82AE-8C1405462C08}"/>
              </a:ext>
            </a:extLst>
          </p:cNvPr>
          <p:cNvSpPr/>
          <p:nvPr/>
        </p:nvSpPr>
        <p:spPr>
          <a:xfrm>
            <a:off x="4808234" y="2781922"/>
            <a:ext cx="1978429" cy="8728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1E060-EB86-2A55-15C7-1D9386B52F1E}"/>
              </a:ext>
            </a:extLst>
          </p:cNvPr>
          <p:cNvSpPr txBox="1"/>
          <p:nvPr/>
        </p:nvSpPr>
        <p:spPr>
          <a:xfrm>
            <a:off x="6728059" y="1522530"/>
            <a:ext cx="546394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define</a:t>
            </a:r>
            <a:r>
              <a:rPr lang="ko-KR" altLang="en-US" dirty="0"/>
              <a:t> </a:t>
            </a:r>
            <a:r>
              <a:rPr lang="ko-KR" altLang="en-US" dirty="0" err="1"/>
              <a:t>dso_local</a:t>
            </a:r>
            <a:r>
              <a:rPr lang="ko-KR" altLang="en-US" dirty="0"/>
              <a:t> i32 @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 err="1"/>
              <a:t>entry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%</a:t>
            </a:r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alloca</a:t>
            </a:r>
            <a:r>
              <a:rPr lang="ko-KR" altLang="en-US" dirty="0"/>
              <a:t> i32,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%</a:t>
            </a:r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/>
              <a:t>alloca</a:t>
            </a:r>
            <a:r>
              <a:rPr lang="ko-KR" altLang="en-US" dirty="0"/>
              <a:t> i32,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store</a:t>
            </a:r>
            <a:r>
              <a:rPr lang="ko-KR" altLang="en-US" dirty="0"/>
              <a:t> i32 2, i32* %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%0 = </a:t>
            </a:r>
            <a:r>
              <a:rPr lang="ko-KR" altLang="en-US" dirty="0" err="1"/>
              <a:t>load</a:t>
            </a:r>
            <a:r>
              <a:rPr lang="ko-KR" altLang="en-US" dirty="0"/>
              <a:t> i32, i32* %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switch</a:t>
            </a:r>
            <a:r>
              <a:rPr lang="ko-KR" altLang="en-US" dirty="0"/>
              <a:t> i32 %0, </a:t>
            </a:r>
            <a:r>
              <a:rPr lang="ko-KR" altLang="en-US" dirty="0" err="1"/>
              <a:t>label</a:t>
            </a:r>
            <a:r>
              <a:rPr lang="ko-KR" altLang="en-US" dirty="0"/>
              <a:t> %</a:t>
            </a:r>
            <a:r>
              <a:rPr lang="ko-KR" altLang="en-US" dirty="0" err="1"/>
              <a:t>default</a:t>
            </a:r>
            <a:r>
              <a:rPr lang="ko-KR" altLang="en-US" dirty="0"/>
              <a:t> [</a:t>
            </a:r>
          </a:p>
          <a:p>
            <a:r>
              <a:rPr lang="ko-KR" altLang="en-US" dirty="0"/>
              <a:t>    i32 0, </a:t>
            </a:r>
            <a:r>
              <a:rPr lang="ko-KR" altLang="en-US" dirty="0" err="1"/>
              <a:t>label</a:t>
            </a:r>
            <a:r>
              <a:rPr lang="ko-KR" altLang="en-US" dirty="0"/>
              <a:t> %sw.bb1</a:t>
            </a:r>
          </a:p>
          <a:p>
            <a:r>
              <a:rPr lang="ko-KR" altLang="en-US" dirty="0"/>
              <a:t>    i32 1, </a:t>
            </a:r>
            <a:r>
              <a:rPr lang="ko-KR" altLang="en-US" dirty="0" err="1"/>
              <a:t>label</a:t>
            </a:r>
            <a:r>
              <a:rPr lang="ko-KR" altLang="en-US" dirty="0"/>
              <a:t> %sw.bb2</a:t>
            </a:r>
          </a:p>
          <a:p>
            <a:r>
              <a:rPr lang="ko-KR" altLang="en-US" dirty="0"/>
              <a:t>    i32 2, </a:t>
            </a:r>
            <a:r>
              <a:rPr lang="ko-KR" altLang="en-US" dirty="0" err="1"/>
              <a:t>label</a:t>
            </a:r>
            <a:r>
              <a:rPr lang="ko-KR" altLang="en-US" dirty="0"/>
              <a:t> %sw.bb3</a:t>
            </a:r>
          </a:p>
          <a:p>
            <a:r>
              <a:rPr lang="ko-KR" altLang="en-US" dirty="0"/>
              <a:t>  ]</a:t>
            </a:r>
          </a:p>
          <a:p>
            <a:endParaRPr lang="ko-KR" altLang="en-US" dirty="0"/>
          </a:p>
          <a:p>
            <a:r>
              <a:rPr lang="ko-KR" altLang="en-US" dirty="0"/>
              <a:t>sw.bb1:                                           ; </a:t>
            </a:r>
            <a:r>
              <a:rPr lang="ko-KR" altLang="en-US" dirty="0" err="1"/>
              <a:t>preds</a:t>
            </a:r>
            <a:r>
              <a:rPr lang="ko-KR" altLang="en-US" dirty="0"/>
              <a:t> = %</a:t>
            </a:r>
            <a:r>
              <a:rPr lang="ko-KR" altLang="en-US" dirty="0" err="1"/>
              <a:t>entry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store</a:t>
            </a:r>
            <a:r>
              <a:rPr lang="ko-KR" altLang="en-US" dirty="0"/>
              <a:t> i32 10, i32* %</a:t>
            </a:r>
            <a:r>
              <a:rPr lang="ko-KR" altLang="en-US" dirty="0" err="1"/>
              <a:t>result</a:t>
            </a:r>
            <a:r>
              <a:rPr lang="ko-KR" altLang="en-US" dirty="0"/>
              <a:t>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br</a:t>
            </a:r>
            <a:r>
              <a:rPr lang="ko-KR" altLang="en-US" dirty="0"/>
              <a:t> </a:t>
            </a:r>
            <a:r>
              <a:rPr lang="ko-KR" altLang="en-US" dirty="0" err="1"/>
              <a:t>label</a:t>
            </a:r>
            <a:r>
              <a:rPr lang="ko-KR" altLang="en-US" dirty="0"/>
              <a:t> %</a:t>
            </a:r>
            <a:r>
              <a:rPr lang="ko-KR" altLang="en-US" dirty="0" err="1"/>
              <a:t>switch.end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sw.bb2:                                           ; </a:t>
            </a:r>
            <a:r>
              <a:rPr lang="ko-KR" altLang="en-US" dirty="0" err="1"/>
              <a:t>preds</a:t>
            </a:r>
            <a:r>
              <a:rPr lang="ko-KR" altLang="en-US" dirty="0"/>
              <a:t> = %</a:t>
            </a:r>
            <a:r>
              <a:rPr lang="ko-KR" altLang="en-US" dirty="0" err="1"/>
              <a:t>entry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2F0830-5AF7-DCD9-CB3B-E0721762A3EB}"/>
              </a:ext>
            </a:extLst>
          </p:cNvPr>
          <p:cNvSpPr txBox="1"/>
          <p:nvPr/>
        </p:nvSpPr>
        <p:spPr>
          <a:xfrm>
            <a:off x="255218" y="1522530"/>
            <a:ext cx="55420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define</a:t>
            </a:r>
            <a:r>
              <a:rPr lang="ko-KR" altLang="en-US" dirty="0"/>
              <a:t> </a:t>
            </a:r>
            <a:r>
              <a:rPr lang="ko-KR" altLang="en-US" dirty="0" err="1"/>
              <a:t>dso_local</a:t>
            </a:r>
            <a:r>
              <a:rPr lang="ko-KR" altLang="en-US" dirty="0"/>
              <a:t> i32 @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 err="1"/>
              <a:t>entry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%</a:t>
            </a:r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alloca</a:t>
            </a:r>
            <a:r>
              <a:rPr lang="ko-KR" altLang="en-US" dirty="0"/>
              <a:t> i32,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%</a:t>
            </a:r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/>
              <a:t>alloca</a:t>
            </a:r>
            <a:r>
              <a:rPr lang="ko-KR" altLang="en-US" dirty="0"/>
              <a:t> i32,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store</a:t>
            </a:r>
            <a:r>
              <a:rPr lang="ko-KR" altLang="en-US" dirty="0"/>
              <a:t> i32 2, i32* %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%0 = </a:t>
            </a:r>
            <a:r>
              <a:rPr lang="ko-KR" altLang="en-US" dirty="0" err="1"/>
              <a:t>load</a:t>
            </a:r>
            <a:r>
              <a:rPr lang="ko-KR" altLang="en-US" dirty="0"/>
              <a:t> i32, i32* %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%</a:t>
            </a:r>
            <a:r>
              <a:rPr lang="ko-KR" altLang="en-US" dirty="0" err="1"/>
              <a:t>cmp</a:t>
            </a:r>
            <a:r>
              <a:rPr lang="ko-KR" altLang="en-US" dirty="0"/>
              <a:t> = </a:t>
            </a:r>
            <a:r>
              <a:rPr lang="ko-KR" altLang="en-US" dirty="0" err="1"/>
              <a:t>icmp</a:t>
            </a:r>
            <a:r>
              <a:rPr lang="ko-KR" altLang="en-US" dirty="0"/>
              <a:t> </a:t>
            </a:r>
            <a:r>
              <a:rPr lang="ko-KR" altLang="en-US" dirty="0" err="1"/>
              <a:t>eq</a:t>
            </a:r>
            <a:r>
              <a:rPr lang="ko-KR" altLang="en-US" dirty="0"/>
              <a:t> i32 %0, 0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br</a:t>
            </a:r>
            <a:r>
              <a:rPr lang="ko-KR" altLang="en-US" dirty="0"/>
              <a:t> i1 %</a:t>
            </a:r>
            <a:r>
              <a:rPr lang="ko-KR" altLang="en-US" dirty="0" err="1"/>
              <a:t>cmp</a:t>
            </a:r>
            <a:r>
              <a:rPr lang="ko-KR" altLang="en-US" dirty="0"/>
              <a:t>, </a:t>
            </a:r>
            <a:r>
              <a:rPr lang="ko-KR" altLang="en-US" dirty="0" err="1"/>
              <a:t>label</a:t>
            </a:r>
            <a:r>
              <a:rPr lang="ko-KR" altLang="en-US" dirty="0"/>
              <a:t> %</a:t>
            </a:r>
            <a:r>
              <a:rPr lang="ko-KR" altLang="en-US" dirty="0" err="1"/>
              <a:t>if.then</a:t>
            </a:r>
            <a:r>
              <a:rPr lang="ko-KR" altLang="en-US" dirty="0"/>
              <a:t>, </a:t>
            </a:r>
            <a:r>
              <a:rPr lang="ko-KR" altLang="en-US" dirty="0" err="1"/>
              <a:t>label</a:t>
            </a:r>
            <a:r>
              <a:rPr lang="ko-KR" altLang="en-US" dirty="0"/>
              <a:t> %</a:t>
            </a:r>
            <a:r>
              <a:rPr lang="ko-KR" altLang="en-US" dirty="0" err="1"/>
              <a:t>if.else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if.then</a:t>
            </a:r>
            <a:r>
              <a:rPr lang="ko-KR" altLang="en-US" dirty="0"/>
              <a:t>:                                          ; </a:t>
            </a:r>
            <a:r>
              <a:rPr lang="ko-KR" altLang="en-US" dirty="0" err="1"/>
              <a:t>preds</a:t>
            </a:r>
            <a:r>
              <a:rPr lang="ko-KR" altLang="en-US" dirty="0"/>
              <a:t> = %</a:t>
            </a:r>
            <a:r>
              <a:rPr lang="ko-KR" altLang="en-US" dirty="0" err="1"/>
              <a:t>entry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store</a:t>
            </a:r>
            <a:r>
              <a:rPr lang="ko-KR" altLang="en-US" dirty="0"/>
              <a:t> i32 10, i32* %</a:t>
            </a:r>
            <a:r>
              <a:rPr lang="ko-KR" altLang="en-US" dirty="0" err="1"/>
              <a:t>result</a:t>
            </a:r>
            <a:r>
              <a:rPr lang="ko-KR" altLang="en-US" dirty="0"/>
              <a:t>, </a:t>
            </a:r>
            <a:r>
              <a:rPr lang="ko-KR" altLang="en-US" dirty="0" err="1"/>
              <a:t>align</a:t>
            </a:r>
            <a:r>
              <a:rPr lang="ko-KR" altLang="en-US" dirty="0"/>
              <a:t> 4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br</a:t>
            </a:r>
            <a:r>
              <a:rPr lang="ko-KR" altLang="en-US" dirty="0"/>
              <a:t> </a:t>
            </a:r>
            <a:r>
              <a:rPr lang="ko-KR" altLang="en-US" dirty="0" err="1"/>
              <a:t>label</a:t>
            </a:r>
            <a:r>
              <a:rPr lang="ko-KR" altLang="en-US" dirty="0"/>
              <a:t> %</a:t>
            </a:r>
            <a:r>
              <a:rPr lang="ko-KR" altLang="en-US" dirty="0" err="1"/>
              <a:t>if.end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if.else</a:t>
            </a:r>
            <a:r>
              <a:rPr lang="ko-KR" altLang="en-US" dirty="0"/>
              <a:t>:                                          ; </a:t>
            </a:r>
            <a:r>
              <a:rPr lang="ko-KR" altLang="en-US" dirty="0" err="1"/>
              <a:t>preds</a:t>
            </a:r>
            <a:r>
              <a:rPr lang="ko-KR" altLang="en-US" dirty="0"/>
              <a:t> = %</a:t>
            </a:r>
            <a:r>
              <a:rPr lang="ko-KR" altLang="en-US" dirty="0" err="1"/>
              <a:t>entry</a:t>
            </a:r>
            <a:endParaRPr lang="ko-KR" altLang="en-US" dirty="0"/>
          </a:p>
          <a:p>
            <a:r>
              <a:rPr lang="ko-KR" altLang="en-US" dirty="0"/>
              <a:t>  %cmp1 = </a:t>
            </a:r>
            <a:r>
              <a:rPr lang="ko-KR" altLang="en-US" dirty="0" err="1"/>
              <a:t>icmp</a:t>
            </a:r>
            <a:r>
              <a:rPr lang="ko-KR" altLang="en-US" dirty="0"/>
              <a:t> </a:t>
            </a:r>
            <a:r>
              <a:rPr lang="ko-KR" altLang="en-US" dirty="0" err="1"/>
              <a:t>eq</a:t>
            </a:r>
            <a:r>
              <a:rPr lang="ko-KR" altLang="en-US" dirty="0"/>
              <a:t> i32 %0, 1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br</a:t>
            </a:r>
            <a:r>
              <a:rPr lang="ko-KR" altLang="en-US" dirty="0"/>
              <a:t> i1 %cmp1, </a:t>
            </a:r>
            <a:r>
              <a:rPr lang="ko-KR" altLang="en-US" dirty="0" err="1"/>
              <a:t>label</a:t>
            </a:r>
            <a:r>
              <a:rPr lang="ko-KR" altLang="en-US" dirty="0"/>
              <a:t> %if.then2, </a:t>
            </a:r>
            <a:r>
              <a:rPr lang="ko-KR" altLang="en-US" dirty="0" err="1"/>
              <a:t>label</a:t>
            </a:r>
            <a:r>
              <a:rPr lang="ko-KR" altLang="en-US" dirty="0"/>
              <a:t> %if.else3</a:t>
            </a:r>
          </a:p>
        </p:txBody>
      </p:sp>
    </p:spTree>
    <p:extLst>
      <p:ext uri="{BB962C8B-B14F-4D97-AF65-F5344CB8AC3E}">
        <p14:creationId xmlns:p14="http://schemas.microsoft.com/office/powerpoint/2010/main" val="255156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9BA8-7ECD-8B05-9A5A-59656BCF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08" y="-288591"/>
            <a:ext cx="9641605" cy="183734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3600" dirty="0">
                <a:solidFill>
                  <a:schemeClr val="tx2"/>
                </a:solidFill>
              </a:rPr>
              <a:t>Sparce Conditional Constant Propagation</a:t>
            </a:r>
            <a:endParaRPr kumimoji="1"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A7E94C7-2414-525A-D008-79C4BE346B18}"/>
              </a:ext>
            </a:extLst>
          </p:cNvPr>
          <p:cNvSpPr txBox="1">
            <a:spLocks/>
          </p:cNvSpPr>
          <p:nvPr/>
        </p:nvSpPr>
        <p:spPr>
          <a:xfrm>
            <a:off x="4012871" y="1306292"/>
            <a:ext cx="4166258" cy="5551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dirty="0">
                <a:solidFill>
                  <a:schemeClr val="tx2"/>
                </a:solidFill>
              </a:rPr>
              <a:t>int add(int a, int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dirty="0">
                <a:solidFill>
                  <a:schemeClr val="tx2"/>
                </a:solidFill>
              </a:rPr>
              <a:t>    return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dirty="0">
                <a:solidFill>
                  <a:schemeClr val="tx2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ko-KR" sz="20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dirty="0">
                <a:solidFill>
                  <a:schemeClr val="tx2"/>
                </a:solidFill>
              </a:rPr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b="1" dirty="0">
                <a:solidFill>
                  <a:schemeClr val="tx2"/>
                </a:solidFill>
              </a:rPr>
              <a:t>    int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b="1" dirty="0">
                <a:solidFill>
                  <a:schemeClr val="tx2"/>
                </a:solidFill>
              </a:rPr>
              <a:t>    int y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dirty="0">
                <a:solidFill>
                  <a:schemeClr val="tx2"/>
                </a:solidFill>
              </a:rPr>
              <a:t>    int z = add(x, y);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ko-KR" sz="20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dirty="0">
                <a:solidFill>
                  <a:schemeClr val="tx2"/>
                </a:solidFill>
              </a:rPr>
              <a:t>    </a:t>
            </a:r>
            <a:r>
              <a:rPr kumimoji="1" lang="en" altLang="ko-KR" sz="2000" dirty="0" err="1">
                <a:solidFill>
                  <a:schemeClr val="tx2"/>
                </a:solidFill>
              </a:rPr>
              <a:t>printf</a:t>
            </a:r>
            <a:r>
              <a:rPr kumimoji="1" lang="en" altLang="ko-KR" sz="2000" dirty="0">
                <a:solidFill>
                  <a:schemeClr val="tx2"/>
                </a:solidFill>
              </a:rPr>
              <a:t>("Result: %d\n", z);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ko-KR" sz="20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dirty="0">
                <a:solidFill>
                  <a:schemeClr val="tx2"/>
                </a:solidFill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2000" dirty="0">
                <a:solidFill>
                  <a:schemeClr val="tx2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6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5EF9BA8-7ECD-8B05-9A5A-59656BCF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04" y="681037"/>
            <a:ext cx="5186842" cy="5386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kumimoji="1" lang="en-US" altLang="ko-KR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Loop</a:t>
            </a:r>
            <a:r>
              <a:rPr kumimoji="1" lang="ko-KR" alt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Invariant</a:t>
            </a:r>
            <a:r>
              <a:rPr kumimoji="1" lang="ko-KR" alt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Optimizer</a:t>
            </a:r>
            <a:r>
              <a:rPr kumimoji="1" lang="ko-KR" alt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1828FD1-B544-6661-5E23-0646B2F86DF7}"/>
              </a:ext>
            </a:extLst>
          </p:cNvPr>
          <p:cNvSpPr txBox="1"/>
          <p:nvPr/>
        </p:nvSpPr>
        <p:spPr>
          <a:xfrm>
            <a:off x="4415253" y="1897175"/>
            <a:ext cx="61024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 = 0;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array</a:t>
            </a:r>
            <a:r>
              <a:rPr lang="ko-KR" altLang="en-US" dirty="0"/>
              <a:t>[5] = {1, 2, 3, 4, 5};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= 0; </a:t>
            </a:r>
            <a:r>
              <a:rPr lang="ko-KR" altLang="en-US" dirty="0" err="1"/>
              <a:t>i</a:t>
            </a:r>
            <a:r>
              <a:rPr lang="ko-KR" altLang="en-US" dirty="0"/>
              <a:t> &lt; 5; </a:t>
            </a:r>
            <a:r>
              <a:rPr lang="ko-KR" altLang="en-US" dirty="0" err="1"/>
              <a:t>i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        </a:t>
            </a:r>
            <a:r>
              <a:rPr lang="ko-KR" altLang="en-US" b="1" dirty="0" err="1"/>
              <a:t>sum</a:t>
            </a:r>
            <a:r>
              <a:rPr lang="ko-KR" altLang="en-US" b="1" dirty="0"/>
              <a:t> += </a:t>
            </a:r>
            <a:r>
              <a:rPr lang="ko-KR" altLang="en-US" b="1" dirty="0" err="1"/>
              <a:t>array</a:t>
            </a:r>
            <a:r>
              <a:rPr lang="ko-KR" altLang="en-US" b="1" dirty="0"/>
              <a:t>[</a:t>
            </a:r>
            <a:r>
              <a:rPr lang="ko-KR" altLang="en-US" b="1" dirty="0" err="1"/>
              <a:t>i</a:t>
            </a:r>
            <a:r>
              <a:rPr lang="ko-KR" altLang="en-US" b="1" dirty="0"/>
              <a:t>];</a:t>
            </a:r>
          </a:p>
          <a:p>
            <a:r>
              <a:rPr lang="ko-KR" altLang="en-US" dirty="0"/>
              <a:t>    }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printf</a:t>
            </a:r>
            <a:r>
              <a:rPr lang="ko-KR" altLang="en-US" dirty="0"/>
              <a:t>("</a:t>
            </a:r>
            <a:r>
              <a:rPr lang="ko-KR" altLang="en-US" dirty="0" err="1"/>
              <a:t>Sum</a:t>
            </a:r>
            <a:r>
              <a:rPr lang="ko-KR" altLang="en-US" dirty="0"/>
              <a:t>: %</a:t>
            </a:r>
            <a:r>
              <a:rPr lang="ko-KR" altLang="en-US" dirty="0" err="1"/>
              <a:t>d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", </a:t>
            </a:r>
            <a:r>
              <a:rPr lang="ko-KR" altLang="en-US" dirty="0" err="1"/>
              <a:t>sum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0;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6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567</Words>
  <Application>Microsoft Macintosh PowerPoint</Application>
  <PresentationFormat>와이드스크린</PresentationFormat>
  <Paragraphs>96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SWPP Team 6</vt:lpstr>
      <vt:lpstr>할 일</vt:lpstr>
      <vt:lpstr>Team 6</vt:lpstr>
      <vt:lpstr>What we want to learn(get)</vt:lpstr>
      <vt:lpstr>PowerPoint 프레젠테이션</vt:lpstr>
      <vt:lpstr>AddOptimizer</vt:lpstr>
      <vt:lpstr>Conditional Branch Optimizer Pass</vt:lpstr>
      <vt:lpstr>Sparce Conditional Constant Propagation</vt:lpstr>
      <vt:lpstr>Loop Invariant Optimizer 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SWPP Team 6</dc:title>
  <dc:creator>이한호</dc:creator>
  <cp:lastModifiedBy>이한호</cp:lastModifiedBy>
  <cp:revision>1</cp:revision>
  <dcterms:created xsi:type="dcterms:W3CDTF">2024-04-24T13:46:38Z</dcterms:created>
  <dcterms:modified xsi:type="dcterms:W3CDTF">2024-04-24T18:48:46Z</dcterms:modified>
</cp:coreProperties>
</file>