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2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BE416-8AAD-4E32-96D7-AC3624A14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F8A5A8-C418-41BB-A47B-70AF8C97F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B3DEC-4270-4668-9E11-FA5D2F042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3AFA-5358-499C-A25F-90C14DA1D0D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D42A2-268B-4F3F-8CD2-2253F1003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404F4-4E9C-445B-9E2A-767EE0E6A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3B23-F5A6-4500-BC86-83C1C6EF9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1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A0D5F-4300-4920-8CE4-4D8019C62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1FAAC-1978-4CCF-B39B-D57DC97D4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CD0CD-433C-41FF-ACDB-53895A117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3AFA-5358-499C-A25F-90C14DA1D0D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2AB37-81F3-4FC1-ABC9-8974C92DD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DA8F1-DC86-4F23-ADA0-449DC6B6C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3B23-F5A6-4500-BC86-83C1C6EF9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4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E0F279-6B8B-4078-A722-02AAEC75D9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86464-F63D-4A92-B9DF-5EA224D11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91AE5-85B9-4E16-95E5-C1C5D2DF2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3AFA-5358-499C-A25F-90C14DA1D0D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6689D-E9C9-45D9-8677-1EE644783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48489-DD52-42F6-AF49-CEAE5603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3B23-F5A6-4500-BC86-83C1C6EF9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3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9C7DB-CE93-4A27-8FFB-F671B7EC5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AC4D9-5FFA-43FD-A071-8DAED9AA4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ED02B-DC85-43B4-9CB1-8B6E9232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3AFA-5358-499C-A25F-90C14DA1D0D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60E9F-AE1E-453D-945E-4AE84FA2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A9896-DB0B-49E0-B388-B82A0232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3B23-F5A6-4500-BC86-83C1C6EF9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4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DEE9-6BBA-45F4-8A7E-048FDDA7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AD125-C048-43D4-8475-7A48C960A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CD9D2-628E-424C-9AF7-808E1DC8E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3AFA-5358-499C-A25F-90C14DA1D0D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98EC6-DEFD-4415-9ECA-394D131F5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27B28-F017-4D3A-A75A-7265F05E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3B23-F5A6-4500-BC86-83C1C6EF9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18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D888-A4B8-477A-A426-158F922AC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E6397-2E73-4872-AD40-5FF8BDCB3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2CB52-C105-418E-99AB-6CBBB6FB4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6CEDE-8EFA-48E2-A3CF-103DE0F03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3AFA-5358-499C-A25F-90C14DA1D0D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052EF-A807-46B8-A1A9-0BD79507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61E26-0138-4B03-AB54-66D80A684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3B23-F5A6-4500-BC86-83C1C6EF9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9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C7F48-33F5-4C6D-BBCD-14781D634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B9D51-7AF7-413E-922C-C1FBD1FC8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EB87A-41F2-4F0E-910F-E75E31710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05B85C-6300-4EA1-BB6B-81BF9BEAE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4319D5-8AD0-4A63-BA2E-90BA439921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25650D-9483-469E-ACF9-8B188D629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3AFA-5358-499C-A25F-90C14DA1D0D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262420-0366-4CA4-BD7B-A6E1C3F4F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992399-B7F7-4990-863D-633075C80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3B23-F5A6-4500-BC86-83C1C6EF9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0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BB00-50E1-46D4-B35D-4709A7071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AC7916-117D-4F19-ADE3-BC80C36BB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3AFA-5358-499C-A25F-90C14DA1D0D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7D28D9-6759-4655-9071-656A60E8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A4770-9815-4DE0-9B3C-452CBB854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3B23-F5A6-4500-BC86-83C1C6EF9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30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F5CCBB-ED5B-4CF8-A93E-5AD27C3A0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3AFA-5358-499C-A25F-90C14DA1D0D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9CD567-118A-451D-B100-6023BD39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B401B-B4E6-4BC9-9E27-A94657D2D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3B23-F5A6-4500-BC86-83C1C6EF9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59F2-7B30-4D09-939F-C8D8A6F17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3B264-B06F-4805-A42A-6A3D1F26A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4C78C-8264-400A-8694-817D731C7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13E81-9A42-44C7-AC09-27A28DF70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3AFA-5358-499C-A25F-90C14DA1D0D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4C3C5-8A35-412A-BB2F-15780A966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4466A-62A7-4B00-A4AA-9370F22B3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3B23-F5A6-4500-BC86-83C1C6EF9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0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DB8E-1E12-405C-B503-D036BE678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A6977-68B4-46CD-9279-0A4A7D3616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A55C8-CD68-4406-8CBD-4B33CED8B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98D8E-0670-4A5C-9DA2-62071EEDF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3AFA-5358-499C-A25F-90C14DA1D0D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3E027-D4B6-4DB6-BE8D-18765C1FA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B8A6E-CCD2-426D-ABAE-1E66058A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3B23-F5A6-4500-BC86-83C1C6EF9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2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0041C-DBDC-401D-90A9-5159B5C9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ED9E2-794E-4E07-9B2D-500420652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0A67A-F8B9-4B57-9BEB-F80EFB858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F3AFA-5358-499C-A25F-90C14DA1D0D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1314D-7006-42E6-B080-69319E688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A8D52-2C2F-491B-82C4-570C2CAD4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C3B23-F5A6-4500-BC86-83C1C6EF9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1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mandam1/120-dog-breeds-breed-classification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vision/main/models/efficientnetv2.html" TargetMode="External"/><Relationship Id="rId2" Type="http://schemas.openxmlformats.org/officeDocument/2006/relationships/hyperlink" Target="https://pytorch.org/vision/main/models/mobilenetv3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hyperlink" Target="https://pytorch.org/vision/main/models/vision_transformer.html" TargetMode="External"/><Relationship Id="rId4" Type="http://schemas.openxmlformats.org/officeDocument/2006/relationships/hyperlink" Target="https://pytorch.org/vision/main/models/resnet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FEBC-E9BC-472B-BF8D-F7AF4249E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996857"/>
            <a:ext cx="9726706" cy="1289143"/>
          </a:xfrm>
        </p:spPr>
        <p:txBody>
          <a:bodyPr>
            <a:normAutofit/>
          </a:bodyPr>
          <a:lstStyle/>
          <a:p>
            <a:r>
              <a:rPr lang="ru-RU" sz="4000" dirty="0"/>
              <a:t>Задача: определить породу собаки по фотографии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30968-F2A0-4901-AA7F-E1939F7DB1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9506" y="2786250"/>
            <a:ext cx="9144000" cy="1991938"/>
          </a:xfrm>
        </p:spPr>
        <p:txBody>
          <a:bodyPr/>
          <a:lstStyle/>
          <a:p>
            <a:pPr algn="l"/>
            <a:r>
              <a:rPr lang="ru-RU" dirty="0"/>
              <a:t>Применение: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помощь при выборе породы собаки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поиск собаки по объявлению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идентификация сбежавшей собаки</a:t>
            </a:r>
            <a:endParaRPr lang="en-US" dirty="0"/>
          </a:p>
        </p:txBody>
      </p:sp>
      <p:pic>
        <p:nvPicPr>
          <p:cNvPr id="3074" name="Picture 2" descr="Top 20 Smallest Dog Breeds – Forbes Advisor">
            <a:extLst>
              <a:ext uri="{FF2B5EF4-FFF2-40B4-BE49-F238E27FC236}">
                <a16:creationId xmlns:a16="http://schemas.microsoft.com/office/drawing/2014/main" id="{A87A6E89-153D-4C9C-B74F-B87487E3A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826" y="2502858"/>
            <a:ext cx="4542111" cy="255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100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E6D956-1B78-4E92-A4F6-22A134245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29" y="98891"/>
            <a:ext cx="11438965" cy="34227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3992E0-C9D0-45A8-8D7F-9DCEAE8F6F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6" t="3221" r="626" b="1933"/>
          <a:stretch/>
        </p:blipFill>
        <p:spPr>
          <a:xfrm>
            <a:off x="295835" y="3521644"/>
            <a:ext cx="11241741" cy="329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22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D2E7B-11B5-41F6-B244-EDB7355F2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36" y="259885"/>
            <a:ext cx="6620435" cy="1096122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Точность модели на тестовой выборке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ACD7E2-1A0C-49A1-B06C-04F3377931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62"/>
          <a:stretch/>
        </p:blipFill>
        <p:spPr>
          <a:xfrm>
            <a:off x="1039907" y="1063486"/>
            <a:ext cx="4849906" cy="44979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A40BBD5-6E8B-4FDA-B3F7-3E9C15FEF291}"/>
              </a:ext>
            </a:extLst>
          </p:cNvPr>
          <p:cNvSpPr/>
          <p:nvPr/>
        </p:nvSpPr>
        <p:spPr>
          <a:xfrm>
            <a:off x="5793882" y="4723511"/>
            <a:ext cx="5822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rgbClr val="0070C0"/>
                </a:solidFill>
              </a:rPr>
              <a:t>https://github.com/Shurik-P/dataton_noobs/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9EE96E4-6102-4721-BCBC-5F009FA20C35}"/>
              </a:ext>
            </a:extLst>
          </p:cNvPr>
          <p:cNvSpPr txBox="1">
            <a:spLocks/>
          </p:cNvSpPr>
          <p:nvPr/>
        </p:nvSpPr>
        <p:spPr>
          <a:xfrm>
            <a:off x="5793882" y="3928596"/>
            <a:ext cx="5501647" cy="1096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/>
              <a:t>Ссылка на репозиторий </a:t>
            </a:r>
            <a:r>
              <a:rPr lang="en-US" sz="2800" dirty="0"/>
              <a:t>git</a:t>
            </a:r>
            <a:r>
              <a:rPr lang="ru-RU" sz="2800" dirty="0"/>
              <a:t>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1565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545C-33CD-4DE6-959A-5BEBE337C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953" y="1557431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  <a:endParaRPr lang="en-US" dirty="0"/>
          </a:p>
        </p:txBody>
      </p:sp>
      <p:pic>
        <p:nvPicPr>
          <p:cNvPr id="4" name="Picture 2" descr="Are German Shepherds High Maintenance? - German Shepherd Dog HQ">
            <a:extLst>
              <a:ext uri="{FF2B5EF4-FFF2-40B4-BE49-F238E27FC236}">
                <a16:creationId xmlns:a16="http://schemas.microsoft.com/office/drawing/2014/main" id="{C20D17A1-3DAE-4E05-BF50-443103D67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964" y="3227169"/>
            <a:ext cx="4078071" cy="326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466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9E0A-7211-4657-9828-D4E527995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16" y="167901"/>
            <a:ext cx="11164804" cy="286317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Какие данные использовали:</a:t>
            </a:r>
            <a:br>
              <a:rPr lang="ru-RU" dirty="0"/>
            </a:br>
            <a:br>
              <a:rPr lang="ru-RU" sz="3200" dirty="0"/>
            </a:br>
            <a:r>
              <a:rPr lang="ru-RU" sz="3200" dirty="0" err="1"/>
              <a:t>датасет</a:t>
            </a:r>
            <a:r>
              <a:rPr lang="ru-RU" sz="3200" dirty="0"/>
              <a:t> </a:t>
            </a:r>
            <a:r>
              <a:rPr lang="en-US" sz="3200" b="1" dirty="0"/>
              <a:t>120 Dog Breeds – classification</a:t>
            </a:r>
            <a:br>
              <a:rPr lang="ru-RU" sz="3200" b="1" dirty="0"/>
            </a:br>
            <a:br>
              <a:rPr lang="ru-RU" sz="3200" b="1" dirty="0"/>
            </a:br>
            <a:r>
              <a:rPr lang="ru-RU" sz="3200" b="1" dirty="0"/>
              <a:t>120 пород собак, около 150 картинок каждой породы</a:t>
            </a:r>
            <a:br>
              <a:rPr lang="ru-RU" sz="3200" b="1" dirty="0"/>
            </a:br>
            <a:endParaRPr lang="en-US" sz="3200" dirty="0"/>
          </a:p>
        </p:txBody>
      </p:sp>
      <p:pic>
        <p:nvPicPr>
          <p:cNvPr id="1029" name="Picture 5" descr="https://mail.google.com/mail/u/0/images/cleardot.gif">
            <a:extLst>
              <a:ext uri="{FF2B5EF4-FFF2-40B4-BE49-F238E27FC236}">
                <a16:creationId xmlns:a16="http://schemas.microsoft.com/office/drawing/2014/main" id="{479434C2-46D6-4345-A8DD-82E76D3A0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01" y="321878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580518AE-42CC-4940-BC9C-96DD2627B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534" y="2616206"/>
            <a:ext cx="84789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https://www.kaggle.com/datasets/amandam1/120-dog-breeds-breed-classification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2" name="Picture 8" descr="The Kennel Club | Welcome to The Kennel Club website">
            <a:extLst>
              <a:ext uri="{FF2B5EF4-FFF2-40B4-BE49-F238E27FC236}">
                <a16:creationId xmlns:a16="http://schemas.microsoft.com/office/drawing/2014/main" id="{81BC58B8-0E5D-4E5D-BFF0-00502400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055" y="3377487"/>
            <a:ext cx="3482641" cy="260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400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AA0D-F9E3-4A4B-864A-785F07C14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0278"/>
            <a:ext cx="10515600" cy="925793"/>
          </a:xfrm>
        </p:spPr>
        <p:txBody>
          <a:bodyPr>
            <a:normAutofit fontScale="90000"/>
          </a:bodyPr>
          <a:lstStyle/>
          <a:p>
            <a:r>
              <a:rPr lang="ru-RU" dirty="0"/>
              <a:t>Задача </a:t>
            </a:r>
            <a:r>
              <a:rPr lang="ru-RU" dirty="0" err="1"/>
              <a:t>многоклассовой</a:t>
            </a:r>
            <a:r>
              <a:rPr lang="ru-RU" dirty="0"/>
              <a:t> классификации</a:t>
            </a:r>
            <a:br>
              <a:rPr lang="ru-R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F9C9D-5DB9-43BA-A703-8262777AB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4893" y="1771836"/>
            <a:ext cx="8948737" cy="4505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Какие модели использовали:</a:t>
            </a:r>
          </a:p>
          <a:p>
            <a:pPr marL="0" indent="0">
              <a:buNone/>
            </a:pPr>
            <a:r>
              <a:rPr lang="ru-RU" dirty="0" err="1"/>
              <a:t>предобученные</a:t>
            </a:r>
            <a:r>
              <a:rPr lang="ru-RU" dirty="0"/>
              <a:t> модели из пакета </a:t>
            </a:r>
            <a:r>
              <a:rPr lang="en-US" dirty="0" err="1"/>
              <a:t>torchvision.models</a:t>
            </a:r>
            <a:endParaRPr lang="ru-RU" dirty="0"/>
          </a:p>
          <a:p>
            <a:pPr marL="0" indent="0">
              <a:buNone/>
            </a:pPr>
            <a:r>
              <a:rPr lang="en-US" u="sng" dirty="0" err="1">
                <a:hlinkClick r:id="rId2"/>
              </a:rPr>
              <a:t>MobileNet</a:t>
            </a:r>
            <a:r>
              <a:rPr lang="en-US" u="sng" dirty="0">
                <a:hlinkClick r:id="rId2"/>
              </a:rPr>
              <a:t> V3</a:t>
            </a:r>
            <a:r>
              <a:rPr lang="ru-RU" u="sng" dirty="0"/>
              <a:t> </a:t>
            </a:r>
            <a:r>
              <a:rPr lang="ru-RU" dirty="0"/>
              <a:t>( </a:t>
            </a:r>
            <a:r>
              <a:rPr lang="en-US" dirty="0"/>
              <a:t>Efficient neural network</a:t>
            </a:r>
            <a:r>
              <a:rPr lang="ru-RU" dirty="0"/>
              <a:t>)</a:t>
            </a:r>
            <a:endParaRPr lang="en-US" u="sng" dirty="0"/>
          </a:p>
          <a:p>
            <a:pPr marL="0" indent="0">
              <a:buNone/>
            </a:pPr>
            <a:r>
              <a:rPr lang="en-US" u="sng" dirty="0" err="1">
                <a:hlinkClick r:id="rId3"/>
              </a:rPr>
              <a:t>EfficientNet_b</a:t>
            </a:r>
            <a:r>
              <a:rPr lang="ru-RU" u="sng" dirty="0">
                <a:solidFill>
                  <a:srgbClr val="0070C0"/>
                </a:solidFill>
              </a:rPr>
              <a:t>7</a:t>
            </a:r>
            <a:r>
              <a:rPr lang="ru-RU" u="sng" dirty="0"/>
              <a:t> </a:t>
            </a:r>
            <a:r>
              <a:rPr lang="ru-RU" dirty="0"/>
              <a:t>(</a:t>
            </a:r>
            <a:r>
              <a:rPr lang="en-US" dirty="0"/>
              <a:t>new family of smaller and faster models</a:t>
            </a:r>
            <a:r>
              <a:rPr lang="ru-RU" dirty="0"/>
              <a:t>)</a:t>
            </a:r>
          </a:p>
          <a:p>
            <a:pPr marL="0" indent="0">
              <a:buNone/>
            </a:pPr>
            <a:r>
              <a:rPr lang="en-US" u="sng" dirty="0" err="1">
                <a:solidFill>
                  <a:schemeClr val="accent5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ResNet</a:t>
            </a:r>
            <a:r>
              <a:rPr lang="ru-RU" u="sng" dirty="0">
                <a:solidFill>
                  <a:schemeClr val="accent5">
                    <a:lumMod val="75000"/>
                  </a:schemeClr>
                </a:solidFill>
              </a:rPr>
              <a:t>50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dirty="0"/>
              <a:t>(</a:t>
            </a:r>
            <a:r>
              <a:rPr lang="en-US" dirty="0"/>
              <a:t>Deep residual learning</a:t>
            </a:r>
            <a:r>
              <a:rPr lang="ru-RU" dirty="0"/>
              <a:t>)</a:t>
            </a:r>
            <a:endParaRPr lang="en-US" u="sng" dirty="0"/>
          </a:p>
          <a:p>
            <a:pPr marL="0" indent="0">
              <a:buNone/>
            </a:pPr>
            <a:r>
              <a:rPr lang="en-US" dirty="0" err="1">
                <a:hlinkClick r:id="rId5"/>
              </a:rPr>
              <a:t>VisionTransformer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Transformer</a:t>
            </a:r>
            <a:r>
              <a:rPr lang="ru-RU" dirty="0"/>
              <a:t>)</a:t>
            </a:r>
            <a:endParaRPr lang="en-US" dirty="0"/>
          </a:p>
          <a:p>
            <a:pPr marL="0" indent="0">
              <a:buNone/>
            </a:pPr>
            <a:endParaRPr lang="en-US" u="sng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dirty="0"/>
              <a:t>Все модели были предобучены на 1024 класса, а затем дообучены на 120 классов – пород собак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en-US" dirty="0"/>
          </a:p>
        </p:txBody>
      </p:sp>
      <p:pic>
        <p:nvPicPr>
          <p:cNvPr id="4098" name="Picture 2" descr="Harrier (dog) - Wikipedia">
            <a:extLst>
              <a:ext uri="{FF2B5EF4-FFF2-40B4-BE49-F238E27FC236}">
                <a16:creationId xmlns:a16="http://schemas.microsoft.com/office/drawing/2014/main" id="{BB5F8C0D-491F-4C13-926C-E0745D38C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69" y="1771837"/>
            <a:ext cx="2798949" cy="420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51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CD9A-4CEF-4A6A-AD0D-DD2E7FAFC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Изменяемые </a:t>
            </a:r>
            <a:r>
              <a:rPr lang="ru-RU" dirty="0" err="1"/>
              <a:t>праметры</a:t>
            </a:r>
            <a:r>
              <a:rPr lang="ru-RU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955A7-9A71-4485-8705-031ECF5AD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459"/>
            <a:ext cx="10515600" cy="2187388"/>
          </a:xfrm>
        </p:spPr>
        <p:txBody>
          <a:bodyPr>
            <a:normAutofit/>
          </a:bodyPr>
          <a:lstStyle/>
          <a:p>
            <a:r>
              <a:rPr lang="en-US" dirty="0"/>
              <a:t>Learning rate</a:t>
            </a:r>
            <a:endParaRPr lang="ru-RU" dirty="0"/>
          </a:p>
          <a:p>
            <a:r>
              <a:rPr lang="en-US" dirty="0"/>
              <a:t>Scheduler</a:t>
            </a:r>
          </a:p>
          <a:p>
            <a:r>
              <a:rPr lang="en-US" dirty="0"/>
              <a:t>N epochs</a:t>
            </a:r>
          </a:p>
          <a:p>
            <a:r>
              <a:rPr lang="en-US" dirty="0"/>
              <a:t>N frozen layers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26E4B16-F455-47D4-B643-88E3433FD4A1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Оптимизатор: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E0F763-D36F-4820-8638-525846BAA517}"/>
              </a:ext>
            </a:extLst>
          </p:cNvPr>
          <p:cNvSpPr txBox="1">
            <a:spLocks/>
          </p:cNvSpPr>
          <p:nvPr/>
        </p:nvSpPr>
        <p:spPr>
          <a:xfrm>
            <a:off x="838200" y="4506072"/>
            <a:ext cx="10515600" cy="1769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Adam</a:t>
            </a:r>
          </a:p>
        </p:txBody>
      </p:sp>
      <p:pic>
        <p:nvPicPr>
          <p:cNvPr id="2050" name="Picture 2" descr="Beagle | Overview, Description, Temperament, &amp; Facts | Britannica">
            <a:extLst>
              <a:ext uri="{FF2B5EF4-FFF2-40B4-BE49-F238E27FC236}">
                <a16:creationId xmlns:a16="http://schemas.microsoft.com/office/drawing/2014/main" id="{AE9DDE24-89B0-4ED2-82D9-79643DD20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538" y="2345112"/>
            <a:ext cx="3890670" cy="256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85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F6DC-C944-4E14-8D0E-07FE94B3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129" y="187935"/>
            <a:ext cx="9646024" cy="737534"/>
          </a:xfrm>
        </p:spPr>
        <p:txBody>
          <a:bodyPr/>
          <a:lstStyle/>
          <a:p>
            <a:r>
              <a:rPr lang="ru-RU" dirty="0"/>
              <a:t>Результаты: </a:t>
            </a:r>
            <a:r>
              <a:rPr lang="en-US" dirty="0" err="1"/>
              <a:t>MobileNet</a:t>
            </a:r>
            <a:r>
              <a:rPr lang="ru-RU" dirty="0"/>
              <a:t>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5ED6FB-D1E4-41CD-AAA1-695D6D4A7F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7" t="7777" b="2003"/>
          <a:stretch/>
        </p:blipFill>
        <p:spPr>
          <a:xfrm>
            <a:off x="134470" y="1129600"/>
            <a:ext cx="8077201" cy="526613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1DAC27F-37EA-45D7-8503-802E72B215CA}"/>
              </a:ext>
            </a:extLst>
          </p:cNvPr>
          <p:cNvSpPr/>
          <p:nvPr/>
        </p:nvSpPr>
        <p:spPr>
          <a:xfrm>
            <a:off x="8507506" y="1129600"/>
            <a:ext cx="3451413" cy="4661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Optimizer Adam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Batch size 256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Learning rate 0.001</a:t>
            </a:r>
            <a:endParaRPr lang="ru-RU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Scheduler </a:t>
            </a:r>
            <a:r>
              <a:rPr lang="en-US" sz="2000" dirty="0" err="1"/>
              <a:t>step_size</a:t>
            </a:r>
            <a:r>
              <a:rPr lang="en-US" sz="2000" dirty="0"/>
              <a:t>=10, ɣ=0.3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N epochs 25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N frozen layers 2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Train loss 0.01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Train accuracy 0.665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Val loss 0.005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Val accuracy 0.645</a:t>
            </a:r>
          </a:p>
        </p:txBody>
      </p:sp>
    </p:spTree>
    <p:extLst>
      <p:ext uri="{BB962C8B-B14F-4D97-AF65-F5344CB8AC3E}">
        <p14:creationId xmlns:p14="http://schemas.microsoft.com/office/powerpoint/2010/main" val="3634197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19AE089-B80C-45CD-80DA-21F0EE629EF1}"/>
              </a:ext>
            </a:extLst>
          </p:cNvPr>
          <p:cNvSpPr/>
          <p:nvPr/>
        </p:nvSpPr>
        <p:spPr>
          <a:xfrm>
            <a:off x="8444752" y="1194412"/>
            <a:ext cx="3451413" cy="4661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Optimizer Adam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Batch size 256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Learning rate 0.005</a:t>
            </a:r>
            <a:endParaRPr lang="ru-RU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Scheduler </a:t>
            </a:r>
            <a:r>
              <a:rPr lang="en-US" sz="2000" dirty="0" err="1"/>
              <a:t>step_size</a:t>
            </a:r>
            <a:r>
              <a:rPr lang="en-US" sz="2000" dirty="0"/>
              <a:t>=3, ɣ=0.3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N epochs 40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N frozen layers 2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Train loss 0.008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Train accuracy 0.716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Val loss 0.003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Val accuracy 0.80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075570C-4E2F-41C7-99BD-29AF20014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35" y="304477"/>
            <a:ext cx="9646024" cy="737534"/>
          </a:xfrm>
        </p:spPr>
        <p:txBody>
          <a:bodyPr/>
          <a:lstStyle/>
          <a:p>
            <a:r>
              <a:rPr lang="ru-RU" dirty="0"/>
              <a:t>Результаты: </a:t>
            </a:r>
            <a:r>
              <a:rPr lang="en-US" dirty="0" err="1"/>
              <a:t>EfficientNet</a:t>
            </a:r>
            <a:r>
              <a:rPr lang="ru-RU" dirty="0"/>
              <a:t> </a:t>
            </a:r>
            <a:r>
              <a:rPr lang="en-US" dirty="0"/>
              <a:t>b</a:t>
            </a:r>
            <a:r>
              <a:rPr lang="ru-RU" dirty="0"/>
              <a:t>7 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59C2ED-7A24-4F66-AEAD-FF5E80455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52" y="1194412"/>
            <a:ext cx="7797409" cy="514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114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8D4CF1-0586-4887-93F5-F7E9BC1EB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58" y="1129600"/>
            <a:ext cx="7211203" cy="477126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05CD01D-9AFE-48D4-BBD8-AE36A59F9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388" y="219597"/>
            <a:ext cx="9646024" cy="737534"/>
          </a:xfrm>
        </p:spPr>
        <p:txBody>
          <a:bodyPr/>
          <a:lstStyle/>
          <a:p>
            <a:r>
              <a:rPr lang="ru-RU" dirty="0"/>
              <a:t>Результаты: </a:t>
            </a:r>
            <a:r>
              <a:rPr lang="en-US" dirty="0"/>
              <a:t>ResNet50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359626-C5DC-4CA3-BDAA-D62A305393FF}"/>
              </a:ext>
            </a:extLst>
          </p:cNvPr>
          <p:cNvSpPr/>
          <p:nvPr/>
        </p:nvSpPr>
        <p:spPr>
          <a:xfrm>
            <a:off x="8032376" y="1129600"/>
            <a:ext cx="3926543" cy="3737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Optimizer Adam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Batch size 256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Learning rate 0.005</a:t>
            </a:r>
            <a:endParaRPr lang="ru-RU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Scheduler </a:t>
            </a:r>
            <a:r>
              <a:rPr lang="en-US" sz="2000" dirty="0" err="1"/>
              <a:t>step_size</a:t>
            </a:r>
            <a:r>
              <a:rPr lang="en-US" sz="2000" dirty="0"/>
              <a:t>=3, ɣ=0.</a:t>
            </a:r>
            <a:r>
              <a:rPr lang="ru-RU" sz="2000" dirty="0"/>
              <a:t>5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N epochs 25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N frozen layers all</a:t>
            </a:r>
            <a:endParaRPr lang="ru-RU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Train accuracy 0.99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Val accuracy 0.86</a:t>
            </a:r>
          </a:p>
        </p:txBody>
      </p:sp>
    </p:spTree>
    <p:extLst>
      <p:ext uri="{BB962C8B-B14F-4D97-AF65-F5344CB8AC3E}">
        <p14:creationId xmlns:p14="http://schemas.microsoft.com/office/powerpoint/2010/main" val="4187515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D887B7-0482-496D-A821-B268A2162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73" y="959223"/>
            <a:ext cx="8151133" cy="54119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26CDC83-745E-4C6F-924E-8EE49158B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68" y="134147"/>
            <a:ext cx="9646024" cy="737534"/>
          </a:xfrm>
        </p:spPr>
        <p:txBody>
          <a:bodyPr/>
          <a:lstStyle/>
          <a:p>
            <a:r>
              <a:rPr lang="ru-RU" dirty="0"/>
              <a:t>Результаты: </a:t>
            </a:r>
            <a:r>
              <a:rPr lang="en-US" dirty="0" err="1"/>
              <a:t>VisionTransformer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38E6AB-E5F7-46E5-8D8B-F55FB6205FEA}"/>
              </a:ext>
            </a:extLst>
          </p:cNvPr>
          <p:cNvSpPr/>
          <p:nvPr/>
        </p:nvSpPr>
        <p:spPr>
          <a:xfrm>
            <a:off x="8536614" y="959223"/>
            <a:ext cx="3451413" cy="3737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Optimizer Adam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Batch size 256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Learning rate 0.001</a:t>
            </a:r>
            <a:endParaRPr lang="ru-RU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Scheduler </a:t>
            </a:r>
            <a:r>
              <a:rPr lang="en-US" sz="2000" dirty="0" err="1"/>
              <a:t>step_size</a:t>
            </a:r>
            <a:r>
              <a:rPr lang="en-US" sz="2000" dirty="0"/>
              <a:t>=10, ɣ=0.3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N epochs 10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N frozen layers all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Train accuracy</a:t>
            </a:r>
            <a:r>
              <a:rPr lang="ru-RU" sz="2000" dirty="0"/>
              <a:t> 0.98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Val accuracy</a:t>
            </a:r>
            <a:r>
              <a:rPr lang="ru-RU" sz="2000" dirty="0"/>
              <a:t> 0.94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5377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37A8453-DF2B-4553-9A4E-FFAFF3A7E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82" y="74820"/>
            <a:ext cx="11268635" cy="33541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A2E8BE-670C-4923-A197-A6709022C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82" y="3429000"/>
            <a:ext cx="11349318" cy="332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55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2134</TotalTime>
  <Words>289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Задача: определить породу собаки по фотографии</vt:lpstr>
      <vt:lpstr>Какие данные использовали:  датасет 120 Dog Breeds – classification  120 пород собак, около 150 картинок каждой породы </vt:lpstr>
      <vt:lpstr>Задача многоклассовой классификации </vt:lpstr>
      <vt:lpstr>Изменяемые праметры:</vt:lpstr>
      <vt:lpstr>Результаты: MobileNet </vt:lpstr>
      <vt:lpstr>Результаты: EfficientNet b7 </vt:lpstr>
      <vt:lpstr>Результаты: ResNet50</vt:lpstr>
      <vt:lpstr>Результаты: VisionTransformer </vt:lpstr>
      <vt:lpstr>PowerPoint Presentation</vt:lpstr>
      <vt:lpstr>PowerPoint Presentation</vt:lpstr>
      <vt:lpstr>Точность модели на тестовой выборке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Задача: определить породу собаки по фотографии</dc:title>
  <dc:creator>Anastasia</dc:creator>
  <cp:lastModifiedBy>Anastasia</cp:lastModifiedBy>
  <cp:revision>45</cp:revision>
  <dcterms:created xsi:type="dcterms:W3CDTF">2023-08-25T20:01:33Z</dcterms:created>
  <dcterms:modified xsi:type="dcterms:W3CDTF">2023-08-31T15:45:48Z</dcterms:modified>
</cp:coreProperties>
</file>