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yjxtJSiZOe9nPFm1o7QNp93bw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7C0B2E-C94A-4DA8-9231-F54AF5567252}">
  <a:tblStyle styleId="{6E7C0B2E-C94A-4DA8-9231-F54AF55672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B61BE0-4E57-4425-AD9C-9572732390F2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7abe64a98_0_1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7abe64a98_0_1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b85326b8_0_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b85326b8_0_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b85326b8_0_33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b85326b8_0_33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mikont.com/products/EAT-Console.html" TargetMode="External"/><Relationship Id="rId4" Type="http://schemas.openxmlformats.org/officeDocument/2006/relationships/hyperlink" Target="http://zentec.ru/dev/soft-2/zetfbd-2/" TargetMode="External"/><Relationship Id="rId5" Type="http://schemas.openxmlformats.org/officeDocument/2006/relationships/hyperlink" Target="http://www.energopromis.by/products/index.php?SECTION_ID=222" TargetMode="External"/><Relationship Id="rId6" Type="http://schemas.openxmlformats.org/officeDocument/2006/relationships/hyperlink" Target="https://www.gfk-leica.ru/katalog/programmnoe_obespechenie/po_leica/leica_geomos/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mbarcadero.com/" TargetMode="External"/><Relationship Id="rId4" Type="http://schemas.openxmlformats.org/officeDocument/2006/relationships/hyperlink" Target="http://www.bloodshed.net/" TargetMode="External"/><Relationship Id="rId5" Type="http://schemas.openxmlformats.org/officeDocument/2006/relationships/hyperlink" Target="http://ru.wikipedi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embarcadero.com/" TargetMode="External"/><Relationship Id="rId4" Type="http://schemas.openxmlformats.org/officeDocument/2006/relationships/hyperlink" Target="http://www.bloodshed.net/" TargetMode="External"/><Relationship Id="rId5" Type="http://schemas.openxmlformats.org/officeDocument/2006/relationships/hyperlink" Target="http://ru.wikipedi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" name="Google Shape;86;p1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Google Shape;87;p1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250825" y="260350"/>
            <a:ext cx="864235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«Разработка программного модуля визуализации для автоматизированной системы управления насосной станции»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(Шифр ПМ АСУНС)</a:t>
            </a:r>
            <a:br>
              <a:rPr b="0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71362" y="1916832"/>
            <a:ext cx="87352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от кафедры:  </a:t>
            </a:r>
            <a:r>
              <a:rPr b="0"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Д.т.н., профессор, Портнов Евгений Михайлович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ст. гр ПИН-42,  Донец Илья Александрович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14037" y="2852936"/>
            <a:ext cx="8249927" cy="395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ПМ АСУНС создается с целью упростить работникам контроль, оптимизацию и планирование работ по эксплуатации оборудования насосной станции, а также ремонта.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существующих аналогов;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языка и среды программирования;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схемы данных ПМ АСУНС;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функциональной схемы ПМ АСУНС;</a:t>
            </a:r>
            <a:endParaRPr/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схем алгоритмов ПМ АСУНС;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экранных форм интерфейса;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66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7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7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7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7" name="Google Shape;247;p7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7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7"/>
          <p:cNvSpPr txBox="1"/>
          <p:nvPr/>
        </p:nvSpPr>
        <p:spPr>
          <a:xfrm>
            <a:off x="323528" y="1340769"/>
            <a:ext cx="8424936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программного модуля планируется на предприятии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ООО «С-Терра СиЭсПи»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177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Планируется участие в конференциях и публикациях: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УМНИК 2020</a:t>
            </a:r>
            <a:endParaRPr/>
          </a:p>
        </p:txBody>
      </p:sp>
      <p:sp>
        <p:nvSpPr>
          <p:cNvPr id="250" name="Google Shape;250;p7"/>
          <p:cNvSpPr/>
          <p:nvPr/>
        </p:nvSpPr>
        <p:spPr>
          <a:xfrm>
            <a:off x="251520" y="476672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Апробация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/>
          <p:nvPr/>
        </p:nvSpPr>
        <p:spPr>
          <a:xfrm>
            <a:off x="206614" y="463425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работы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" name="Google Shape;256;p8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8" name="Google Shape;258;p8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9" name="Google Shape;259;p8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8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8"/>
          <p:cNvSpPr/>
          <p:nvPr/>
        </p:nvSpPr>
        <p:spPr>
          <a:xfrm>
            <a:off x="342900" y="1565525"/>
            <a:ext cx="83334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исследована предметная область;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проведён обзор существующих программных решений;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выбраны язык и среда программирования;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 схема данных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разработана схема алгоритма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разработана функциональная схема ПМ АСУНС;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разработаны экранные формы интерфейса;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8" name="Google Shape;98;p2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" name="Google Shape;99;p2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2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предметной области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" y="1319350"/>
            <a:ext cx="8419189" cy="381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3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3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9" name="Google Shape;109;p3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p3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179512" y="6669360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3"/>
          <p:cNvSpPr/>
          <p:nvPr/>
        </p:nvSpPr>
        <p:spPr>
          <a:xfrm>
            <a:off x="250825" y="260350"/>
            <a:ext cx="86423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Обзор существующих аналогичных решений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67544" y="5373216"/>
            <a:ext cx="56166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http://www.mikont.com/products/EAT-Console.html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http://zentec.ru/dev/soft-2/zetfbd-2/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http://www.energopromis.by/products/index.php?SECTION_ID=222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h</a:t>
            </a:r>
            <a:r>
              <a:rPr lang="ru-RU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ttps://www.gfk-leica.ru/katalog/programmnoe_obespechenie/po_leica/leica_geomos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891" y="908720"/>
            <a:ext cx="7128792" cy="428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4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4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1" name="Google Shape;121;p4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p4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4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4" name="Google Shape;124;p4"/>
          <p:cNvGraphicFramePr/>
          <p:nvPr/>
        </p:nvGraphicFramePr>
        <p:xfrm>
          <a:off x="445828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{6AB61BE0-4E57-4425-AD9C-9572732390F2}</a:tableStyleId>
              </a:tblPr>
              <a:tblGrid>
                <a:gridCol w="3966525"/>
                <a:gridCol w="954925"/>
                <a:gridCol w="1028375"/>
                <a:gridCol w="587650"/>
                <a:gridCol w="881475"/>
                <a:gridCol w="1028375"/>
              </a:tblGrid>
              <a:tr h="39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ru-RU" sz="1100" u="none" cap="none" strike="noStrike"/>
                        <a:t>Критерий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i="0" lang="ru-RU" sz="1600" u="none" cap="none" strike="noStrike">
                          <a:solidFill>
                            <a:schemeClr val="dk1"/>
                          </a:solidFill>
                        </a:rPr>
                        <a:t>C++</a:t>
                      </a:r>
                      <a:endParaRPr i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Python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C#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Java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Rust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Скорость работы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Знание</a:t>
                      </a:r>
                      <a:r>
                        <a:rPr lang="ru-RU" sz="1800"/>
                        <a:t> языка, опыт работы с ним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/>
                        <a:t>+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4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Компилируемый язык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70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Инструмент создания графических экранов 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Синтаксис (удобство разработки)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+-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Библиотеки для работы</a:t>
                      </a:r>
                      <a:r>
                        <a:rPr lang="ru-RU" sz="1800"/>
                        <a:t> с БД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9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Библиотеки для работы с JSON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Использование языка в других проектах компании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4"/>
          <p:cNvSpPr/>
          <p:nvPr/>
        </p:nvSpPr>
        <p:spPr>
          <a:xfrm>
            <a:off x="250825" y="260350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языка программирования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3563888" y="5877272"/>
            <a:ext cx="24479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07504" y="5805264"/>
            <a:ext cx="30963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77abe64a98_0_1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77abe64a98_0_1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34" name="Google Shape;134;g77abe64a98_0_1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5" name="Google Shape;135;g77abe64a98_0_1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77abe64a98_0_1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g77abe64a98_0_1"/>
          <p:cNvSpPr/>
          <p:nvPr/>
        </p:nvSpPr>
        <p:spPr>
          <a:xfrm>
            <a:off x="265088" y="129250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среды программирования</a:t>
            </a:r>
            <a:endParaRPr/>
          </a:p>
        </p:txBody>
      </p:sp>
      <p:sp>
        <p:nvSpPr>
          <p:cNvPr id="138" name="Google Shape;138;g77abe64a98_0_1"/>
          <p:cNvSpPr/>
          <p:nvPr/>
        </p:nvSpPr>
        <p:spPr>
          <a:xfrm>
            <a:off x="3630863" y="6040572"/>
            <a:ext cx="2448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Условные обозначения: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указанная возможность присутствует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указанная возможность отсутствует</a:t>
            </a:r>
            <a:endParaRPr/>
          </a:p>
        </p:txBody>
      </p:sp>
      <p:sp>
        <p:nvSpPr>
          <p:cNvPr id="139" name="Google Shape;139;g77abe64a98_0_1"/>
          <p:cNvSpPr/>
          <p:nvPr/>
        </p:nvSpPr>
        <p:spPr>
          <a:xfrm>
            <a:off x="193704" y="5961214"/>
            <a:ext cx="309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Источники информации:</a:t>
            </a:r>
            <a:endParaRPr/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http://www.embarcadero.com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http://www.bloodshed.net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85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ru-RU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http://ru.wikipedia.org</a:t>
            </a:r>
            <a:endParaRPr sz="1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0" name="Google Shape;140;g77abe64a98_0_1"/>
          <p:cNvGraphicFramePr/>
          <p:nvPr/>
        </p:nvGraphicFramePr>
        <p:xfrm>
          <a:off x="193713" y="6218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6E6E6"/>
                </a:solidFill>
                <a:tableStyleId>{6E7C0B2E-C94A-4DA8-9231-F54AF5567252}</a:tableStyleId>
              </a:tblPr>
              <a:tblGrid>
                <a:gridCol w="3172250"/>
                <a:gridCol w="1201750"/>
                <a:gridCol w="1065625"/>
                <a:gridCol w="842575"/>
                <a:gridCol w="986650"/>
                <a:gridCol w="1516325"/>
              </a:tblGrid>
              <a:tr h="544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Критерий</a:t>
                      </a:r>
                      <a:endParaRPr b="1"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NetBeans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Eclipse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Intellij IDEA</a:t>
                      </a:r>
                      <a:endParaRPr b="1" sz="13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Studio</a:t>
                      </a:r>
                      <a:endParaRPr b="1" sz="13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6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JCreator</a:t>
                      </a:r>
                      <a:endParaRPr b="1" sz="16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последней версии стандарта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отладчика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фреймворков для тестирования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работы с Git 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JavaScript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Поддержка Angular JS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Библиотеки для работы с JSON</a:t>
                      </a:r>
                      <a:endParaRPr sz="12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CACAC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CACAC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Удобство/опыт использования</a:t>
                      </a:r>
                      <a:endParaRPr sz="12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8EAADB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1900">
                        <a:highlight>
                          <a:srgbClr val="8EAADB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900">
                          <a:highlight>
                            <a:srgbClr val="E6E6E6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1900">
                        <a:highlight>
                          <a:srgbClr val="E6E6E6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95250" marL="95250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77b85326b8_0_5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g77b85326b8_0_5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7" name="Google Shape;147;g77b85326b8_0_5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g77b85326b8_0_5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g77b85326b8_0_5"/>
          <p:cNvCxnSpPr/>
          <p:nvPr/>
        </p:nvCxnSpPr>
        <p:spPr>
          <a:xfrm>
            <a:off x="179512" y="6669360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g77b85326b8_0_5"/>
          <p:cNvSpPr/>
          <p:nvPr/>
        </p:nvSpPr>
        <p:spPr>
          <a:xfrm>
            <a:off x="250825" y="260350"/>
            <a:ext cx="864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Функциональна</a:t>
            </a: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 схема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g77b85326b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0" y="843550"/>
            <a:ext cx="7747840" cy="52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251520" y="260648"/>
            <a:ext cx="8642350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данных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193675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5"/>
          <p:cNvCxnSpPr/>
          <p:nvPr/>
        </p:nvCxnSpPr>
        <p:spPr>
          <a:xfrm>
            <a:off x="8978900" y="188913"/>
            <a:ext cx="0" cy="6480175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9" name="Google Shape;159;p5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" name="Google Shape;160;p5"/>
          <p:cNvCxnSpPr/>
          <p:nvPr/>
        </p:nvCxnSpPr>
        <p:spPr>
          <a:xfrm>
            <a:off x="193675" y="188913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5"/>
          <p:cNvCxnSpPr/>
          <p:nvPr/>
        </p:nvCxnSpPr>
        <p:spPr>
          <a:xfrm>
            <a:off x="193675" y="6669088"/>
            <a:ext cx="87852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5" y="745636"/>
            <a:ext cx="5512895" cy="586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cxnSp>
          <p:nvCxnSpPr>
            <p:cNvPr id="168" name="Google Shape;168;p6"/>
            <p:cNvCxnSpPr/>
            <p:nvPr/>
          </p:nvCxnSpPr>
          <p:spPr>
            <a:xfrm>
              <a:off x="935378" y="4295636"/>
              <a:ext cx="635" cy="90686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3124013" y="4833531"/>
              <a:ext cx="406487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1328406" y="4300082"/>
              <a:ext cx="635" cy="196804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2228749" y="4300082"/>
              <a:ext cx="635" cy="196804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2768447" y="4295636"/>
              <a:ext cx="635" cy="197249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6"/>
            <p:cNvCxnSpPr/>
            <p:nvPr/>
          </p:nvCxnSpPr>
          <p:spPr>
            <a:xfrm>
              <a:off x="3128457" y="4300082"/>
              <a:ext cx="635" cy="196296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6"/>
            <p:cNvCxnSpPr/>
            <p:nvPr/>
          </p:nvCxnSpPr>
          <p:spPr>
            <a:xfrm>
              <a:off x="611560" y="5913767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6"/>
            <p:cNvCxnSpPr/>
            <p:nvPr/>
          </p:nvCxnSpPr>
          <p:spPr>
            <a:xfrm>
              <a:off x="611560" y="6093489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6"/>
            <p:cNvSpPr/>
            <p:nvPr/>
          </p:nvSpPr>
          <p:spPr>
            <a:xfrm>
              <a:off x="626163" y="5024684"/>
              <a:ext cx="290802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954427" y="5024684"/>
              <a:ext cx="362550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355073" y="5024684"/>
              <a:ext cx="847643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№ докум.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249702" y="5024684"/>
              <a:ext cx="50541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rPr b="0" i="1" lang="ru-RU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Подпись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783685" y="5024684"/>
              <a:ext cx="329533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Дата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307567" y="5567025"/>
              <a:ext cx="319374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617417" y="5566390"/>
              <a:ext cx="375884" cy="1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i="1" lang="ru-RU" sz="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3155759" y="4442335"/>
              <a:ext cx="4005194" cy="243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СХЕМА АЛГОРИТМА ПМ</a:t>
              </a: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УКИ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6"/>
            <p:cNvCxnSpPr/>
            <p:nvPr/>
          </p:nvCxnSpPr>
          <p:spPr>
            <a:xfrm>
              <a:off x="5297408" y="5013253"/>
              <a:ext cx="1895927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6"/>
            <p:cNvCxnSpPr/>
            <p:nvPr/>
          </p:nvCxnSpPr>
          <p:spPr>
            <a:xfrm>
              <a:off x="616639" y="519424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6"/>
            <p:cNvCxnSpPr/>
            <p:nvPr/>
          </p:nvCxnSpPr>
          <p:spPr>
            <a:xfrm>
              <a:off x="611560" y="5013253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>
              <a:off x="611560" y="573277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611560" y="5551784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9" name="Google Shape;189;p6"/>
            <p:cNvGrpSpPr/>
            <p:nvPr/>
          </p:nvGrpSpPr>
          <p:grpSpPr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90" name="Google Shape;190;p6"/>
              <p:cNvSpPr/>
              <p:nvPr/>
            </p:nvSpPr>
            <p:spPr>
              <a:xfrm>
                <a:off x="0" y="0"/>
                <a:ext cx="8856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ru-RU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Разраб.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9281" y="0"/>
                <a:ext cx="10718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6"/>
            <p:cNvGrpSpPr/>
            <p:nvPr/>
          </p:nvGrpSpPr>
          <p:grpSpPr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93" name="Google Shape;193;p6"/>
              <p:cNvSpPr/>
              <p:nvPr/>
            </p:nvSpPr>
            <p:spPr>
              <a:xfrm>
                <a:off x="0" y="0"/>
                <a:ext cx="8856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1" lang="ru-RU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Провер.</a:t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9281" y="0"/>
                <a:ext cx="10718" cy="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700" lIns="12700" spcFirstLastPara="1" rIns="12700" wrap="square" tIns="12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Times New Roman"/>
                  <a:buNone/>
                </a:pPr>
                <a:r>
                  <a:t/>
                </a:r>
                <a:endParaRPr b="0" i="0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5" name="Google Shape;195;p6"/>
            <p:cNvSpPr/>
            <p:nvPr/>
          </p:nvSpPr>
          <p:spPr>
            <a:xfrm>
              <a:off x="621084" y="5558134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Т.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21084" y="5924563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Н. Контр.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621084" y="6100475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Утверд.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6"/>
            <p:cNvCxnSpPr/>
            <p:nvPr/>
          </p:nvCxnSpPr>
          <p:spPr>
            <a:xfrm>
              <a:off x="5288519" y="4843057"/>
              <a:ext cx="635" cy="141999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6"/>
            <p:cNvSpPr/>
            <p:nvPr/>
          </p:nvSpPr>
          <p:spPr>
            <a:xfrm>
              <a:off x="3175749" y="5087898"/>
              <a:ext cx="2072440" cy="518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i="1" lang="ru-RU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Программный модуль «Универсальный командный интерпретатор»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0" name="Google Shape;200;p6"/>
            <p:cNvCxnSpPr/>
            <p:nvPr/>
          </p:nvCxnSpPr>
          <p:spPr>
            <a:xfrm>
              <a:off x="5292963" y="5553689"/>
              <a:ext cx="1900372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3130997" y="5733411"/>
              <a:ext cx="4061704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6367280" y="4843057"/>
              <a:ext cx="1905" cy="70555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" name="Google Shape;203;p6"/>
            <p:cNvSpPr/>
            <p:nvPr/>
          </p:nvSpPr>
          <p:spPr>
            <a:xfrm>
              <a:off x="5317091" y="4848138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Лит.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6953" y="5567025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Листов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506966" y="5567025"/>
              <a:ext cx="51049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6"/>
            <p:cNvCxnSpPr/>
            <p:nvPr/>
          </p:nvCxnSpPr>
          <p:spPr>
            <a:xfrm>
              <a:off x="5468842" y="5024049"/>
              <a:ext cx="635" cy="5245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5648529" y="5024049"/>
              <a:ext cx="635" cy="5245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8" name="Google Shape;208;p6"/>
            <p:cNvSpPr/>
            <p:nvPr/>
          </p:nvSpPr>
          <p:spPr>
            <a:xfrm>
              <a:off x="5317091" y="5876934"/>
              <a:ext cx="1847672" cy="224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urier New"/>
                <a:buNone/>
              </a:pPr>
              <a:r>
                <a:rPr i="1" lang="ru-RU" sz="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НИУ «МИЭТ»</a:t>
              </a:r>
              <a:endParaRPr b="0" i="0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09" name="Google Shape;209;p6"/>
            <p:cNvCxnSpPr/>
            <p:nvPr/>
          </p:nvCxnSpPr>
          <p:spPr>
            <a:xfrm>
              <a:off x="611560" y="4293096"/>
              <a:ext cx="6577331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611560" y="4473453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6"/>
            <p:cNvCxnSpPr/>
            <p:nvPr/>
          </p:nvCxnSpPr>
          <p:spPr>
            <a:xfrm>
              <a:off x="611560" y="4653175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6"/>
            <p:cNvCxnSpPr/>
            <p:nvPr/>
          </p:nvCxnSpPr>
          <p:spPr>
            <a:xfrm>
              <a:off x="611560" y="5373332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6"/>
            <p:cNvSpPr/>
            <p:nvPr/>
          </p:nvSpPr>
          <p:spPr>
            <a:xfrm>
              <a:off x="621084" y="5735951"/>
              <a:ext cx="700382" cy="15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Реценз.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6"/>
            <p:cNvCxnSpPr/>
            <p:nvPr/>
          </p:nvCxnSpPr>
          <p:spPr>
            <a:xfrm>
              <a:off x="5828852" y="4837977"/>
              <a:ext cx="1905" cy="71063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6"/>
            <p:cNvSpPr/>
            <p:nvPr/>
          </p:nvSpPr>
          <p:spPr>
            <a:xfrm>
              <a:off x="5860599" y="4848138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Масса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403471" y="4848138"/>
              <a:ext cx="76637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Масштаб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6"/>
            <p:cNvCxnSpPr/>
            <p:nvPr/>
          </p:nvCxnSpPr>
          <p:spPr>
            <a:xfrm>
              <a:off x="6008540" y="5557499"/>
              <a:ext cx="635" cy="17210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8" name="Google Shape;218;p6"/>
            <p:cNvSpPr/>
            <p:nvPr/>
          </p:nvSpPr>
          <p:spPr>
            <a:xfrm>
              <a:off x="5860599" y="5200596"/>
              <a:ext cx="485728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403471" y="5200596"/>
              <a:ext cx="766371" cy="157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/>
                <a:buNone/>
              </a:pPr>
              <a:r>
                <a:rPr b="0" i="1" lang="ru-RU" sz="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: 1</a:t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6"/>
            <p:cNvCxnSpPr/>
            <p:nvPr/>
          </p:nvCxnSpPr>
          <p:spPr>
            <a:xfrm>
              <a:off x="611560" y="4829086"/>
              <a:ext cx="2510548" cy="6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611560" y="4293096"/>
              <a:ext cx="635" cy="196296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2" name="Google Shape;222;p6"/>
          <p:cNvSpPr/>
          <p:nvPr/>
        </p:nvSpPr>
        <p:spPr>
          <a:xfrm>
            <a:off x="179512" y="188640"/>
            <a:ext cx="8784900" cy="6480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" y="759275"/>
            <a:ext cx="7053550" cy="5830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6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6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алгоритма ПМ АСУНС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7b85326b8_0_33"/>
          <p:cNvSpPr/>
          <p:nvPr/>
        </p:nvSpPr>
        <p:spPr>
          <a:xfrm>
            <a:off x="251520" y="260648"/>
            <a:ext cx="8642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Экранные формы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1" name="Google Shape;231;g77b85326b8_0_33"/>
          <p:cNvCxnSpPr/>
          <p:nvPr/>
        </p:nvCxnSpPr>
        <p:spPr>
          <a:xfrm>
            <a:off x="193675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77b85326b8_0_33"/>
          <p:cNvCxnSpPr/>
          <p:nvPr/>
        </p:nvCxnSpPr>
        <p:spPr>
          <a:xfrm>
            <a:off x="8978900" y="188913"/>
            <a:ext cx="0" cy="648030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3" name="Google Shape;233;g77b85326b8_0_33"/>
          <p:cNvGraphicFramePr/>
          <p:nvPr/>
        </p:nvGraphicFramePr>
        <p:xfrm>
          <a:off x="6156325" y="625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{6E7C0B2E-C94A-4DA8-9231-F54AF5567252}</a:tableStyleId>
              </a:tblPr>
              <a:tblGrid>
                <a:gridCol w="792175"/>
                <a:gridCol w="1008050"/>
                <a:gridCol w="649300"/>
                <a:gridCol w="3730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Разработал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Донец И.А.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Утвердил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rPr b="0" i="0" lang="ru-RU" sz="1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Портнов Е.М.</a:t>
                      </a:r>
                      <a:endParaRPr/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8000" marB="35975" marR="71950" marL="719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4" name="Google Shape;234;g77b85326b8_0_33"/>
          <p:cNvCxnSpPr/>
          <p:nvPr/>
        </p:nvCxnSpPr>
        <p:spPr>
          <a:xfrm>
            <a:off x="193675" y="188913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g77b85326b8_0_33"/>
          <p:cNvCxnSpPr/>
          <p:nvPr/>
        </p:nvCxnSpPr>
        <p:spPr>
          <a:xfrm>
            <a:off x="193675" y="6669088"/>
            <a:ext cx="8785200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g77b85326b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687550"/>
            <a:ext cx="5333975" cy="3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77b85326b8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75" y="4068662"/>
            <a:ext cx="4020237" cy="2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77b85326b8_0_33"/>
          <p:cNvSpPr txBox="1"/>
          <p:nvPr/>
        </p:nvSpPr>
        <p:spPr>
          <a:xfrm>
            <a:off x="6486525" y="1553775"/>
            <a:ext cx="1875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Основной экран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(Упрощенное устройство станции с отображением состояния основных показателей)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77b85326b8_0_33"/>
          <p:cNvSpPr txBox="1"/>
          <p:nvPr/>
        </p:nvSpPr>
        <p:spPr>
          <a:xfrm>
            <a:off x="4822050" y="5009575"/>
            <a:ext cx="2719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Экран аварийных ситуаций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2014-03-17T07:20:10Z</dcterms:created>
  <dc:creator>nenagleyko</dc:creator>
</cp:coreProperties>
</file>