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Z7juaxP5jrkmbsR18fiBZbBH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3DCC3B-C028-4453-8EEA-CA8DADFEE121}">
  <a:tblStyle styleId="{033DCC3B-C028-4453-8EEA-CA8DADFEE1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B40EF2D-30F7-4EDC-80F4-00849374E1F7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abe64a98_0_1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abe64a98_0_1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mikont.com/products/EAT-Console.html" TargetMode="External"/><Relationship Id="rId4" Type="http://schemas.openxmlformats.org/officeDocument/2006/relationships/hyperlink" Target="http://zentec.ru/dev/soft-2/zetfbd-2/" TargetMode="External"/><Relationship Id="rId5" Type="http://schemas.openxmlformats.org/officeDocument/2006/relationships/hyperlink" Target="http://www.energopromis.by/products/index.php?SECTION_ID=222" TargetMode="External"/><Relationship Id="rId6" Type="http://schemas.openxmlformats.org/officeDocument/2006/relationships/hyperlink" Target="https://www.gfk-leica.ru/katalog/programmnoe_obespechenie/po_leica/leica_geomos/" TargetMode="External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embarcadero.com/" TargetMode="External"/><Relationship Id="rId4" Type="http://schemas.openxmlformats.org/officeDocument/2006/relationships/hyperlink" Target="http://www.bloodshed.net/" TargetMode="External"/><Relationship Id="rId5" Type="http://schemas.openxmlformats.org/officeDocument/2006/relationships/hyperlink" Target="http://ru.wikipedia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embarcadero.com/" TargetMode="External"/><Relationship Id="rId4" Type="http://schemas.openxmlformats.org/officeDocument/2006/relationships/hyperlink" Target="http://www.bloodshed.net/" TargetMode="External"/><Relationship Id="rId5" Type="http://schemas.openxmlformats.org/officeDocument/2006/relationships/hyperlink" Target="http://ru.wikipedia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6" name="Google Shape;86;p1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{033DCC3B-C028-4453-8EEA-CA8DADFEE121}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7" name="Google Shape;87;p1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"/>
          <p:cNvSpPr txBox="1"/>
          <p:nvPr/>
        </p:nvSpPr>
        <p:spPr>
          <a:xfrm>
            <a:off x="250825" y="260350"/>
            <a:ext cx="8642350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</a:t>
            </a: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«Разработка программного модуля визуализации для автоматизированной системы управления насосной станции»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(Шифр ПМ АСУНС)</a:t>
            </a:r>
            <a:b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71362" y="1916832"/>
            <a:ext cx="87352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от кафедры:  </a:t>
            </a: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Д.т.н., профессор, Портнов Евгений Михайлович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Исполнитель: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ст. гр ПИН-42,  Донец Илья Александрович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14037" y="2852936"/>
            <a:ext cx="8249927" cy="3954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ПМ АСУНС создается с целью упростить работникам контроль, оптимизацию и планирование работ по эксплуатации оборудования насосной станции, а также ремонта.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предметной области;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существующих аналогов;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языка и среды программирования;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схемы данных ПМ АСУНС;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структурной и функциональной схем;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схем алгоритмов ПМ АСУНС;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экранных форм интерфейса;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2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8" name="Google Shape;98;p2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{033DCC3B-C028-4453-8EEA-CA8DADFEE121}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9" name="Google Shape;99;p2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2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2"/>
          <p:cNvSpPr/>
          <p:nvPr/>
        </p:nvSpPr>
        <p:spPr>
          <a:xfrm>
            <a:off x="250825" y="260350"/>
            <a:ext cx="864235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предметной области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907250"/>
            <a:ext cx="59436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3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3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9" name="Google Shape;109;p3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{033DCC3B-C028-4453-8EEA-CA8DADFEE121}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0" name="Google Shape;110;p3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3"/>
          <p:cNvCxnSpPr/>
          <p:nvPr/>
        </p:nvCxnSpPr>
        <p:spPr>
          <a:xfrm>
            <a:off x="179512" y="6669360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3"/>
          <p:cNvSpPr/>
          <p:nvPr/>
        </p:nvSpPr>
        <p:spPr>
          <a:xfrm>
            <a:off x="250825" y="260350"/>
            <a:ext cx="86423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Обзор существующих аналогичных решений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67544" y="5373216"/>
            <a:ext cx="56166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Источники информации: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ru-RU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http://www.mikont.com/products/EAT-Console.html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ru-RU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http://zentec.ru/dev/soft-2/zetfbd-2/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ru-RU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http://www.energopromis.by/products/index.php?SECTION_ID=222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h</a:t>
            </a:r>
            <a:r>
              <a:rPr lang="ru-RU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ttps://www.gfk-leica.ru/katalog/programmnoe_obespechenie/po_leica/leica_geomos/</a:t>
            </a:r>
            <a:endParaRPr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1891" y="908720"/>
            <a:ext cx="7128792" cy="428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4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4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1" name="Google Shape;121;p4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{033DCC3B-C028-4453-8EEA-CA8DADFEE121}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2" name="Google Shape;122;p4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4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4" name="Google Shape;124;p4"/>
          <p:cNvGraphicFramePr/>
          <p:nvPr/>
        </p:nvGraphicFramePr>
        <p:xfrm>
          <a:off x="445828" y="1124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{0B40EF2D-30F7-4EDC-80F4-00849374E1F7}</a:tableStyleId>
              </a:tblPr>
              <a:tblGrid>
                <a:gridCol w="3966525"/>
                <a:gridCol w="954925"/>
                <a:gridCol w="1028375"/>
                <a:gridCol w="587650"/>
                <a:gridCol w="881475"/>
                <a:gridCol w="1028375"/>
              </a:tblGrid>
              <a:tr h="39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ru-RU" sz="1100" u="none" cap="none" strike="noStrike"/>
                        <a:t>Критерий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i="0" lang="ru-RU" sz="1600" u="none" cap="none" strike="noStrike">
                          <a:solidFill>
                            <a:schemeClr val="dk1"/>
                          </a:solidFill>
                        </a:rPr>
                        <a:t>C++</a:t>
                      </a:r>
                      <a:endParaRPr i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Python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C#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Java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Rust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Скорость работы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+-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9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Знание</a:t>
                      </a:r>
                      <a:r>
                        <a:rPr lang="ru-RU" sz="1800"/>
                        <a:t> языка, опыт работы с ним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+-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+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9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Компилируемый язык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70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Инструмент создания графических экранов 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Синтаксис (удобство разработки)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+-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Библиотеки для работы</a:t>
                      </a:r>
                      <a:r>
                        <a:rPr lang="ru-RU" sz="1800"/>
                        <a:t> с БД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Библиотеки для работы с JSON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Использование языка в других проектах компании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4"/>
          <p:cNvSpPr/>
          <p:nvPr/>
        </p:nvSpPr>
        <p:spPr>
          <a:xfrm>
            <a:off x="250825" y="260350"/>
            <a:ext cx="864235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языка программирования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3563888" y="5877272"/>
            <a:ext cx="244792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Условные обозначения: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указанная возможность присутствует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указанная возможность отсутствует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07504" y="5805264"/>
            <a:ext cx="30963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Источники информации:</a:t>
            </a:r>
            <a:endParaRPr/>
          </a:p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ru-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http://www.embarcadero.com</a:t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ru-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http://www.bloodshed.net</a:t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ru-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http://ru.wikipedia.org</a:t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g77abe64a98_0_1"/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g77abe64a98_0_1"/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34" name="Google Shape;134;g77abe64a98_0_1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{033DCC3B-C028-4453-8EEA-CA8DADFEE121}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5" name="Google Shape;135;g77abe64a98_0_1"/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g77abe64a98_0_1"/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g77abe64a98_0_1"/>
          <p:cNvSpPr/>
          <p:nvPr/>
        </p:nvSpPr>
        <p:spPr>
          <a:xfrm>
            <a:off x="265088" y="129250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среды программирования</a:t>
            </a:r>
            <a:endParaRPr/>
          </a:p>
        </p:txBody>
      </p:sp>
      <p:sp>
        <p:nvSpPr>
          <p:cNvPr id="138" name="Google Shape;138;g77abe64a98_0_1"/>
          <p:cNvSpPr/>
          <p:nvPr/>
        </p:nvSpPr>
        <p:spPr>
          <a:xfrm>
            <a:off x="3630863" y="6040572"/>
            <a:ext cx="24480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Условные обозначения: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указанная возможность присутствует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указанная возможность отсутствует</a:t>
            </a:r>
            <a:endParaRPr/>
          </a:p>
        </p:txBody>
      </p:sp>
      <p:sp>
        <p:nvSpPr>
          <p:cNvPr id="139" name="Google Shape;139;g77abe64a98_0_1"/>
          <p:cNvSpPr/>
          <p:nvPr/>
        </p:nvSpPr>
        <p:spPr>
          <a:xfrm>
            <a:off x="193704" y="5961214"/>
            <a:ext cx="3096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Источники информации:</a:t>
            </a:r>
            <a:endParaRPr/>
          </a:p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ru-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http://www.embarcadero.com</a:t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ru-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http://www.bloodshed.net</a:t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ru-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http://ru.wikipedia.org</a:t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0" name="Google Shape;140;g77abe64a98_0_1"/>
          <p:cNvGraphicFramePr/>
          <p:nvPr/>
        </p:nvGraphicFramePr>
        <p:xfrm>
          <a:off x="193713" y="621838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E6E6E6"/>
                </a:solidFill>
                <a:tableStyleId>{033DCC3B-C028-4453-8EEA-CA8DADFEE121}</a:tableStyleId>
              </a:tblPr>
              <a:tblGrid>
                <a:gridCol w="3172250"/>
                <a:gridCol w="1201750"/>
                <a:gridCol w="1065625"/>
                <a:gridCol w="842575"/>
                <a:gridCol w="986650"/>
                <a:gridCol w="1516325"/>
              </a:tblGrid>
              <a:tr h="54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ru-RU" sz="12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Критерий</a:t>
                      </a:r>
                      <a:endParaRPr b="1" sz="12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NetBeans</a:t>
                      </a:r>
                      <a:endParaRPr b="1" sz="16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Eclipse</a:t>
                      </a:r>
                      <a:endParaRPr b="1" sz="16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Intellij IDEA</a:t>
                      </a:r>
                      <a:endParaRPr b="1" sz="13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Android Studio</a:t>
                      </a:r>
                      <a:endParaRPr b="1" sz="13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JCreator</a:t>
                      </a:r>
                      <a:endParaRPr b="1" sz="16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последней версии стандарта</a:t>
                      </a:r>
                      <a:endParaRPr sz="12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отладчика</a:t>
                      </a:r>
                      <a:endParaRPr sz="12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+-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фреймворков для тестирования</a:t>
                      </a:r>
                      <a:endParaRPr sz="12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Возможность работы с Git </a:t>
                      </a:r>
                      <a:endParaRPr sz="12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JavaScript</a:t>
                      </a:r>
                      <a:endParaRPr sz="12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Angular JS</a:t>
                      </a:r>
                      <a:endParaRPr sz="12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Библиотеки для работы с JSON</a:t>
                      </a:r>
                      <a:endParaRPr sz="12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Удобство/опыт использования</a:t>
                      </a:r>
                      <a:endParaRPr sz="12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/>
          <p:nvPr/>
        </p:nvSpPr>
        <p:spPr>
          <a:xfrm>
            <a:off x="251520" y="260648"/>
            <a:ext cx="864235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данных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6" name="Google Shape;146;p5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5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8" name="Google Shape;148;p5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{033DCC3B-C028-4453-8EEA-CA8DADFEE121}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9" name="Google Shape;149;p5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5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157288"/>
            <a:ext cx="609600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cxnSp>
          <p:nvCxnSpPr>
            <p:cNvPr id="157" name="Google Shape;157;p6"/>
            <p:cNvCxnSpPr/>
            <p:nvPr/>
          </p:nvCxnSpPr>
          <p:spPr>
            <a:xfrm>
              <a:off x="935378" y="4295636"/>
              <a:ext cx="635" cy="90686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6"/>
            <p:cNvCxnSpPr/>
            <p:nvPr/>
          </p:nvCxnSpPr>
          <p:spPr>
            <a:xfrm>
              <a:off x="3124013" y="4833531"/>
              <a:ext cx="406487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6"/>
            <p:cNvCxnSpPr/>
            <p:nvPr/>
          </p:nvCxnSpPr>
          <p:spPr>
            <a:xfrm>
              <a:off x="1328406" y="4300082"/>
              <a:ext cx="635" cy="196804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6"/>
            <p:cNvCxnSpPr/>
            <p:nvPr/>
          </p:nvCxnSpPr>
          <p:spPr>
            <a:xfrm>
              <a:off x="2228749" y="4300082"/>
              <a:ext cx="635" cy="196804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6"/>
            <p:cNvCxnSpPr/>
            <p:nvPr/>
          </p:nvCxnSpPr>
          <p:spPr>
            <a:xfrm>
              <a:off x="2768447" y="4295636"/>
              <a:ext cx="635" cy="197249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6"/>
            <p:cNvCxnSpPr/>
            <p:nvPr/>
          </p:nvCxnSpPr>
          <p:spPr>
            <a:xfrm>
              <a:off x="3128457" y="4300082"/>
              <a:ext cx="635" cy="196296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6"/>
            <p:cNvCxnSpPr/>
            <p:nvPr/>
          </p:nvCxnSpPr>
          <p:spPr>
            <a:xfrm>
              <a:off x="611560" y="5913767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6"/>
            <p:cNvCxnSpPr/>
            <p:nvPr/>
          </p:nvCxnSpPr>
          <p:spPr>
            <a:xfrm>
              <a:off x="611560" y="6093489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" name="Google Shape;165;p6"/>
            <p:cNvSpPr/>
            <p:nvPr/>
          </p:nvSpPr>
          <p:spPr>
            <a:xfrm>
              <a:off x="626163" y="5024684"/>
              <a:ext cx="290802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Изм.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954427" y="5024684"/>
              <a:ext cx="362550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Лист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355073" y="5024684"/>
              <a:ext cx="847643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№ докум.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2249702" y="5024684"/>
              <a:ext cx="505411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rPr b="0" i="1" lang="ru-RU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Подпись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783685" y="5024684"/>
              <a:ext cx="329533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Дата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307567" y="5567025"/>
              <a:ext cx="319374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Лист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617417" y="5566390"/>
              <a:ext cx="375884" cy="15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i="1" lang="ru-RU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3155759" y="4442335"/>
              <a:ext cx="4005194" cy="243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СХЕМА АЛГОРИТМА ПМ</a:t>
              </a: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УКИ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" name="Google Shape;173;p6"/>
            <p:cNvCxnSpPr/>
            <p:nvPr/>
          </p:nvCxnSpPr>
          <p:spPr>
            <a:xfrm>
              <a:off x="5297408" y="5013253"/>
              <a:ext cx="1895927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6"/>
            <p:cNvCxnSpPr/>
            <p:nvPr/>
          </p:nvCxnSpPr>
          <p:spPr>
            <a:xfrm>
              <a:off x="616639" y="5194245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6"/>
            <p:cNvCxnSpPr/>
            <p:nvPr/>
          </p:nvCxnSpPr>
          <p:spPr>
            <a:xfrm>
              <a:off x="611560" y="5013253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6"/>
            <p:cNvCxnSpPr/>
            <p:nvPr/>
          </p:nvCxnSpPr>
          <p:spPr>
            <a:xfrm>
              <a:off x="611560" y="5732775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6"/>
            <p:cNvCxnSpPr/>
            <p:nvPr/>
          </p:nvCxnSpPr>
          <p:spPr>
            <a:xfrm>
              <a:off x="611560" y="5551784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8" name="Google Shape;178;p6"/>
            <p:cNvGrpSpPr/>
            <p:nvPr/>
          </p:nvGrpSpPr>
          <p:grpSpPr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79" name="Google Shape;179;p6"/>
              <p:cNvSpPr/>
              <p:nvPr/>
            </p:nvSpPr>
            <p:spPr>
              <a:xfrm>
                <a:off x="0" y="0"/>
                <a:ext cx="8856" cy="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1" lang="ru-RU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Разраб.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9281" y="0"/>
                <a:ext cx="10718" cy="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p6"/>
            <p:cNvGrpSpPr/>
            <p:nvPr/>
          </p:nvGrpSpPr>
          <p:grpSpPr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82" name="Google Shape;182;p6"/>
              <p:cNvSpPr/>
              <p:nvPr/>
            </p:nvSpPr>
            <p:spPr>
              <a:xfrm>
                <a:off x="0" y="0"/>
                <a:ext cx="8856" cy="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1" lang="ru-RU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Провер.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9281" y="0"/>
                <a:ext cx="10718" cy="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" name="Google Shape;184;p6"/>
            <p:cNvSpPr/>
            <p:nvPr/>
          </p:nvSpPr>
          <p:spPr>
            <a:xfrm>
              <a:off x="621084" y="5558134"/>
              <a:ext cx="700382" cy="15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Т. Контр.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21084" y="5924563"/>
              <a:ext cx="700382" cy="15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Н. Контр.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21084" y="6100475"/>
              <a:ext cx="700382" cy="15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Утверд.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6"/>
            <p:cNvCxnSpPr/>
            <p:nvPr/>
          </p:nvCxnSpPr>
          <p:spPr>
            <a:xfrm>
              <a:off x="5288519" y="4843057"/>
              <a:ext cx="635" cy="141999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" name="Google Shape;188;p6"/>
            <p:cNvSpPr/>
            <p:nvPr/>
          </p:nvSpPr>
          <p:spPr>
            <a:xfrm>
              <a:off x="3175749" y="5087898"/>
              <a:ext cx="2072440" cy="518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urier New"/>
                <a:buNone/>
              </a:pPr>
              <a:r>
                <a:rPr i="1" lang="ru-RU" sz="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Программный модуль «Универсальный командный интерпретатор»</a:t>
              </a:r>
              <a:endParaRPr b="0" i="0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89" name="Google Shape;189;p6"/>
            <p:cNvCxnSpPr/>
            <p:nvPr/>
          </p:nvCxnSpPr>
          <p:spPr>
            <a:xfrm>
              <a:off x="5292963" y="5553689"/>
              <a:ext cx="1900372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6"/>
            <p:cNvCxnSpPr/>
            <p:nvPr/>
          </p:nvCxnSpPr>
          <p:spPr>
            <a:xfrm>
              <a:off x="3130997" y="5733411"/>
              <a:ext cx="4061704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6"/>
            <p:cNvCxnSpPr/>
            <p:nvPr/>
          </p:nvCxnSpPr>
          <p:spPr>
            <a:xfrm>
              <a:off x="6367280" y="4843057"/>
              <a:ext cx="1905" cy="70555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6"/>
            <p:cNvSpPr/>
            <p:nvPr/>
          </p:nvSpPr>
          <p:spPr>
            <a:xfrm>
              <a:off x="5317091" y="4848138"/>
              <a:ext cx="485728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Лит.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026953" y="5567025"/>
              <a:ext cx="485728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Листов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506966" y="5567025"/>
              <a:ext cx="510491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" name="Google Shape;195;p6"/>
            <p:cNvCxnSpPr/>
            <p:nvPr/>
          </p:nvCxnSpPr>
          <p:spPr>
            <a:xfrm>
              <a:off x="5468842" y="5024049"/>
              <a:ext cx="635" cy="52455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5648529" y="5024049"/>
              <a:ext cx="635" cy="52455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6"/>
            <p:cNvSpPr/>
            <p:nvPr/>
          </p:nvSpPr>
          <p:spPr>
            <a:xfrm>
              <a:off x="5317091" y="5876934"/>
              <a:ext cx="1847672" cy="224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urier New"/>
                <a:buNone/>
              </a:pPr>
              <a:r>
                <a:rPr i="1" lang="ru-RU" sz="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НИУ «МИЭТ»</a:t>
              </a:r>
              <a:endParaRPr b="0" i="0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98" name="Google Shape;198;p6"/>
            <p:cNvCxnSpPr/>
            <p:nvPr/>
          </p:nvCxnSpPr>
          <p:spPr>
            <a:xfrm>
              <a:off x="611560" y="4293096"/>
              <a:ext cx="6577331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611560" y="4473453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611560" y="4653175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611560" y="5373332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2" name="Google Shape;202;p6"/>
            <p:cNvSpPr/>
            <p:nvPr/>
          </p:nvSpPr>
          <p:spPr>
            <a:xfrm>
              <a:off x="621084" y="5735951"/>
              <a:ext cx="700382" cy="15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Реценз.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p6"/>
            <p:cNvCxnSpPr/>
            <p:nvPr/>
          </p:nvCxnSpPr>
          <p:spPr>
            <a:xfrm>
              <a:off x="5828852" y="4837977"/>
              <a:ext cx="1905" cy="71063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" name="Google Shape;204;p6"/>
            <p:cNvSpPr/>
            <p:nvPr/>
          </p:nvSpPr>
          <p:spPr>
            <a:xfrm>
              <a:off x="5860599" y="4848138"/>
              <a:ext cx="485728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Масса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403471" y="4848138"/>
              <a:ext cx="766371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Масштаб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" name="Google Shape;206;p6"/>
            <p:cNvCxnSpPr/>
            <p:nvPr/>
          </p:nvCxnSpPr>
          <p:spPr>
            <a:xfrm>
              <a:off x="6008540" y="5557499"/>
              <a:ext cx="635" cy="17210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6"/>
            <p:cNvSpPr/>
            <p:nvPr/>
          </p:nvSpPr>
          <p:spPr>
            <a:xfrm>
              <a:off x="5860599" y="5200596"/>
              <a:ext cx="485728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403471" y="5200596"/>
              <a:ext cx="766371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: 1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6"/>
            <p:cNvCxnSpPr/>
            <p:nvPr/>
          </p:nvCxnSpPr>
          <p:spPr>
            <a:xfrm>
              <a:off x="611560" y="4829086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611560" y="4293096"/>
              <a:ext cx="635" cy="196296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1" name="Google Shape;211;p6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474995"/>
            <a:ext cx="2362200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7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7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19" name="Google Shape;219;p7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{033DCC3B-C028-4453-8EEA-CA8DADFEE121}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0" name="Google Shape;220;p7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7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7"/>
          <p:cNvSpPr txBox="1"/>
          <p:nvPr/>
        </p:nvSpPr>
        <p:spPr>
          <a:xfrm>
            <a:off x="323528" y="1340769"/>
            <a:ext cx="8424936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 программного модуля планируется на предприятии 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ООО «С-Терра СиЭсПи»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" lvl="0" marL="177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Планируется участие в конференциях и публикациях: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УМНИК 2020</a:t>
            </a:r>
            <a:endParaRPr/>
          </a:p>
        </p:txBody>
      </p:sp>
      <p:sp>
        <p:nvSpPr>
          <p:cNvPr id="223" name="Google Shape;223;p7"/>
          <p:cNvSpPr/>
          <p:nvPr/>
        </p:nvSpPr>
        <p:spPr>
          <a:xfrm>
            <a:off x="251520" y="476672"/>
            <a:ext cx="86423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Апробация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/>
          <p:nvPr/>
        </p:nvSpPr>
        <p:spPr>
          <a:xfrm>
            <a:off x="206614" y="463425"/>
            <a:ext cx="864235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работы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9" name="Google Shape;229;p8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8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31" name="Google Shape;231;p8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{033DCC3B-C028-4453-8EEA-CA8DADFEE121}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2" name="Google Shape;232;p8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8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8"/>
          <p:cNvSpPr/>
          <p:nvPr/>
        </p:nvSpPr>
        <p:spPr>
          <a:xfrm>
            <a:off x="342900" y="1565525"/>
            <a:ext cx="83334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исследована предметная область;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проведён обзор существующих программных решений;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выбраны язык и среда программирования;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разработ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 схема данных ПМ АСУНС;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разработана схема алгоритма ПМ АСУНС;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разработана структурная и функциональная схемы ПМ АСУНС;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разработана экранная форма интерфейса;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2014-03-17T07:20:10Z</dcterms:created>
  <dc:creator>nenagleyko</dc:creator>
</cp:coreProperties>
</file>