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64" r:id="rId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zentec.ru/dev/soft-2/zetfbd-2/" TargetMode="External"/><Relationship Id="rId2" Type="http://schemas.openxmlformats.org/officeDocument/2006/relationships/hyperlink" Target="http://www.mikont.com/products/EAT-Conso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gfk-leica.ru/katalog/programmnoe_obespechenie/po_leica/leica_geomos/" TargetMode="External"/><Relationship Id="rId4" Type="http://schemas.openxmlformats.org/officeDocument/2006/relationships/hyperlink" Target="http://www.energopromis.by/products/index.php?SECTION_ID=22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dshed.net/" TargetMode="External"/><Relationship Id="rId2" Type="http://schemas.openxmlformats.org/officeDocument/2006/relationships/hyperlink" Target="http://www.embarcader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u.wikipedia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51788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/>
                <a:gridCol w="1008062"/>
                <a:gridCol w="649288"/>
                <a:gridCol w="3730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Донец И.А.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Портнов Е.М.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ru-RU" sz="2200" b="1" dirty="0"/>
              <a:t>Тема: </a:t>
            </a:r>
            <a:r>
              <a:rPr lang="ru-RU" sz="2400" b="1" dirty="0"/>
              <a:t> «Разработка программного модуля визуализации для автоматизированной системы управления насосной станции»</a:t>
            </a:r>
          </a:p>
          <a:p>
            <a:pPr algn="ctr"/>
            <a:r>
              <a:rPr lang="ru-RU" sz="2400" dirty="0"/>
              <a:t>(Шифр ПМ АСУНС)</a:t>
            </a:r>
            <a:br>
              <a:rPr lang="ru-RU" sz="2400" dirty="0"/>
            </a:br>
            <a:endParaRPr lang="ru-RU" sz="2200" b="1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271362" y="1916832"/>
            <a:ext cx="87352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кафедры</a:t>
            </a:r>
            <a:r>
              <a:rPr lang="ru-RU" sz="2000" b="1" dirty="0" smtClean="0"/>
              <a:t>:  </a:t>
            </a:r>
            <a:r>
              <a:rPr lang="ru-RU" sz="2000" dirty="0"/>
              <a:t>Д.т.н., </a:t>
            </a:r>
            <a:r>
              <a:rPr lang="ru-RU" sz="2000" dirty="0" smtClean="0"/>
              <a:t>профессор, Портнов Евгений Михайлович</a:t>
            </a:r>
            <a:endParaRPr lang="ru-RU" sz="2000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</a:t>
            </a:r>
            <a:r>
              <a:rPr lang="ru-RU" sz="2000" dirty="0" smtClean="0"/>
              <a:t>ст. </a:t>
            </a:r>
            <a:r>
              <a:rPr lang="ru-RU" sz="2000" dirty="0" err="1" smtClean="0"/>
              <a:t>гр</a:t>
            </a:r>
            <a:r>
              <a:rPr lang="ru-RU" sz="2000" dirty="0" smtClean="0"/>
              <a:t> ПИН-42,  Донец Илья Александрович </a:t>
            </a:r>
            <a:endParaRPr lang="ru-RU" sz="2000" dirty="0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514037" y="2852936"/>
            <a:ext cx="8249927" cy="395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/>
              <a:t>Цель:</a:t>
            </a:r>
            <a:r>
              <a:rPr lang="ru-RU" sz="2000" dirty="0" smtClean="0"/>
              <a:t> </a:t>
            </a:r>
            <a:r>
              <a:rPr lang="ru-RU" sz="2000" dirty="0"/>
              <a:t>ПМ АСУНС создается с целью упростить </a:t>
            </a:r>
            <a:r>
              <a:rPr lang="ru-RU" sz="2000" dirty="0" smtClean="0"/>
              <a:t>работникам </a:t>
            </a:r>
            <a:r>
              <a:rPr lang="ru-RU" sz="2000" dirty="0"/>
              <a:t>контроль, оптимизацию и планирование работ по эксплуатации оборудования насосной станции, а также ремонта.</a:t>
            </a:r>
          </a:p>
          <a:p>
            <a:endParaRPr lang="ru-RU" sz="1100" b="1" dirty="0" smtClean="0"/>
          </a:p>
          <a:p>
            <a:r>
              <a:rPr lang="ru-RU" sz="2000" b="1" dirty="0" smtClean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исследование </a:t>
            </a:r>
            <a:r>
              <a:rPr lang="ru-RU" sz="2000" dirty="0"/>
              <a:t>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сравнительный </a:t>
            </a:r>
            <a:r>
              <a:rPr lang="ru-RU" sz="2000" dirty="0"/>
              <a:t>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выбор </a:t>
            </a:r>
            <a:r>
              <a:rPr lang="ru-RU" sz="2000" dirty="0"/>
              <a:t>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разработка схемы данных ПМ АСУНС;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разработка </a:t>
            </a:r>
            <a:r>
              <a:rPr lang="ru-RU" sz="2000" dirty="0"/>
              <a:t>схем алгоритмов ПМ АСУНС</a:t>
            </a:r>
            <a:r>
              <a:rPr lang="ru-RU" sz="2000" dirty="0" smtClean="0"/>
              <a:t>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 smtClean="0"/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5970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/>
                <a:gridCol w="1008062"/>
                <a:gridCol w="649288"/>
                <a:gridCol w="3730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Донец И.А.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Портнов Е.М.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1052736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В разработке </a:t>
            </a:r>
            <a:r>
              <a:rPr lang="ru-RU" dirty="0"/>
              <a:t>современных насосных станций водоснабжения очень важен вывод на экраны диспетчерского пункта достоверной и своевременной технологической информации для ведения оперативного контроля и управления </a:t>
            </a:r>
            <a:r>
              <a:rPr lang="ru-RU" dirty="0" smtClean="0"/>
              <a:t>оборудованием.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Для решения этой проблемы внедряют </a:t>
            </a:r>
            <a:r>
              <a:rPr lang="en-US" dirty="0" smtClean="0"/>
              <a:t>SCADA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На станциях установлены контроллеры </a:t>
            </a:r>
            <a:r>
              <a:rPr lang="ru-RU" dirty="0"/>
              <a:t>серии </a:t>
            </a:r>
            <a:r>
              <a:rPr lang="ru-RU" dirty="0" smtClean="0"/>
              <a:t>CPS-03-05-RS, предназначенные </a:t>
            </a:r>
            <a:r>
              <a:rPr lang="ru-RU" dirty="0"/>
              <a:t>для управления работой и защиты от аварий насосов в системах </a:t>
            </a:r>
            <a:r>
              <a:rPr lang="ru-RU" dirty="0" smtClean="0"/>
              <a:t>водоснабжения и используют встроенный </a:t>
            </a:r>
            <a:r>
              <a:rPr lang="ru-RU" dirty="0"/>
              <a:t>интерфейс RS-485 с протоколом </a:t>
            </a:r>
            <a:r>
              <a:rPr lang="ru-RU" dirty="0" err="1"/>
              <a:t>Modbus</a:t>
            </a:r>
            <a:r>
              <a:rPr lang="ru-RU" dirty="0"/>
              <a:t> </a:t>
            </a:r>
            <a:r>
              <a:rPr lang="ru-RU" dirty="0" smtClean="0"/>
              <a:t>RTU.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Информационный обмен между контроллерами и SCADA-системой обеспечивается за счет использования OPC-сервера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Для организации удаленной связи АРМ-диспетчера с ПЛК, на объекте установлена всепогодная </a:t>
            </a:r>
            <a:r>
              <a:rPr lang="ru-RU" dirty="0" err="1"/>
              <a:t>Wi-Fi</a:t>
            </a:r>
            <a:r>
              <a:rPr lang="ru-RU" dirty="0"/>
              <a:t> точка доступа </a:t>
            </a:r>
            <a:r>
              <a:rPr lang="ru-RU" dirty="0" err="1"/>
              <a:t>Ubiquiti</a:t>
            </a:r>
            <a:r>
              <a:rPr lang="ru-RU" dirty="0"/>
              <a:t> </a:t>
            </a:r>
            <a:r>
              <a:rPr lang="ru-RU" dirty="0" err="1"/>
              <a:t>Networks</a:t>
            </a:r>
            <a:r>
              <a:rPr lang="ru-RU" dirty="0"/>
              <a:t> </a:t>
            </a:r>
            <a:r>
              <a:rPr lang="ru-RU" dirty="0" err="1"/>
              <a:t>Rocket</a:t>
            </a:r>
            <a:r>
              <a:rPr lang="ru-RU" dirty="0"/>
              <a:t> M2. В качестве АРМ-диспетчера используется персональный компьютер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На этом персональном компьютере и нужно реализовать ПМ АСУНС для вывода на экран своевременной информации.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/>
                <a:gridCol w="1008062"/>
                <a:gridCol w="649288"/>
                <a:gridCol w="3730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Донец И.А.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Портнов Е.М.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</a:t>
            </a:r>
            <a:r>
              <a:rPr lang="ru-RU" sz="2200" b="1" dirty="0" smtClean="0"/>
              <a:t>существующих аналогичных решений</a:t>
            </a:r>
            <a:endParaRPr lang="ru-R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537321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Источники информации:</a:t>
            </a:r>
          </a:p>
          <a:p>
            <a:r>
              <a:rPr lang="en-US" sz="1200" dirty="0" smtClean="0"/>
              <a:t>[1]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www.mikont.com/products/EAT-Console.html</a:t>
            </a:r>
            <a:endParaRPr lang="en-US" sz="1200" dirty="0" smtClean="0"/>
          </a:p>
          <a:p>
            <a:r>
              <a:rPr lang="en-US" sz="1200" u="sng" dirty="0" smtClean="0"/>
              <a:t>[2] </a:t>
            </a:r>
            <a:r>
              <a:rPr lang="en-US" sz="1200" dirty="0">
                <a:hlinkClick r:id="rId3"/>
              </a:rPr>
              <a:t>http://zentec.ru/dev/soft-2/zetfbd-2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r>
              <a:rPr lang="en-US" sz="1200" u="sng" dirty="0" smtClean="0"/>
              <a:t>[3] </a:t>
            </a:r>
            <a:r>
              <a:rPr lang="en-US" sz="1200" dirty="0" smtClean="0">
                <a:hlinkClick r:id="rId4"/>
              </a:rPr>
              <a:t>http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www.energopromis.by/products/index.php?SECTION_ID=222</a:t>
            </a:r>
            <a:endParaRPr lang="en-US" sz="1200" dirty="0" smtClean="0"/>
          </a:p>
          <a:p>
            <a:r>
              <a:rPr lang="en-US" sz="1200" u="sng" dirty="0" smtClean="0"/>
              <a:t>[4] </a:t>
            </a:r>
            <a:r>
              <a:rPr lang="en-US" sz="1200" dirty="0">
                <a:hlinkClick r:id="rId5"/>
              </a:rPr>
              <a:t>https://www.gfk-leica.ru/katalog/programmnoe_obespechenie/po_leica/leica_geomos/</a:t>
            </a:r>
            <a:endParaRPr lang="en-US" sz="1200" u="sng" dirty="0" smtClean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91" y="908720"/>
            <a:ext cx="7128792" cy="428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/>
                <a:gridCol w="1008062"/>
                <a:gridCol w="649288"/>
                <a:gridCol w="3730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Донец И.А.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Портнов Е.М.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06087"/>
              </p:ext>
            </p:extLst>
          </p:nvPr>
        </p:nvGraphicFramePr>
        <p:xfrm>
          <a:off x="445828" y="1124744"/>
          <a:ext cx="8280918" cy="33175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88432"/>
                <a:gridCol w="936104"/>
                <a:gridCol w="1008112"/>
                <a:gridCol w="576064"/>
                <a:gridCol w="864096"/>
                <a:gridCol w="1008110"/>
              </a:tblGrid>
              <a:tr h="444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C++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ru-RU" dirty="0"/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Cicode</a:t>
                      </a:r>
                      <a:endParaRPr lang="ru-RU" dirty="0"/>
                    </a:p>
                  </a:txBody>
                  <a:tcPr anchor="ctr" horzOverflow="overflow"/>
                </a:tc>
              </a:tr>
              <a:tr h="444049">
                <a:tc>
                  <a:txBody>
                    <a:bodyPr/>
                    <a:lstStyle/>
                    <a:p>
                      <a:r>
                        <a:rPr lang="ru-RU" dirty="0" smtClean="0"/>
                        <a:t>Скорость работы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 horzOverflow="overflow"/>
                </a:tc>
              </a:tr>
              <a:tr h="444049"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Знание</a:t>
                      </a:r>
                      <a:r>
                        <a:rPr lang="ru-RU" baseline="0" dirty="0" smtClean="0"/>
                        <a:t> языка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  <a:endParaRPr lang="ru-RU" sz="1800" dirty="0" smtClean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ru-RU" sz="2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ru-RU" sz="1800" dirty="0"/>
                    </a:p>
                  </a:txBody>
                  <a:tcPr anchor="ctr" horzOverflow="overflow"/>
                </a:tc>
              </a:tr>
              <a:tr h="444049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 создания графических экранов 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 horzOverflow="overflow"/>
                </a:tc>
              </a:tr>
              <a:tr h="444049">
                <a:tc>
                  <a:txBody>
                    <a:bodyPr/>
                    <a:lstStyle/>
                    <a:p>
                      <a:r>
                        <a:rPr lang="ru-RU" dirty="0" smtClean="0"/>
                        <a:t>Поддержка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OPC </a:t>
                      </a:r>
                      <a:r>
                        <a:rPr lang="ru-RU" baseline="0" dirty="0" smtClean="0"/>
                        <a:t>протоколов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 horzOverflow="overflow"/>
                </a:tc>
              </a:tr>
              <a:tr h="444049">
                <a:tc>
                  <a:txBody>
                    <a:bodyPr/>
                    <a:lstStyle/>
                    <a:p>
                      <a:r>
                        <a:rPr lang="ru-RU" dirty="0" smtClean="0"/>
                        <a:t>Синтаксис (удобство разработки)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+-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 horzOverflow="overflow"/>
                </a:tc>
              </a:tr>
              <a:tr h="444049">
                <a:tc>
                  <a:txBody>
                    <a:bodyPr/>
                    <a:lstStyle/>
                    <a:p>
                      <a:r>
                        <a:rPr lang="ru-RU" dirty="0" smtClean="0"/>
                        <a:t>Удобство</a:t>
                      </a:r>
                      <a:r>
                        <a:rPr lang="ru-RU" baseline="0" dirty="0" smtClean="0"/>
                        <a:t> взаимодействия с БД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и среды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77272"/>
            <a:ext cx="244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b="1" dirty="0"/>
              <a:t>+</a:t>
            </a:r>
            <a:r>
              <a:rPr lang="ru-RU" sz="1000" dirty="0"/>
              <a:t> - указанная возможность присутствует</a:t>
            </a:r>
          </a:p>
          <a:p>
            <a:r>
              <a:rPr lang="ru-RU" sz="1000" b="1" dirty="0"/>
              <a:t>-</a:t>
            </a:r>
            <a:r>
              <a:rPr lang="ru-RU" sz="1000" dirty="0"/>
              <a:t> 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4" y="5805264"/>
            <a:ext cx="30963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ru-RU" sz="1000" u="sng" dirty="0">
                <a:cs typeface="Arial" charset="0"/>
                <a:hlinkClick r:id="rId2"/>
              </a:rPr>
              <a:t>http://</a:t>
            </a:r>
            <a:r>
              <a:rPr lang="ru-RU" sz="1000" u="sng" dirty="0" smtClean="0">
                <a:cs typeface="Arial" charset="0"/>
                <a:hlinkClick r:id="rId2"/>
              </a:rPr>
              <a:t>www.embarcadero.com</a:t>
            </a:r>
            <a:endParaRPr lang="en-US" sz="1000" u="sng" dirty="0" smtClean="0">
              <a:cs typeface="Arial" charset="0"/>
            </a:endParaRPr>
          </a:p>
          <a:p>
            <a:pPr indent="450850" algn="just" eaLnBrk="0" hangingPunct="0"/>
            <a:r>
              <a:rPr lang="en-US" sz="1000" dirty="0" smtClean="0">
                <a:cs typeface="Arial" charset="0"/>
              </a:rPr>
              <a:t>[</a:t>
            </a:r>
            <a:r>
              <a:rPr lang="en-US" sz="1000" dirty="0">
                <a:cs typeface="Arial" charset="0"/>
              </a:rPr>
              <a:t>2] </a:t>
            </a:r>
            <a:r>
              <a:rPr lang="ru-RU" sz="1000" u="sng" dirty="0">
                <a:cs typeface="Arial" charset="0"/>
                <a:hlinkClick r:id="rId3"/>
              </a:rPr>
              <a:t>http://</a:t>
            </a:r>
            <a:r>
              <a:rPr lang="ru-RU" sz="1000" u="sng" dirty="0" smtClean="0">
                <a:cs typeface="Arial" charset="0"/>
                <a:hlinkClick r:id="rId3"/>
              </a:rPr>
              <a:t>www.bloodshed.net</a:t>
            </a:r>
            <a:endParaRPr lang="en-US" sz="1000" u="sng" dirty="0" smtClean="0">
              <a:cs typeface="Arial" charset="0"/>
            </a:endParaRPr>
          </a:p>
          <a:p>
            <a:pPr indent="450850" algn="just" eaLnBrk="0" hangingPunct="0"/>
            <a:r>
              <a:rPr lang="en-US" sz="1000" dirty="0" smtClean="0">
                <a:cs typeface="Arial" charset="0"/>
              </a:rPr>
              <a:t>[</a:t>
            </a:r>
            <a:r>
              <a:rPr lang="en-US" sz="1000" dirty="0">
                <a:cs typeface="Arial" charset="0"/>
              </a:rPr>
              <a:t>3</a:t>
            </a:r>
            <a:r>
              <a:rPr lang="en-US" sz="1000" dirty="0" smtClean="0">
                <a:cs typeface="Arial" charset="0"/>
              </a:rPr>
              <a:t>] </a:t>
            </a:r>
            <a:r>
              <a:rPr lang="ru-RU" sz="1000" u="sng" dirty="0">
                <a:cs typeface="Arial" charset="0"/>
                <a:hlinkClick r:id="rId4"/>
              </a:rPr>
              <a:t>http://</a:t>
            </a:r>
            <a:r>
              <a:rPr lang="ru-RU" sz="1000" u="sng" dirty="0" smtClean="0">
                <a:cs typeface="Arial" charset="0"/>
                <a:hlinkClick r:id="rId4"/>
              </a:rPr>
              <a:t>ru.wikipedia.org</a:t>
            </a:r>
            <a:endParaRPr lang="en-US" sz="1000" u="sng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Схема данных</a:t>
            </a:r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/>
                <a:gridCol w="1008062"/>
                <a:gridCol w="649288"/>
                <a:gridCol w="3730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Донец И.А.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Портнов Е.М.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57288"/>
            <a:ext cx="60960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 smtClean="0"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ПМ</a:t>
              </a:r>
              <a:r>
                <a:rPr kumimoji="0" lang="uk-UA" sz="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УКИ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6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 smtClean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 smtClean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4995"/>
            <a:ext cx="2362200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3001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/>
                <a:gridCol w="1008062"/>
                <a:gridCol w="649288"/>
                <a:gridCol w="3730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Донец И.А.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Портнов Е.М.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Внедрение программного модуля планируется на предприятии </a:t>
            </a:r>
          </a:p>
          <a:p>
            <a:pPr>
              <a:spcAft>
                <a:spcPts val="1200"/>
              </a:spcAft>
            </a:pPr>
            <a:r>
              <a:rPr lang="ru-RU" b="1" dirty="0" smtClean="0"/>
              <a:t> ООО </a:t>
            </a:r>
            <a:r>
              <a:rPr lang="ru-RU" b="1" dirty="0"/>
              <a:t>«С-Терра </a:t>
            </a:r>
            <a:r>
              <a:rPr lang="ru-RU" b="1" dirty="0" err="1"/>
              <a:t>СиЭсПи</a:t>
            </a:r>
            <a:r>
              <a:rPr lang="ru-RU" b="1" dirty="0" smtClean="0"/>
              <a:t>»</a:t>
            </a:r>
            <a:endParaRPr lang="ru-RU" dirty="0" smtClean="0"/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 smtClean="0"/>
          </a:p>
          <a:p>
            <a:pPr algn="ctr">
              <a:spcAft>
                <a:spcPts val="1200"/>
              </a:spcAft>
            </a:pPr>
            <a:r>
              <a:rPr lang="ru-RU" sz="2000" b="1" dirty="0" smtClean="0"/>
              <a:t>         Планируется участие в конференциях и публикациях: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sz="2000" b="1" dirty="0" smtClean="0"/>
              <a:t>1 РИНЦ-2020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sz="2000" b="1" dirty="0" smtClean="0"/>
              <a:t>2 РЭДС-2020</a:t>
            </a: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Апробация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06614" y="463425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Результаты работы</a:t>
            </a:r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0406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/>
                <a:gridCol w="1008062"/>
                <a:gridCol w="649288"/>
                <a:gridCol w="3730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Донец И.А.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Портнов Е.М.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ПМ </a:t>
            </a:r>
            <a:r>
              <a:rPr lang="ru-RU" sz="2400" dirty="0" smtClean="0"/>
              <a:t>АСУНС;</a:t>
            </a:r>
            <a:endParaRPr lang="ru-RU" sz="2400" dirty="0"/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ПМ </a:t>
            </a:r>
            <a:r>
              <a:rPr lang="ru-RU" sz="2400" dirty="0" smtClean="0"/>
              <a:t>АСУНС;</a:t>
            </a:r>
            <a:endParaRPr lang="ru-RU" sz="2400" dirty="0"/>
          </a:p>
          <a:p>
            <a:pPr>
              <a:tabLst>
                <a:tab pos="457200" algn="l"/>
              </a:tabLst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13399</TotalTime>
  <Words>529</Words>
  <Application>Microsoft Office PowerPoint</Application>
  <PresentationFormat>Экран (4:3)</PresentationFormat>
  <Paragraphs>148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Илья Донец</cp:lastModifiedBy>
  <cp:revision>222</cp:revision>
  <dcterms:created xsi:type="dcterms:W3CDTF">2014-03-17T07:20:10Z</dcterms:created>
  <dcterms:modified xsi:type="dcterms:W3CDTF">2020-03-16T07:00:11Z</dcterms:modified>
</cp:coreProperties>
</file>