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gYECGhSPFxd6MXQ1hR4i5Ekl4n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6DC6BAB-C05E-49D6-B66F-1C339CAC6D97}">
  <a:tblStyle styleId="{26DC6BAB-C05E-49D6-B66F-1C339CAC6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532678-FCFC-4FBA-A56A-95471321923A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475"/>
            <a:ext cx="4532000" cy="3722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0786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98f6f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98f6f379_0_0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abe64a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abe64a98_0_1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b85326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b85326b8_0_5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b85326b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b85326b8_0_33:notes"/>
          <p:cNvSpPr txBox="1">
            <a:spLocks noGrp="1"/>
          </p:cNvSpPr>
          <p:nvPr>
            <p:ph type="body" idx="1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ont.com/products/EAT-Conso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fk-leica.ru/katalog/programmnoe_obespechenie/po_leica/leica_geomos/" TargetMode="External"/><Relationship Id="rId5" Type="http://schemas.openxmlformats.org/officeDocument/2006/relationships/hyperlink" Target="http://www.energopromis.by/products/index.php?SECTION_ID=222" TargetMode="External"/><Relationship Id="rId4" Type="http://schemas.openxmlformats.org/officeDocument/2006/relationships/hyperlink" Target="http://zentec.ru/dev/soft-2/zetfbd-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arcader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" TargetMode="External"/><Relationship Id="rId4" Type="http://schemas.openxmlformats.org/officeDocument/2006/relationships/hyperlink" Target="http://www.bloodshed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arcader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" TargetMode="External"/><Relationship Id="rId4" Type="http://schemas.openxmlformats.org/officeDocument/2006/relationships/hyperlink" Target="http://www.bloodshed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"/>
          <p:cNvSpPr txBox="1"/>
          <p:nvPr/>
        </p:nvSpPr>
        <p:spPr>
          <a:xfrm>
            <a:off x="250825" y="260350"/>
            <a:ext cx="8642350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</a:t>
            </a:r>
            <a:r>
              <a:rPr lang="ru-RU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«Разработка программного модуля визуализации для автоматизированной системы управления насосной станции»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(Шифр ПМ АСУНС)</a:t>
            </a:r>
            <a:br>
              <a:rPr lang="ru-RU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71362" y="1916832"/>
            <a:ext cx="87352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от кафедры: 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Д.т.н., профессор, Портнов Евгений Михайлович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ст. гр ПИН-42,  Донец Илья Александрович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55850" y="2848698"/>
            <a:ext cx="82500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ПМ АСУНС создается с целью упростить работникам контроль, оптимизацию и планирование работ по эксплуатации оборудования насосной станции, а также ремонта.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dirty="0"/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области;</a:t>
            </a:r>
            <a:endParaRPr sz="1300" dirty="0"/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существующих аналогов;</a:t>
            </a:r>
            <a:endParaRPr sz="1300" dirty="0"/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и среды программирования;</a:t>
            </a:r>
            <a:endParaRPr sz="1300" dirty="0"/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схемы данных ПМ АСУНС;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функциональной схемы ПМ АСУНС;</a:t>
            </a:r>
            <a:endParaRPr sz="1300" dirty="0"/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 алгоритмов ПМ АСУНС;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экранных форм интерфейса;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ru-RU" sz="19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 ПМ АСУНС;</a:t>
            </a:r>
            <a:endParaRPr sz="19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4" y="1056411"/>
            <a:ext cx="3598222" cy="334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30;g77b85326b8_0_33"/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Экранные формы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" name="Google Shape;235;g77b85326b8_0_33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31;g77b85326b8_0_33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32;g77b85326b8_0_33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34;g77b85326b8_0_33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37;g77b85326b8_0_33"/>
          <p:cNvSpPr txBox="1"/>
          <p:nvPr/>
        </p:nvSpPr>
        <p:spPr>
          <a:xfrm>
            <a:off x="1348695" y="1166918"/>
            <a:ext cx="3224025" cy="116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Экран </a:t>
            </a:r>
            <a:r>
              <a:rPr lang="ru-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статистики</a:t>
            </a:r>
          </a:p>
          <a:p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(Отображает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показатели датчиков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графической форме в  зависимости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от времени)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237;g77b85326b8_0_33"/>
          <p:cNvSpPr txBox="1"/>
          <p:nvPr/>
        </p:nvSpPr>
        <p:spPr>
          <a:xfrm>
            <a:off x="4586275" y="4640592"/>
            <a:ext cx="3061434" cy="6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Экран </a:t>
            </a:r>
            <a:r>
              <a:rPr lang="ru-RU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журналирования</a:t>
            </a:r>
            <a:endParaRPr lang="ru-RU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(Отображает содержание лог-файла)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1" y="2819925"/>
            <a:ext cx="3883092" cy="371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1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98f6f379_0_0"/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g8998f6f379_0_0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g8998f6f379_0_0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g8998f6f379_0_0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g8998f6f379_0_0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0" name="Google Shape;250;g8998f6f37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88" y="926198"/>
            <a:ext cx="57626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8998f6f37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56" y="3992526"/>
            <a:ext cx="5603100" cy="25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00" y="1632420"/>
            <a:ext cx="4327215" cy="236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7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7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7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7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7"/>
          <p:cNvSpPr txBox="1"/>
          <p:nvPr/>
        </p:nvSpPr>
        <p:spPr>
          <a:xfrm>
            <a:off x="360245" y="1537651"/>
            <a:ext cx="8424900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программного модуля планируется на предприятии 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ООО «С-Терра </a:t>
            </a:r>
            <a:r>
              <a:rPr lang="ru-RU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СиЭсПи</a:t>
            </a:r>
            <a:r>
              <a:rPr lang="ru-RU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marR="0" lvl="0" indent="-63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У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частие </a:t>
            </a: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конференциях и публикациях: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ru-RU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Участие в финале «УМНИК-Электроника 2020»</a:t>
            </a:r>
            <a:endParaRPr dirty="0"/>
          </a:p>
        </p:txBody>
      </p:sp>
      <p:sp>
        <p:nvSpPr>
          <p:cNvPr id="263" name="Google Shape;263;p7"/>
          <p:cNvSpPr/>
          <p:nvPr/>
        </p:nvSpPr>
        <p:spPr>
          <a:xfrm>
            <a:off x="251520" y="476672"/>
            <a:ext cx="86423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Апробация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/>
          <p:nvPr/>
        </p:nvSpPr>
        <p:spPr>
          <a:xfrm>
            <a:off x="206614" y="463425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8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8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8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8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8"/>
          <p:cNvSpPr/>
          <p:nvPr/>
        </p:nvSpPr>
        <p:spPr>
          <a:xfrm>
            <a:off x="342900" y="1565525"/>
            <a:ext cx="83334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исследована предметная область;</a:t>
            </a:r>
            <a:endParaRPr dirty="0"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проведён обзор существующих программных решений;</a:t>
            </a:r>
            <a:endParaRPr dirty="0"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выбраны язык и среда программирования;</a:t>
            </a:r>
            <a:endParaRPr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разработана схема данных ПМ АСУНС;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разработана схема алгоритма ПМ АСУНС;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разработана функциональная схема ПМ АСУНС;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разработаны экранные формы интерфейса;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2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2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2"/>
          <p:cNvSpPr/>
          <p:nvPr/>
        </p:nvSpPr>
        <p:spPr>
          <a:xfrm>
            <a:off x="250825" y="260350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5" y="1523841"/>
            <a:ext cx="8419189" cy="381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3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3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3"/>
          <p:cNvCxnSpPr/>
          <p:nvPr/>
        </p:nvCxnSpPr>
        <p:spPr>
          <a:xfrm>
            <a:off x="179512" y="6669360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250825" y="260350"/>
            <a:ext cx="86423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существующих аналогичных решений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66706" y="5501830"/>
            <a:ext cx="5616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http://www.mikont.com/products/EAT-Console.html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http://zentec.ru/dev/soft-2/zetfbd-2/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http://www.energopromis.by/products/index.php?SECTION_ID=222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h</a:t>
            </a:r>
            <a:r>
              <a:rPr lang="ru-RU" sz="1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ttps://www.gfk-leica.ru/katalog/programmnoe_obespechenie/po_leica/leica_geomos</a:t>
            </a:r>
            <a:endParaRPr sz="12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4" name="Google Shape;114;p3"/>
          <p:cNvGraphicFramePr/>
          <p:nvPr>
            <p:extLst>
              <p:ext uri="{D42A27DB-BD31-4B8C-83A1-F6EECF244321}">
                <p14:modId xmlns:p14="http://schemas.microsoft.com/office/powerpoint/2010/main" val="2439869561"/>
              </p:ext>
            </p:extLst>
          </p:nvPr>
        </p:nvGraphicFramePr>
        <p:xfrm>
          <a:off x="366706" y="833480"/>
          <a:ext cx="8442661" cy="4554786"/>
        </p:xfrm>
        <a:graphic>
          <a:graphicData uri="http://schemas.openxmlformats.org/drawingml/2006/table">
            <a:tbl>
              <a:tblPr>
                <a:noFill/>
                <a:tableStyleId>{26DC6BAB-C05E-49D6-B66F-1C339CAC6D97}</a:tableStyleId>
              </a:tblPr>
              <a:tblGrid>
                <a:gridCol w="3474701"/>
                <a:gridCol w="938073"/>
                <a:gridCol w="660480"/>
                <a:gridCol w="1091228"/>
                <a:gridCol w="1056834"/>
                <a:gridCol w="1221345"/>
              </a:tblGrid>
              <a:tr h="8323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dirty="0"/>
                        <a:t> </a:t>
                      </a:r>
                      <a:endParaRPr dirty="0"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EAT Console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ZHMI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SAN-DIR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Leica GeoMoS 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ПМ АСУНС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3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Создание визуальных отчетов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dirty="0"/>
                        <a:t>Да</a:t>
                      </a:r>
                      <a:endParaRPr dirty="0"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248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Поддержка обновлений данных в реальном времени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dirty="0" smtClean="0"/>
                        <a:t>Нет</a:t>
                      </a:r>
                      <a:endParaRPr dirty="0"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713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Хранение данных в базе данных SQL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0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Легкость освоения пользователем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0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Сохранение текущих настроек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002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dirty="0"/>
                        <a:t>Наличие документации</a:t>
                      </a:r>
                      <a:endParaRPr dirty="0"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Да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/>
                        <a:t>Нет</a:t>
                      </a:r>
                      <a:endParaRPr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dirty="0"/>
                        <a:t>Да</a:t>
                      </a:r>
                      <a:endParaRPr dirty="0"/>
                    </a:p>
                  </a:txBody>
                  <a:tcPr marL="34925" marR="34925" marT="34925" marB="349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4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4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4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4" name="Google Shape;124;p4"/>
          <p:cNvGraphicFramePr/>
          <p:nvPr>
            <p:extLst>
              <p:ext uri="{D42A27DB-BD31-4B8C-83A1-F6EECF244321}">
                <p14:modId xmlns:p14="http://schemas.microsoft.com/office/powerpoint/2010/main" val="1707585516"/>
              </p:ext>
            </p:extLst>
          </p:nvPr>
        </p:nvGraphicFramePr>
        <p:xfrm>
          <a:off x="250825" y="1033155"/>
          <a:ext cx="8642329" cy="4476715"/>
        </p:xfrm>
        <a:graphic>
          <a:graphicData uri="http://schemas.openxmlformats.org/drawingml/2006/table">
            <a:tbl>
              <a:tblPr firstRow="1" bandRow="1">
                <a:noFill/>
                <a:tableStyleId>{4F532678-FCFC-4FBA-A56A-95471321923A}</a:tableStyleId>
              </a:tblPr>
              <a:tblGrid>
                <a:gridCol w="4058091"/>
                <a:gridCol w="976969"/>
                <a:gridCol w="1052115"/>
                <a:gridCol w="601216"/>
                <a:gridCol w="901823"/>
                <a:gridCol w="1052115"/>
              </a:tblGrid>
              <a:tr h="40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ru-RU" sz="1400" b="0" u="none" strike="noStrike" cap="none" dirty="0"/>
                        <a:t>Критерий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ru-RU" sz="1400" b="0" i="0" u="none" strike="noStrike" cap="none">
                          <a:solidFill>
                            <a:schemeClr val="dk1"/>
                          </a:solidFill>
                        </a:rPr>
                        <a:t>C++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u="none" strike="noStrike" cap="none"/>
                        <a:t>Python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C#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Java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Rust</a:t>
                      </a:r>
                      <a:endParaRPr sz="1400" b="0"/>
                    </a:p>
                  </a:txBody>
                  <a:tcPr marL="91450" marR="91450" marT="45725" marB="45725" anchor="ctr"/>
                </a:tc>
              </a:tr>
              <a:tr h="40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Скорость работы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+-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</a:tr>
              <a:tr h="50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Знание языка, опыт работы с ним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+-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400" b="0"/>
                        <a:t>-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-</a:t>
                      </a:r>
                      <a:endParaRPr sz="1400" b="0"/>
                    </a:p>
                  </a:txBody>
                  <a:tcPr marL="91450" marR="91450" marT="45725" marB="45725" anchor="ctr"/>
                </a:tc>
              </a:tr>
              <a:tr h="50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Компилируемый язык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</a:tr>
              <a:tr h="7147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Инструмент создания графических экранов 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+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</a:tr>
              <a:tr h="40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Синтаксис (удобство разработки)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-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+-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-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</a:tr>
              <a:tr h="40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Библиотеки для работы с БД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-</a:t>
                      </a:r>
                      <a:endParaRPr sz="1400" b="0" dirty="0"/>
                    </a:p>
                  </a:txBody>
                  <a:tcPr marL="91450" marR="91450" marT="45725" marB="45725" anchor="ctr"/>
                </a:tc>
              </a:tr>
              <a:tr h="40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Библиотеки для работы с JSON</a:t>
                      </a:r>
                      <a:endParaRPr sz="1400" b="0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-</a:t>
                      </a:r>
                      <a:endParaRPr sz="1400" b="0" dirty="0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47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Использование языка в других проектах компании</a:t>
                      </a:r>
                      <a:endParaRPr sz="1400" b="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-</a:t>
                      </a:r>
                      <a:endParaRPr sz="1400" b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/>
                        <a:t>+</a:t>
                      </a:r>
                      <a:endParaRPr sz="1400" b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/>
                        <a:t>-</a:t>
                      </a:r>
                      <a:endParaRPr sz="1400" b="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4"/>
          <p:cNvSpPr/>
          <p:nvPr/>
        </p:nvSpPr>
        <p:spPr>
          <a:xfrm>
            <a:off x="250825" y="260350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</a:t>
            </a:r>
            <a:r>
              <a:rPr lang="ru-RU" sz="2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языков </a:t>
            </a: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программирования</a:t>
            </a:r>
            <a:endParaRPr dirty="0"/>
          </a:p>
        </p:txBody>
      </p:sp>
      <p:sp>
        <p:nvSpPr>
          <p:cNvPr id="126" name="Google Shape;126;p4"/>
          <p:cNvSpPr/>
          <p:nvPr/>
        </p:nvSpPr>
        <p:spPr>
          <a:xfrm>
            <a:off x="3563888" y="5877272"/>
            <a:ext cx="244792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обозначения: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указанная возможность присутствует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указанная возможность отсутствует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07504" y="5805264"/>
            <a:ext cx="30963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http://www.embarcadero.com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http://www.bloodshed.net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http://ru.wikipedia.org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77abe64a98_0_1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77abe64a98_0_1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g77abe64a98_0_1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g77abe64a98_0_1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g77abe64a98_0_1"/>
          <p:cNvSpPr/>
          <p:nvPr/>
        </p:nvSpPr>
        <p:spPr>
          <a:xfrm>
            <a:off x="265075" y="341914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среды программирования</a:t>
            </a:r>
            <a:endParaRPr dirty="0"/>
          </a:p>
        </p:txBody>
      </p:sp>
      <p:sp>
        <p:nvSpPr>
          <p:cNvPr id="138" name="Google Shape;138;g77abe64a98_0_1"/>
          <p:cNvSpPr/>
          <p:nvPr/>
        </p:nvSpPr>
        <p:spPr>
          <a:xfrm>
            <a:off x="3290100" y="5939775"/>
            <a:ext cx="261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обозначения: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указанная возможность присутствует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указанная возможность отсутствует</a:t>
            </a:r>
            <a:endParaRPr dirty="0"/>
          </a:p>
        </p:txBody>
      </p:sp>
      <p:sp>
        <p:nvSpPr>
          <p:cNvPr id="139" name="Google Shape;139;g77abe64a98_0_1"/>
          <p:cNvSpPr/>
          <p:nvPr/>
        </p:nvSpPr>
        <p:spPr>
          <a:xfrm>
            <a:off x="0" y="5939775"/>
            <a:ext cx="32901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 sz="1300" dirty="0"/>
          </a:p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9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http://www.embarcadero.com</a:t>
            </a:r>
            <a:endParaRPr sz="9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9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http://www.bloodshed.net</a:t>
            </a:r>
            <a:endParaRPr sz="9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85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9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http://ru.wikipedia.org</a:t>
            </a:r>
            <a:endParaRPr sz="9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g77abe64a98_0_1"/>
          <p:cNvGraphicFramePr/>
          <p:nvPr>
            <p:extLst>
              <p:ext uri="{D42A27DB-BD31-4B8C-83A1-F6EECF244321}">
                <p14:modId xmlns:p14="http://schemas.microsoft.com/office/powerpoint/2010/main" val="3414698333"/>
              </p:ext>
            </p:extLst>
          </p:nvPr>
        </p:nvGraphicFramePr>
        <p:xfrm>
          <a:off x="193725" y="966222"/>
          <a:ext cx="8785175" cy="4735221"/>
        </p:xfrm>
        <a:graphic>
          <a:graphicData uri="http://schemas.openxmlformats.org/drawingml/2006/table">
            <a:tbl>
              <a:tblPr>
                <a:solidFill>
                  <a:srgbClr val="E6E6E6"/>
                </a:solidFill>
                <a:tableStyleId>{26DC6BAB-C05E-49D6-B66F-1C339CAC6D97}</a:tableStyleId>
              </a:tblPr>
              <a:tblGrid>
                <a:gridCol w="3172250"/>
                <a:gridCol w="1201750"/>
                <a:gridCol w="1065625"/>
                <a:gridCol w="842575"/>
                <a:gridCol w="986650"/>
                <a:gridCol w="1516325"/>
              </a:tblGrid>
              <a:tr h="544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Критерий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NetBeans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Eclipse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Intellij IDEA</a:t>
                      </a:r>
                      <a:endParaRPr sz="1400" b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Studio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JCreator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последней версии стандарта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отладчика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+-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фреймворков для тестирования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работы с Git 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JavaScript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</a:t>
                      </a:r>
                      <a:r>
                        <a:rPr lang="ru-RU" sz="1400" b="0" dirty="0" err="1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</a:t>
                      </a: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JS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Библиотеки для работы с JSON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 dirty="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Удобство/опыт использования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b="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dirty="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b="0" dirty="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47625" marB="476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g77b85326b8_0_5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77b85326b8_0_5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77b85326b8_0_5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g77b85326b8_0_5"/>
          <p:cNvCxnSpPr/>
          <p:nvPr/>
        </p:nvCxnSpPr>
        <p:spPr>
          <a:xfrm>
            <a:off x="179512" y="6669360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g77b85326b8_0_5"/>
          <p:cNvSpPr/>
          <p:nvPr/>
        </p:nvSpPr>
        <p:spPr>
          <a:xfrm>
            <a:off x="250825" y="260350"/>
            <a:ext cx="864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схема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16618"/>
            <a:ext cx="8270088" cy="5750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251520" y="260648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данных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5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5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5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2" name="Google Shape;1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5" y="745636"/>
            <a:ext cx="5512895" cy="586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179512" y="188640"/>
            <a:ext cx="8784900" cy="6480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6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6"/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алгоритма ПМ АСУНС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85701"/>
            <a:ext cx="8667904" cy="408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7b85326b8_0_33"/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Экранные формы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g77b85326b8_0_33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g77b85326b8_0_33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g77b85326b8_0_33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g77b85326b8_0_33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g77b85326b8_0_33"/>
          <p:cNvSpPr txBox="1"/>
          <p:nvPr/>
        </p:nvSpPr>
        <p:spPr>
          <a:xfrm>
            <a:off x="570138" y="1274968"/>
            <a:ext cx="2624324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Основной экран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(Упрощенное устройство станции с отображением состояния основных показателей)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77b85326b8_0_33"/>
          <p:cNvSpPr txBox="1"/>
          <p:nvPr/>
        </p:nvSpPr>
        <p:spPr>
          <a:xfrm>
            <a:off x="5088701" y="4848068"/>
            <a:ext cx="2719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Экран аварийных ситуаций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g77b85326b8_0_33"/>
          <p:cNvPicPr preferRelativeResize="0"/>
          <p:nvPr/>
        </p:nvPicPr>
        <p:blipFill rotWithShape="1">
          <a:blip r:embed="rId3">
            <a:alphaModFix/>
          </a:blip>
          <a:srcRect b="2554"/>
          <a:stretch/>
        </p:blipFill>
        <p:spPr>
          <a:xfrm>
            <a:off x="3800104" y="949766"/>
            <a:ext cx="4995148" cy="3171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77b85326b8_0_33"/>
          <p:cNvPicPr preferRelativeResize="0"/>
          <p:nvPr/>
        </p:nvPicPr>
        <p:blipFill rotWithShape="1">
          <a:blip r:embed="rId4">
            <a:alphaModFix/>
          </a:blip>
          <a:srcRect b="15156"/>
          <a:stretch/>
        </p:blipFill>
        <p:spPr>
          <a:xfrm>
            <a:off x="251520" y="4121698"/>
            <a:ext cx="4435436" cy="230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572</Words>
  <Application>Microsoft Office PowerPoint</Application>
  <PresentationFormat>Экран (4:3)</PresentationFormat>
  <Paragraphs>217</Paragraphs>
  <Slides>13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nenagleyko</dc:creator>
  <cp:lastModifiedBy>Илья Донец</cp:lastModifiedBy>
  <cp:revision>24</cp:revision>
  <dcterms:created xsi:type="dcterms:W3CDTF">2014-03-17T07:20:10Z</dcterms:created>
  <dcterms:modified xsi:type="dcterms:W3CDTF">2020-06-21T20:41:55Z</dcterms:modified>
</cp:coreProperties>
</file>