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8" r:id="rId8"/>
    <p:sldId id="266" r:id="rId9"/>
    <p:sldId id="267" r:id="rId10"/>
    <p:sldId id="264" r:id="rId11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B0C680"/>
    <a:srgbClr val="ADD670"/>
    <a:srgbClr val="CDF197"/>
    <a:srgbClr val="00D661"/>
    <a:srgbClr val="7099CA"/>
    <a:srgbClr val="0070C0"/>
    <a:srgbClr val="E7E7E7"/>
    <a:srgbClr val="FFCC66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>
      <p:cViewPr varScale="1">
        <p:scale>
          <a:sx n="90" d="100"/>
          <a:sy n="90" d="100"/>
        </p:scale>
        <p:origin x="129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09.06.2021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09.06.2021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09.06.2021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09.06.2021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09.06.2021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09.06.2021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09.06.2021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-terra.r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ru-ru/vcsharp/default.aspx" TargetMode="External"/><Relationship Id="rId2" Type="http://schemas.openxmlformats.org/officeDocument/2006/relationships/hyperlink" Target="http://www.oracle.com/technetwork/java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ru-ru/visualstudio" TargetMode="External"/><Relationship Id="rId4" Type="http://schemas.openxmlformats.org/officeDocument/2006/relationships/hyperlink" Target="https://code.visualstudio.com/doc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«Разработка программного модуля настройки конфигурации сетевых сервисов»</a:t>
            </a:r>
            <a:br>
              <a:rPr lang="ru-RU" sz="2200" b="1" dirty="0"/>
            </a:br>
            <a:r>
              <a:rPr lang="ru-RU" sz="2200" b="1" dirty="0"/>
              <a:t> (ПМ НКСС)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355728" y="1444169"/>
            <a:ext cx="85945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Руководитель: </a:t>
            </a:r>
            <a:r>
              <a:rPr lang="ru-RU" sz="2000" dirty="0"/>
              <a:t>доцент института </a:t>
            </a:r>
            <a:r>
              <a:rPr lang="ru-RU" sz="2000" dirty="0" err="1"/>
              <a:t>СПИНТех</a:t>
            </a:r>
            <a:r>
              <a:rPr lang="ru-RU" sz="2000" dirty="0"/>
              <a:t>, к.т.н. Касимов Рустам Азатович</a:t>
            </a:r>
          </a:p>
          <a:p>
            <a:r>
              <a:rPr lang="ru-RU" sz="2000" b="1" dirty="0"/>
              <a:t>Исполнитель:</a:t>
            </a:r>
            <a:r>
              <a:rPr lang="ru-RU" sz="2000" dirty="0"/>
              <a:t> ст. гр. ПИН-41 Федотов Алексей Александрович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372818" y="2502357"/>
            <a:ext cx="8105911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Цель: </a:t>
            </a:r>
            <a:r>
              <a:rPr lang="ru-RU" sz="2000" dirty="0"/>
              <a:t>автоматизация конфигурирования сетевых сервисов</a:t>
            </a:r>
          </a:p>
          <a:p>
            <a:endParaRPr lang="ru-RU" sz="1100" b="1" dirty="0"/>
          </a:p>
          <a:p>
            <a:endParaRPr lang="ru-RU" sz="1100" b="1" dirty="0"/>
          </a:p>
          <a:p>
            <a:r>
              <a:rPr lang="ru-RU" sz="2000" b="1" dirty="0"/>
              <a:t>Задачи: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сравнительный анализ существующих аналогов ПМ НКСС;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выбор языка и среды разработки;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схемы данных ПМ НКСС;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 алгоритмов ПМ НКСС;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программная реализация ПМ НКСС;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отладка и тестирование;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руководства оператора.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Результаты работы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42900" y="949968"/>
            <a:ext cx="8333556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2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200" dirty="0"/>
              <a:t> проведён обзор существующих программных решений ПМ НКСС;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200" dirty="0"/>
              <a:t> выбраны язык и среда разработки;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200" dirty="0"/>
              <a:t> разработана схема данных ПМ НКСС;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200" dirty="0"/>
              <a:t> разработана схема алгоритма ПМ НКСС;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200" dirty="0"/>
              <a:t> осуществлена программная реализация ПМ НКСС;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200" dirty="0"/>
              <a:t> проведены отладка и тестирование;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200" dirty="0"/>
              <a:t> разработано руководство оператора.</a:t>
            </a:r>
          </a:p>
          <a:p>
            <a:pPr>
              <a:tabLst>
                <a:tab pos="457200" algn="l"/>
              </a:tabLst>
            </a:pPr>
            <a:endParaRPr lang="ru-RU" sz="2400" dirty="0"/>
          </a:p>
          <a:p>
            <a:pPr>
              <a:tabLst>
                <a:tab pos="457200" algn="l"/>
              </a:tabLst>
            </a:pPr>
            <a:endParaRPr lang="ru-RU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02AAC74-3C39-4682-8008-411D8EE9A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895475"/>
            <a:ext cx="4057650" cy="306705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E846BA3-3D3F-4F5E-92DB-1F41C67CE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047" y="1916832"/>
            <a:ext cx="4162425" cy="3038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36D5F83-1A1D-4D87-B30C-84235101D799}"/>
              </a:ext>
            </a:extLst>
          </p:cNvPr>
          <p:cNvSpPr txBox="1"/>
          <p:nvPr/>
        </p:nvSpPr>
        <p:spPr>
          <a:xfrm>
            <a:off x="567982" y="1340678"/>
            <a:ext cx="285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 разработки ПМ НКСС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746F33-2923-4E7D-B287-D14A1027FD90}"/>
              </a:ext>
            </a:extLst>
          </p:cNvPr>
          <p:cNvSpPr txBox="1"/>
          <p:nvPr/>
        </p:nvSpPr>
        <p:spPr>
          <a:xfrm>
            <a:off x="4787884" y="1340678"/>
            <a:ext cx="315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разработки ПМ НКСС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существующих аналогичных решений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4245" y="5323165"/>
            <a:ext cx="43037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Источники информации:</a:t>
            </a:r>
          </a:p>
          <a:p>
            <a:r>
              <a:rPr lang="en-US" sz="1200" dirty="0"/>
              <a:t>[1]</a:t>
            </a:r>
            <a:r>
              <a:rPr lang="en-US" sz="1200" u="sng" dirty="0"/>
              <a:t> https://help.mikrotik.com/docs/display/ROS/RouterOS</a:t>
            </a:r>
          </a:p>
          <a:p>
            <a:r>
              <a:rPr lang="en-US" sz="1200" u="sng" dirty="0"/>
              <a:t>[2] https://www.nongnu.org/quagga/docs.html</a:t>
            </a:r>
            <a:endParaRPr lang="ru-RU" sz="1200" u="sng" dirty="0"/>
          </a:p>
          <a:p>
            <a:r>
              <a:rPr lang="en-US" sz="1200" u="sng" dirty="0"/>
              <a:t>[3] https://www.juniper.net/documentation/</a:t>
            </a:r>
          </a:p>
          <a:p>
            <a:r>
              <a:rPr lang="en-US" sz="1200" u="sng" dirty="0"/>
              <a:t>[4] https://www.cisco.com/</a:t>
            </a:r>
          </a:p>
          <a:p>
            <a:r>
              <a:rPr lang="en-US" sz="1200" u="sng" dirty="0"/>
              <a:t>[5]</a:t>
            </a:r>
            <a:r>
              <a:rPr lang="en-US" sz="1200" u="sng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https://www.s-terra.ru/</a:t>
            </a:r>
            <a:endParaRPr lang="ru-RU" sz="1200" u="sng" dirty="0"/>
          </a:p>
          <a:p>
            <a:r>
              <a:rPr lang="en-US" sz="1200" u="sng" dirty="0"/>
              <a:t>[6] https://datatracker.ietf.org/doc/html/rfc5905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1345129-4ACC-48F6-8EAE-F0D22B4B1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997887"/>
              </p:ext>
            </p:extLst>
          </p:nvPr>
        </p:nvGraphicFramePr>
        <p:xfrm>
          <a:off x="552015" y="689834"/>
          <a:ext cx="8136316" cy="462066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27697">
                  <a:extLst>
                    <a:ext uri="{9D8B030D-6E8A-4147-A177-3AD203B41FA5}">
                      <a16:colId xmlns:a16="http://schemas.microsoft.com/office/drawing/2014/main" val="128897977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836490692"/>
                    </a:ext>
                  </a:extLst>
                </a:gridCol>
                <a:gridCol w="1247644">
                  <a:extLst>
                    <a:ext uri="{9D8B030D-6E8A-4147-A177-3AD203B41FA5}">
                      <a16:colId xmlns:a16="http://schemas.microsoft.com/office/drawing/2014/main" val="602037206"/>
                    </a:ext>
                  </a:extLst>
                </a:gridCol>
                <a:gridCol w="1251922">
                  <a:extLst>
                    <a:ext uri="{9D8B030D-6E8A-4147-A177-3AD203B41FA5}">
                      <a16:colId xmlns:a16="http://schemas.microsoft.com/office/drawing/2014/main" val="3670917489"/>
                    </a:ext>
                  </a:extLst>
                </a:gridCol>
                <a:gridCol w="1300073">
                  <a:extLst>
                    <a:ext uri="{9D8B030D-6E8A-4147-A177-3AD203B41FA5}">
                      <a16:colId xmlns:a16="http://schemas.microsoft.com/office/drawing/2014/main" val="339314139"/>
                    </a:ext>
                  </a:extLst>
                </a:gridCol>
                <a:gridCol w="1540828">
                  <a:extLst>
                    <a:ext uri="{9D8B030D-6E8A-4147-A177-3AD203B41FA5}">
                      <a16:colId xmlns:a16="http://schemas.microsoft.com/office/drawing/2014/main" val="1068415690"/>
                    </a:ext>
                  </a:extLst>
                </a:gridCol>
              </a:tblGrid>
              <a:tr h="57892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Критерии</a:t>
                      </a:r>
                    </a:p>
                  </a:txBody>
                  <a:tcPr marL="68580" marR="68580" marT="0" marB="0">
                    <a:solidFill>
                      <a:srgbClr val="B0C6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MikroTik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RouterOS</a:t>
                      </a:r>
                      <a:r>
                        <a:rPr lang="en-US" sz="13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[1]</a:t>
                      </a:r>
                      <a:endParaRPr lang="ru-RU" sz="1300" baseline="30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Quagga</a:t>
                      </a:r>
                      <a:r>
                        <a:rPr lang="en-US" sz="1300" baseline="30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[2]</a:t>
                      </a:r>
                      <a:endParaRPr lang="ru-RU" sz="1300" baseline="30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Junos</a:t>
                      </a:r>
                      <a:r>
                        <a:rPr lang="en-US" sz="13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[3]</a:t>
                      </a:r>
                      <a:endParaRPr lang="ru-RU" sz="1300" baseline="30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Cisco IOS</a:t>
                      </a:r>
                      <a:r>
                        <a:rPr lang="en-US" sz="13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[4]</a:t>
                      </a:r>
                      <a:endParaRPr lang="ru-RU" sz="1300" baseline="30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ПМ НКСС для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С-Терра Шлюз</a:t>
                      </a:r>
                      <a:r>
                        <a:rPr lang="en-US" sz="13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[5]</a:t>
                      </a:r>
                      <a:endParaRPr lang="ru-RU" sz="1300" baseline="30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312823"/>
                  </a:ext>
                </a:extLst>
              </a:tr>
              <a:tr h="44775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Возможность настройки 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NTP</a:t>
                      </a:r>
                      <a:r>
                        <a:rPr lang="en-US" sz="1300" b="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[6]</a:t>
                      </a:r>
                      <a:endParaRPr lang="ru-RU" sz="1300" b="0" baseline="30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B0C68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034049"/>
                  </a:ext>
                </a:extLst>
              </a:tr>
              <a:tr h="92405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Способ настройки 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NTP </a:t>
                      </a:r>
                      <a:r>
                        <a:rPr lang="ru-RU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конфигурации</a:t>
                      </a:r>
                    </a:p>
                  </a:txBody>
                  <a:tcPr marL="68580" marR="68580" marT="0" marB="0">
                    <a:solidFill>
                      <a:srgbClr val="B0C68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 помощью </a:t>
                      </a:r>
                      <a:r>
                        <a:rPr lang="ru-RU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конфигурацион-ных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файлов и команд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 помощью команд</a:t>
                      </a: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 помощью команд</a:t>
                      </a: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 помощью команд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90886"/>
                  </a:ext>
                </a:extLst>
              </a:tr>
              <a:tr h="92405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Возможность сохранения логов </a:t>
                      </a:r>
                      <a:r>
                        <a:rPr lang="en-US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NTP </a:t>
                      </a:r>
                      <a:r>
                        <a:rPr lang="ru-RU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 отдельный файл</a:t>
                      </a:r>
                    </a:p>
                  </a:txBody>
                  <a:tcPr marL="68580" marR="68580" marT="0" marB="0">
                    <a:solidFill>
                      <a:srgbClr val="B0C68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316432"/>
                  </a:ext>
                </a:extLst>
              </a:tr>
              <a:tr h="92405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Возможность работы без загрузки дополнительных файлов </a:t>
                      </a:r>
                    </a:p>
                  </a:txBody>
                  <a:tcPr marL="68580" marR="68580" marT="0" marB="0">
                    <a:solidFill>
                      <a:srgbClr val="B0C68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153962"/>
                  </a:ext>
                </a:extLst>
              </a:tr>
              <a:tr h="75526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Возможность управления через консоль</a:t>
                      </a:r>
                      <a:endParaRPr lang="ru-RU" sz="13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B0C68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7651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языка и среды разработки</a:t>
            </a:r>
          </a:p>
        </p:txBody>
      </p:sp>
      <p:sp>
        <p:nvSpPr>
          <p:cNvPr id="12" name="Rectangle 204"/>
          <p:cNvSpPr>
            <a:spLocks noChangeArrowheads="1"/>
          </p:cNvSpPr>
          <p:nvPr/>
        </p:nvSpPr>
        <p:spPr bwMode="auto">
          <a:xfrm>
            <a:off x="231539" y="2975850"/>
            <a:ext cx="72014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numCol="2" spcCol="1080000">
            <a:spAutoFit/>
          </a:bodyPr>
          <a:lstStyle/>
          <a:p>
            <a:r>
              <a:rPr lang="ru-RU" sz="1000" dirty="0"/>
              <a:t>Источники информации:</a:t>
            </a:r>
          </a:p>
          <a:p>
            <a:r>
              <a:rPr lang="en-US" sz="1000" dirty="0"/>
              <a:t>[1] </a:t>
            </a:r>
            <a:r>
              <a:rPr lang="en-US" sz="1000" u="sng" dirty="0"/>
              <a:t>https://docs.microsoft.com/ru-ru/cpp/?view=msvc-160</a:t>
            </a:r>
          </a:p>
          <a:p>
            <a:r>
              <a:rPr lang="en-US" sz="1000" dirty="0"/>
              <a:t>[2]</a:t>
            </a:r>
            <a:r>
              <a:rPr lang="ru-RU" sz="10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http://www.oracle.com/technetwork/java/index.html</a:t>
            </a:r>
            <a:endParaRPr lang="en-US" sz="1000" u="sng" dirty="0"/>
          </a:p>
          <a:p>
            <a:r>
              <a:rPr lang="en-US" sz="1000" u="sng" dirty="0"/>
              <a:t>[3] https://docs.python.org/3/</a:t>
            </a:r>
          </a:p>
          <a:p>
            <a:r>
              <a:rPr lang="en-US" sz="1000" u="sng" dirty="0"/>
              <a:t>[4]</a:t>
            </a:r>
            <a:r>
              <a:rPr lang="ru-RU" sz="10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http://msdn.microsoft.com/ru-ru/vcsharp/default.aspx</a:t>
            </a:r>
            <a:endParaRPr lang="en-US" sz="1000" u="sng" dirty="0"/>
          </a:p>
          <a:p>
            <a:r>
              <a:rPr lang="en-US" sz="1000" u="sng" dirty="0"/>
              <a:t>[5] https://developer.apple.com/documentation/objectivec</a:t>
            </a: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7B7263C1-270D-40C6-A20B-808B35E5C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602672"/>
              </p:ext>
            </p:extLst>
          </p:nvPr>
        </p:nvGraphicFramePr>
        <p:xfrm>
          <a:off x="279400" y="875079"/>
          <a:ext cx="8670924" cy="204354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90730682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99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84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Критерий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С++</a:t>
                      </a:r>
                      <a:r>
                        <a:rPr lang="en-US" sz="13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[1]</a:t>
                      </a:r>
                      <a:endParaRPr lang="ru-RU" sz="1300" baseline="30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</a:t>
                      </a:r>
                      <a:r>
                        <a:rPr lang="en-US" sz="13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[2]</a:t>
                      </a:r>
                      <a:endParaRPr lang="ru-RU" sz="1300" baseline="30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Python</a:t>
                      </a:r>
                      <a:r>
                        <a:rPr lang="en-US" sz="13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[3]</a:t>
                      </a:r>
                      <a:endParaRPr lang="ru-RU" sz="1300" baseline="30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C#</a:t>
                      </a:r>
                      <a:r>
                        <a:rPr lang="en-US" sz="13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[4]</a:t>
                      </a:r>
                      <a:endParaRPr lang="ru-RU" sz="1300" baseline="30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Objecitve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en-US" sz="13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[5]</a:t>
                      </a:r>
                      <a:endParaRPr lang="ru-RU" sz="1300" baseline="30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5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Знание языка, опыт работы с ним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года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года</a:t>
                      </a: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год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6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Использование языка в смежных проектах кампании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Используется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 используется</a:t>
                      </a: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 используется</a:t>
                      </a: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 используется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 используется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8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Возможность перегрузки операторов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57273794-3E9B-4994-91F0-E1BB2F055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417332"/>
              </p:ext>
            </p:extLst>
          </p:nvPr>
        </p:nvGraphicFramePr>
        <p:xfrm>
          <a:off x="328375" y="3796990"/>
          <a:ext cx="8636113" cy="2008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4715">
                  <a:extLst>
                    <a:ext uri="{9D8B030D-6E8A-4147-A177-3AD203B41FA5}">
                      <a16:colId xmlns:a16="http://schemas.microsoft.com/office/drawing/2014/main" val="2887990273"/>
                    </a:ext>
                  </a:extLst>
                </a:gridCol>
                <a:gridCol w="1433116">
                  <a:extLst>
                    <a:ext uri="{9D8B030D-6E8A-4147-A177-3AD203B41FA5}">
                      <a16:colId xmlns:a16="http://schemas.microsoft.com/office/drawing/2014/main" val="3819620379"/>
                    </a:ext>
                  </a:extLst>
                </a:gridCol>
                <a:gridCol w="1188364">
                  <a:extLst>
                    <a:ext uri="{9D8B030D-6E8A-4147-A177-3AD203B41FA5}">
                      <a16:colId xmlns:a16="http://schemas.microsoft.com/office/drawing/2014/main" val="809230234"/>
                    </a:ext>
                  </a:extLst>
                </a:gridCol>
                <a:gridCol w="1477278">
                  <a:extLst>
                    <a:ext uri="{9D8B030D-6E8A-4147-A177-3AD203B41FA5}">
                      <a16:colId xmlns:a16="http://schemas.microsoft.com/office/drawing/2014/main" val="3488123112"/>
                    </a:ext>
                  </a:extLst>
                </a:gridCol>
                <a:gridCol w="1302303">
                  <a:extLst>
                    <a:ext uri="{9D8B030D-6E8A-4147-A177-3AD203B41FA5}">
                      <a16:colId xmlns:a16="http://schemas.microsoft.com/office/drawing/2014/main" val="500375413"/>
                    </a:ext>
                  </a:extLst>
                </a:gridCol>
                <a:gridCol w="1050337">
                  <a:extLst>
                    <a:ext uri="{9D8B030D-6E8A-4147-A177-3AD203B41FA5}">
                      <a16:colId xmlns:a16="http://schemas.microsoft.com/office/drawing/2014/main" val="3054999894"/>
                    </a:ext>
                  </a:extLst>
                </a:gridCol>
              </a:tblGrid>
              <a:tr h="266841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Критерии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Eclipse</a:t>
                      </a:r>
                      <a:r>
                        <a:rPr lang="en-US" sz="13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[1]</a:t>
                      </a:r>
                      <a:endParaRPr lang="ru-RU" sz="1300" baseline="30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VS Code</a:t>
                      </a:r>
                      <a:r>
                        <a:rPr lang="en-US" sz="13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[2]</a:t>
                      </a:r>
                      <a:endParaRPr lang="ru-RU" sz="1300" baseline="30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Visual Studio</a:t>
                      </a:r>
                      <a:r>
                        <a:rPr lang="en-US" sz="13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[3]</a:t>
                      </a:r>
                      <a:endParaRPr lang="ru-RU" sz="1300" baseline="30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Code::Blocks</a:t>
                      </a:r>
                      <a:r>
                        <a:rPr lang="en-US" sz="13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[4]</a:t>
                      </a:r>
                      <a:endParaRPr lang="ru-RU" sz="1300" baseline="30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WinSCP</a:t>
                      </a:r>
                      <a:r>
                        <a:rPr lang="en-US" sz="13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[5]</a:t>
                      </a:r>
                      <a:endParaRPr lang="ru-RU" sz="1300" baseline="30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337497"/>
                  </a:ext>
                </a:extLst>
              </a:tr>
              <a:tr h="185073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Возможность работы с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Git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7966426"/>
                  </a:ext>
                </a:extLst>
              </a:tr>
              <a:tr h="185073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Опыт использования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года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года</a:t>
                      </a: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6433363"/>
                  </a:ext>
                </a:extLst>
              </a:tr>
              <a:tr h="370146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Возможность подключения по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SSH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6543589"/>
                  </a:ext>
                </a:extLst>
              </a:tr>
              <a:tr h="370146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Поддержка фреймворков для тестирования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 </a:t>
                      </a: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8522082"/>
                  </a:ext>
                </a:extLst>
              </a:tr>
              <a:tr h="552911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Наличие встроенного терминала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 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 </a:t>
                      </a: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Есть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1400766"/>
                  </a:ext>
                </a:extLst>
              </a:tr>
            </a:tbl>
          </a:graphicData>
        </a:graphic>
      </p:graphicFrame>
      <p:sp>
        <p:nvSpPr>
          <p:cNvPr id="14" name="Rectangle 204">
            <a:extLst>
              <a:ext uri="{FF2B5EF4-FFF2-40B4-BE49-F238E27FC236}">
                <a16:creationId xmlns:a16="http://schemas.microsoft.com/office/drawing/2014/main" id="{FB4B12FF-DB1E-479E-8B3C-511D74F07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11" y="5805462"/>
            <a:ext cx="72014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numCol="2" spcCol="1080000">
            <a:spAutoFit/>
          </a:bodyPr>
          <a:lstStyle/>
          <a:p>
            <a:r>
              <a:rPr lang="ru-RU" sz="1000" dirty="0"/>
              <a:t>Источники информации:</a:t>
            </a:r>
          </a:p>
          <a:p>
            <a:r>
              <a:rPr lang="en-US" sz="1000" dirty="0"/>
              <a:t>[1] </a:t>
            </a:r>
            <a:r>
              <a:rPr lang="en-US" sz="1000" u="sng" dirty="0"/>
              <a:t>https://www.eclipse.org/ide/</a:t>
            </a:r>
          </a:p>
          <a:p>
            <a:r>
              <a:rPr lang="en-US" sz="1000" dirty="0"/>
              <a:t>[2]</a:t>
            </a:r>
            <a:r>
              <a:rPr lang="ru-RU" sz="10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000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https://code.visualstudio.com/docs</a:t>
            </a:r>
            <a:endParaRPr lang="en-US" sz="1000" u="sng" dirty="0"/>
          </a:p>
          <a:p>
            <a:r>
              <a:rPr lang="en-US" sz="1000" u="sng" dirty="0"/>
              <a:t>[3] </a:t>
            </a:r>
            <a:r>
              <a:rPr lang="en-US" sz="1000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https://docs.microsoft.com/ru-ru/visualstudio</a:t>
            </a:r>
            <a:endParaRPr lang="en-US" sz="1000" u="sng" dirty="0"/>
          </a:p>
          <a:p>
            <a:r>
              <a:rPr lang="en-US" sz="1000" u="sng" dirty="0"/>
              <a:t>[4]</a:t>
            </a:r>
            <a:r>
              <a:rPr lang="ru-RU" sz="1000" u="sng" dirty="0">
                <a:hlinkClick r:id="rId3"/>
              </a:rPr>
              <a:t> </a:t>
            </a:r>
            <a:r>
              <a:rPr lang="en-US" sz="1000" u="sng" dirty="0"/>
              <a:t>https://www.codeblocks.org/docs</a:t>
            </a:r>
          </a:p>
          <a:p>
            <a:r>
              <a:rPr lang="en-US" sz="1000" u="sng" dirty="0"/>
              <a:t>[5] https://winscp.net/eng/docs/start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Схема данных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5575956-A16B-4C37-A266-707545A4A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16" y="723433"/>
            <a:ext cx="8669984" cy="54176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Прямоугольник 137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F5BDF8D-E809-42A2-B102-6363A2047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60648"/>
            <a:ext cx="8012377" cy="58967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>
            <a:extLst>
              <a:ext uri="{FF2B5EF4-FFF2-40B4-BE49-F238E27FC236}">
                <a16:creationId xmlns:a16="http://schemas.microsoft.com/office/drawing/2014/main" id="{393B0B9D-6A52-4F1E-A74F-C54B51234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Алгоритмы работы подпрограмм</a:t>
            </a:r>
          </a:p>
        </p:txBody>
      </p:sp>
      <p:sp>
        <p:nvSpPr>
          <p:cNvPr id="6" name="Line 137">
            <a:extLst>
              <a:ext uri="{FF2B5EF4-FFF2-40B4-BE49-F238E27FC236}">
                <a16:creationId xmlns:a16="http://schemas.microsoft.com/office/drawing/2014/main" id="{3CFE9799-2FB7-4A96-A551-DAA84C16E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Line 138">
            <a:extLst>
              <a:ext uri="{FF2B5EF4-FFF2-40B4-BE49-F238E27FC236}">
                <a16:creationId xmlns:a16="http://schemas.microsoft.com/office/drawing/2014/main" id="{CA761A1F-61A3-4F12-956A-15CAAB02A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8">
            <a:extLst>
              <a:ext uri="{FF2B5EF4-FFF2-40B4-BE49-F238E27FC236}">
                <a16:creationId xmlns:a16="http://schemas.microsoft.com/office/drawing/2014/main" id="{F5F03BA7-BFFC-4FE2-A029-B3CCAED5CF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Line 159">
            <a:extLst>
              <a:ext uri="{FF2B5EF4-FFF2-40B4-BE49-F238E27FC236}">
                <a16:creationId xmlns:a16="http://schemas.microsoft.com/office/drawing/2014/main" id="{E835DB7B-ACF6-4582-B14C-2BE15EE43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E39567-4287-4086-B4F1-A3DE1B6C3BF6}"/>
              </a:ext>
            </a:extLst>
          </p:cNvPr>
          <p:cNvSpPr txBox="1"/>
          <p:nvPr/>
        </p:nvSpPr>
        <p:spPr>
          <a:xfrm>
            <a:off x="683568" y="943429"/>
            <a:ext cx="288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Добавление нового сервера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842876-32C9-4EC9-9E6D-6A2C827E9302}"/>
              </a:ext>
            </a:extLst>
          </p:cNvPr>
          <p:cNvSpPr txBox="1"/>
          <p:nvPr/>
        </p:nvSpPr>
        <p:spPr>
          <a:xfrm>
            <a:off x="4499012" y="920191"/>
            <a:ext cx="3314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Удаление добавленного сервера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51C63D-CEE6-4B08-8C3F-8AF9B008B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366032"/>
            <a:ext cx="70294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34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>
            <a:extLst>
              <a:ext uri="{FF2B5EF4-FFF2-40B4-BE49-F238E27FC236}">
                <a16:creationId xmlns:a16="http://schemas.microsoft.com/office/drawing/2014/main" id="{78DE7681-133E-4DEA-BFDA-348C3BD6A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Пример работы ПМ НКСС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4558F4-9B49-4043-BC85-7D201A5C27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35"/>
          <a:stretch/>
        </p:blipFill>
        <p:spPr>
          <a:xfrm>
            <a:off x="859320" y="1664804"/>
            <a:ext cx="7425359" cy="3528392"/>
          </a:xfrm>
          <a:prstGeom prst="rect">
            <a:avLst/>
          </a:prstGeom>
        </p:spPr>
      </p:pic>
      <p:sp>
        <p:nvSpPr>
          <p:cNvPr id="5" name="Line 137">
            <a:extLst>
              <a:ext uri="{FF2B5EF4-FFF2-40B4-BE49-F238E27FC236}">
                <a16:creationId xmlns:a16="http://schemas.microsoft.com/office/drawing/2014/main" id="{8DE24F86-DBB7-41E1-B058-827C6986C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>
            <a:extLst>
              <a:ext uri="{FF2B5EF4-FFF2-40B4-BE49-F238E27FC236}">
                <a16:creationId xmlns:a16="http://schemas.microsoft.com/office/drawing/2014/main" id="{BC26E059-AA35-48A8-B515-619CD8948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>
            <a:extLst>
              <a:ext uri="{FF2B5EF4-FFF2-40B4-BE49-F238E27FC236}">
                <a16:creationId xmlns:a16="http://schemas.microsoft.com/office/drawing/2014/main" id="{18583E3F-7669-4A9F-A4D5-A7CE57B93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>
            <a:extLst>
              <a:ext uri="{FF2B5EF4-FFF2-40B4-BE49-F238E27FC236}">
                <a16:creationId xmlns:a16="http://schemas.microsoft.com/office/drawing/2014/main" id="{264C6D17-E13F-48DC-849C-6CA2CA1F7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412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4;g8998f6f379_0_0">
            <a:extLst>
              <a:ext uri="{FF2B5EF4-FFF2-40B4-BE49-F238E27FC236}">
                <a16:creationId xmlns:a16="http://schemas.microsoft.com/office/drawing/2014/main" id="{98AAF697-FE53-4BB9-8320-FC0C82067E8C}"/>
              </a:ext>
            </a:extLst>
          </p:cNvPr>
          <p:cNvSpPr/>
          <p:nvPr/>
        </p:nvSpPr>
        <p:spPr>
          <a:xfrm>
            <a:off x="251520" y="260648"/>
            <a:ext cx="86424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Отладка и тестирование</a:t>
            </a:r>
            <a:endParaRPr sz="2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" name="Google Shape;245;g8998f6f379_0_0">
            <a:extLst>
              <a:ext uri="{FF2B5EF4-FFF2-40B4-BE49-F238E27FC236}">
                <a16:creationId xmlns:a16="http://schemas.microsoft.com/office/drawing/2014/main" id="{71994361-8B6A-4007-A52C-60DEEB123B29}"/>
              </a:ext>
            </a:extLst>
          </p:cNvPr>
          <p:cNvCxnSpPr/>
          <p:nvPr/>
        </p:nvCxnSpPr>
        <p:spPr>
          <a:xfrm>
            <a:off x="193675" y="188913"/>
            <a:ext cx="0" cy="648030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246;g8998f6f379_0_0">
            <a:extLst>
              <a:ext uri="{FF2B5EF4-FFF2-40B4-BE49-F238E27FC236}">
                <a16:creationId xmlns:a16="http://schemas.microsoft.com/office/drawing/2014/main" id="{618E18A2-1416-48A5-AFBE-563EB23EDC67}"/>
              </a:ext>
            </a:extLst>
          </p:cNvPr>
          <p:cNvCxnSpPr/>
          <p:nvPr/>
        </p:nvCxnSpPr>
        <p:spPr>
          <a:xfrm>
            <a:off x="8978900" y="188913"/>
            <a:ext cx="0" cy="648030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48;g8998f6f379_0_0">
            <a:extLst>
              <a:ext uri="{FF2B5EF4-FFF2-40B4-BE49-F238E27FC236}">
                <a16:creationId xmlns:a16="http://schemas.microsoft.com/office/drawing/2014/main" id="{E5899327-B786-4521-9A85-ADD6DC15F66D}"/>
              </a:ext>
            </a:extLst>
          </p:cNvPr>
          <p:cNvCxnSpPr/>
          <p:nvPr/>
        </p:nvCxnSpPr>
        <p:spPr>
          <a:xfrm>
            <a:off x="193675" y="188913"/>
            <a:ext cx="8785200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249;g8998f6f379_0_0">
            <a:extLst>
              <a:ext uri="{FF2B5EF4-FFF2-40B4-BE49-F238E27FC236}">
                <a16:creationId xmlns:a16="http://schemas.microsoft.com/office/drawing/2014/main" id="{A90EAA04-03A1-44C6-90EE-5654A77BDF02}"/>
              </a:ext>
            </a:extLst>
          </p:cNvPr>
          <p:cNvCxnSpPr/>
          <p:nvPr/>
        </p:nvCxnSpPr>
        <p:spPr>
          <a:xfrm>
            <a:off x="193675" y="6669088"/>
            <a:ext cx="8785200" cy="0"/>
          </a:xfrm>
          <a:prstGeom prst="straightConnector1">
            <a:avLst/>
          </a:prstGeom>
          <a:noFill/>
          <a:ln w="12700" cap="sq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3FBC3394-A238-4FD3-8790-DA19BEDBF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351132"/>
              </p:ext>
            </p:extLst>
          </p:nvPr>
        </p:nvGraphicFramePr>
        <p:xfrm>
          <a:off x="3077129" y="927206"/>
          <a:ext cx="5877517" cy="54925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0414">
                  <a:extLst>
                    <a:ext uri="{9D8B030D-6E8A-4147-A177-3AD203B41FA5}">
                      <a16:colId xmlns:a16="http://schemas.microsoft.com/office/drawing/2014/main" val="1257805774"/>
                    </a:ext>
                  </a:extLst>
                </a:gridCol>
                <a:gridCol w="1533711">
                  <a:extLst>
                    <a:ext uri="{9D8B030D-6E8A-4147-A177-3AD203B41FA5}">
                      <a16:colId xmlns:a16="http://schemas.microsoft.com/office/drawing/2014/main" val="1659384672"/>
                    </a:ext>
                  </a:extLst>
                </a:gridCol>
                <a:gridCol w="1193420">
                  <a:extLst>
                    <a:ext uri="{9D8B030D-6E8A-4147-A177-3AD203B41FA5}">
                      <a16:colId xmlns:a16="http://schemas.microsoft.com/office/drawing/2014/main" val="3330221367"/>
                    </a:ext>
                  </a:extLst>
                </a:gridCol>
                <a:gridCol w="1192818">
                  <a:extLst>
                    <a:ext uri="{9D8B030D-6E8A-4147-A177-3AD203B41FA5}">
                      <a16:colId xmlns:a16="http://schemas.microsoft.com/office/drawing/2014/main" val="3712783889"/>
                    </a:ext>
                  </a:extLst>
                </a:gridCol>
                <a:gridCol w="767154">
                  <a:extLst>
                    <a:ext uri="{9D8B030D-6E8A-4147-A177-3AD203B41FA5}">
                      <a16:colId xmlns:a16="http://schemas.microsoft.com/office/drawing/2014/main" val="71922888"/>
                    </a:ext>
                  </a:extLst>
                </a:gridCol>
              </a:tblGrid>
              <a:tr h="588489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Название теста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99CA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Выполняемые действия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99CA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Ожидаемый результат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99CA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Реальный результат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99CA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Результат </a:t>
                      </a:r>
                      <a:r>
                        <a:rPr lang="ru-RU" sz="1100" b="0" dirty="0" err="1">
                          <a:solidFill>
                            <a:schemeClr val="tx1"/>
                          </a:solidFill>
                          <a:effectLst/>
                        </a:rPr>
                        <a:t>прохожде-ния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9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594482"/>
                  </a:ext>
                </a:extLst>
              </a:tr>
              <a:tr h="980816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Правильное добавление сервера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99CA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Правильный ввод команды на добавление сервера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В файлах конфигурации должны появиться введенные настройки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В конфигурации появились введенные настройки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Тест пройден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971842"/>
                  </a:ext>
                </a:extLst>
              </a:tr>
              <a:tr h="784652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Неправильное добавление сервера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99CA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Неправильный ввод команды на добавление сервера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Должно отобразиться сообщение об ошибке 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Отобразилось сообщение об ошибке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Тест пройден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918488"/>
                  </a:ext>
                </a:extLst>
              </a:tr>
              <a:tr h="1176978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Правильное удаление сервера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99CA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Правильный ввод команды на удаление сервера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В файлах конфигурации не должны быть строки с введенными настройками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В конфигурации введенные настройки не найдены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Тест пройден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312321"/>
                  </a:ext>
                </a:extLst>
              </a:tr>
              <a:tr h="1176978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Неправильное удаление сервера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99CA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Неправильный ввод команды на добавление сервера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Должно отобразиться сообщение об ошибке, файлы меняться не должны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Отобразилось сообщение об ошибке. 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Конфигурацион-ные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 файлы не изменились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Тест пройден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257659"/>
                  </a:ext>
                </a:extLst>
              </a:tr>
              <a:tr h="784652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</a:rPr>
                        <a:t>Проверка на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 show run | include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ntp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99CA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Вводится команда на добавление сервера</a:t>
                      </a:r>
                    </a:p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Вводится команда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show run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 |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include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ntp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Должны появиться строки только с введенными серверами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Появились строки с введенными серверами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Тест пройден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75" marR="253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52847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3B3D5A9-5E12-40C3-8375-EAFCE07D9FE4}"/>
              </a:ext>
            </a:extLst>
          </p:cNvPr>
          <p:cNvSpPr txBox="1"/>
          <p:nvPr/>
        </p:nvSpPr>
        <p:spPr>
          <a:xfrm>
            <a:off x="5062084" y="587261"/>
            <a:ext cx="253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Сценарии тестирования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920DBD7-1DEC-4975-9615-CE1FB5992AC3}"/>
              </a:ext>
            </a:extLst>
          </p:cNvPr>
          <p:cNvPicPr/>
          <p:nvPr/>
        </p:nvPicPr>
        <p:blipFill rotWithShape="1">
          <a:blip r:embed="rId2"/>
          <a:srcRect l="14271" r="45706" b="7815"/>
          <a:stretch/>
        </p:blipFill>
        <p:spPr bwMode="auto">
          <a:xfrm>
            <a:off x="243409" y="1950055"/>
            <a:ext cx="2764881" cy="42203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EAEC79-CAB9-4D88-B0DC-99B48AEC4480}"/>
              </a:ext>
            </a:extLst>
          </p:cNvPr>
          <p:cNvSpPr txBox="1"/>
          <p:nvPr/>
        </p:nvSpPr>
        <p:spPr>
          <a:xfrm>
            <a:off x="299119" y="855866"/>
            <a:ext cx="2493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Отладка проводилась стандартными средствами </a:t>
            </a:r>
            <a:r>
              <a:rPr lang="en-US" dirty="0" err="1"/>
              <a:t>VSCode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95901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14587</TotalTime>
  <Words>802</Words>
  <Application>Microsoft Office PowerPoint</Application>
  <PresentationFormat>Экран (4:3)</PresentationFormat>
  <Paragraphs>189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Алексей Федотов</cp:lastModifiedBy>
  <cp:revision>311</cp:revision>
  <dcterms:created xsi:type="dcterms:W3CDTF">2014-03-17T07:20:10Z</dcterms:created>
  <dcterms:modified xsi:type="dcterms:W3CDTF">2021-06-09T17:35:36Z</dcterms:modified>
</cp:coreProperties>
</file>