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7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BCBCB"/>
    <a:srgbClr val="E7E7E7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" TargetMode="External"/><Relationship Id="rId2" Type="http://schemas.openxmlformats.org/officeDocument/2006/relationships/hyperlink" Target="https://code.visualstudio.com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beans.apache.org/kb/index.html?print=y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настройки конфигурации сетевых сервисов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262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</a:p>
          <a:p>
            <a:r>
              <a:rPr lang="ru-RU" sz="2000" dirty="0"/>
              <a:t>к. т. н, доцент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упростить настройку конфигурации сетевых сервисов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67037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380855"/>
            <a:ext cx="833355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НКСО;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525A99-0F80-453B-90BF-8AC09C5F8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7"/>
          <a:stretch/>
        </p:blipFill>
        <p:spPr>
          <a:xfrm>
            <a:off x="539552" y="824002"/>
            <a:ext cx="5862770" cy="5209997"/>
          </a:xfrm>
          <a:prstGeom prst="rect">
            <a:avLst/>
          </a:prstGeom>
        </p:spPr>
      </p:pic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D983CC9C-2622-40E5-A3DF-695802A8AE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077517"/>
                  </p:ext>
                </p:extLst>
              </p:nvPr>
            </p:nvGraphicFramePr>
            <p:xfrm>
              <a:off x="4139811" y="923791"/>
              <a:ext cx="4723648" cy="28083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1824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2361824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</a:tblGrid>
                  <a:tr h="570739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 разработки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300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П</m:t>
                                </m:r>
                                <m:r>
                                  <m:rPr>
                                    <m:nor/>
                                  </m:rPr>
                                  <a:rPr lang="ru-RU" sz="1300" b="1" i="0" dirty="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осле</m:t>
                                </m:r>
                                <m:r>
                                  <m:rPr>
                                    <m:nor/>
                                  </m:rPr>
                                  <a:rPr lang="ru-RU" sz="1300" dirty="0" smtClean="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разработки</m:t>
                                </m:r>
                                <m:r>
                                  <m:rPr>
                                    <m:nor/>
                                  </m:rPr>
                                  <a:rPr lang="ru-RU" sz="1300" b="1" i="0" dirty="0" smtClean="0">
                                    <a:effectLst/>
                                    <a:latin typeface="Times New Roman" panose="020206030504050203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ПМ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62942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загружать дополнительные конфигурационные файлы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Дополнительные файлы загружаются автоматически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8392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изменять конфигурационные файлы в зависимости от выставляемых настроек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Достаточно просто вводить команды для настроек и проверки статуса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76890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вводить команды для установки  настроек и проверки статуса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D983CC9C-2622-40E5-A3DF-695802A8AE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077517"/>
                  </p:ext>
                </p:extLst>
              </p:nvPr>
            </p:nvGraphicFramePr>
            <p:xfrm>
              <a:off x="4139811" y="923791"/>
              <a:ext cx="4723648" cy="28083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1824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2361824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</a:tblGrid>
                  <a:tr h="570739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 разработки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517" t="-8511" r="-775" b="-393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62942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загружать дополнительные конфигурационные файлы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Дополнительные файлы загружаются автоматически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83923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изменять конфигурационные файлы в зависимости от выставляемых настроек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Достаточно просто вводить команды для настроек и проверки статуса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76890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 вводить команды для установки  настроек и проверки статуса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245" y="5323165"/>
            <a:ext cx="430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 https://help.mikrotik.com/docs/display/ROS/RouterOS</a:t>
            </a:r>
          </a:p>
          <a:p>
            <a:r>
              <a:rPr lang="en-US" sz="1200" u="sng" dirty="0"/>
              <a:t>[2] https://www.nongnu.org/quagga/docs.html</a:t>
            </a:r>
            <a:endParaRPr lang="ru-RU" sz="1200" u="sng" dirty="0"/>
          </a:p>
          <a:p>
            <a:r>
              <a:rPr lang="en-US" sz="1200" u="sng" dirty="0"/>
              <a:t>[3] https://www.juniper.net/documentation/</a:t>
            </a:r>
          </a:p>
          <a:p>
            <a:r>
              <a:rPr lang="en-US" sz="1200" u="sng" dirty="0"/>
              <a:t>[4] https://www.cisco.com/</a:t>
            </a:r>
          </a:p>
          <a:p>
            <a:r>
              <a:rPr lang="en-US" sz="1200" u="sng" dirty="0"/>
              <a:t>[5]</a:t>
            </a:r>
            <a:r>
              <a:rPr lang="en-US" sz="1200" u="sng" dirty="0">
                <a:hlinkClick r:id="rId2"/>
              </a:rPr>
              <a:t> https://www.s-terra.ru/</a:t>
            </a:r>
            <a:endParaRPr lang="en-US" sz="1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924908"/>
                  </p:ext>
                </p:extLst>
              </p:nvPr>
            </p:nvGraphicFramePr>
            <p:xfrm>
              <a:off x="552015" y="689834"/>
              <a:ext cx="8136316" cy="4661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eqArr>
                                      <m:eqArrPr>
                                        <m:ctrlPr>
                                          <a:rPr lang="ru-RU" sz="13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MikroTik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ru-RU" sz="1300" dirty="0" smtClean="0">
                                            <a:effectLst/>
                                            <a:latin typeface="Times New Roman" panose="020206030504050203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RouterOS</m:t>
                                        </m:r>
                                      </m:e>
                                    </m:eqAr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300" dirty="0">
                              <a:effectLst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3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300" dirty="0" smtClean="0">
                                      <a:effectLst/>
                                      <a:latin typeface="Times New Roman" panose="020206030504050203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Quagga</m:t>
                                  </m:r>
                                </m:e>
                                <m:sup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sz="1300" b="1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oMath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Junos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[3]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Cisco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IOS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[4]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−Терра Шлюз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[5]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конфигурационных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пользовательского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91345129-4ACC-48F6-8EAE-F0D22B4B12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5924908"/>
                  </p:ext>
                </p:extLst>
              </p:nvPr>
            </p:nvGraphicFramePr>
            <p:xfrm>
              <a:off x="552015" y="689834"/>
              <a:ext cx="8136316" cy="46611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47831">
                      <a:extLst>
                        <a:ext uri="{9D8B030D-6E8A-4147-A177-3AD203B41FA5}">
                          <a16:colId xmlns:a16="http://schemas.microsoft.com/office/drawing/2014/main" val="1288979779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836490692"/>
                        </a:ext>
                      </a:extLst>
                    </a:gridCol>
                    <a:gridCol w="1347831">
                      <a:extLst>
                        <a:ext uri="{9D8B030D-6E8A-4147-A177-3AD203B41FA5}">
                          <a16:colId xmlns:a16="http://schemas.microsoft.com/office/drawing/2014/main" val="602037206"/>
                        </a:ext>
                      </a:extLst>
                    </a:gridCol>
                    <a:gridCol w="1251922">
                      <a:extLst>
                        <a:ext uri="{9D8B030D-6E8A-4147-A177-3AD203B41FA5}">
                          <a16:colId xmlns:a16="http://schemas.microsoft.com/office/drawing/2014/main" val="3670917489"/>
                        </a:ext>
                      </a:extLst>
                    </a:gridCol>
                    <a:gridCol w="1300073">
                      <a:extLst>
                        <a:ext uri="{9D8B030D-6E8A-4147-A177-3AD203B41FA5}">
                          <a16:colId xmlns:a16="http://schemas.microsoft.com/office/drawing/2014/main" val="339314139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1068415690"/>
                        </a:ext>
                      </a:extLst>
                    </a:gridCol>
                  </a:tblGrid>
                  <a:tr h="6859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7080" r="-403153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905" t="-7080" r="-304977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2816" t="-7080" r="-227184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8920" t="-7080" r="-119718" b="-5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8458" t="-7080" r="-791" b="-578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9312823"/>
                      </a:ext>
                    </a:extLst>
                  </a:tr>
                  <a:tr h="44775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034049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Способ настройки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конфигурации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конфигурационных файлов и команд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 помощью команд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690886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сохранения логов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NTP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 отдельный файл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Да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316432"/>
                      </a:ext>
                    </a:extLst>
                  </a:tr>
                  <a:tr h="92405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Необходимость загрузки дополнительных файлов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153962"/>
                      </a:ext>
                    </a:extLst>
                  </a:tr>
                  <a:tr h="75526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Наличие пользовательского интерфейса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Графический интерфейс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Консоль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651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453728" y="5506629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https://docs.microsoft.com/ru-ru/cpp/?view=msvc-160</a:t>
            </a:r>
            <a:endParaRPr lang="en-US" sz="1000" u="sng" dirty="0"/>
          </a:p>
          <a:p>
            <a:r>
              <a:rPr lang="en-US" sz="1000" dirty="0"/>
              <a:t>[2]</a:t>
            </a:r>
            <a:r>
              <a:rPr lang="ru-RU" sz="1000" u="sng" dirty="0">
                <a:hlinkClick r:id="rId2"/>
              </a:rPr>
              <a:t> http://www.oracle.com/technetwork/java/index.html</a:t>
            </a:r>
            <a:endParaRPr lang="en-US" sz="1000" u="sng" dirty="0"/>
          </a:p>
          <a:p>
            <a:r>
              <a:rPr lang="en-US" sz="1000" u="sng" dirty="0"/>
              <a:t>[3] https://docs.python.org/3/</a:t>
            </a:r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http://msdn.microsoft.com/ru-ru/vcsharp/default.aspx</a:t>
            </a:r>
            <a:endParaRPr lang="en-US" sz="1000" u="sng" dirty="0"/>
          </a:p>
          <a:p>
            <a:r>
              <a:rPr lang="en-US" sz="1000" u="sng" dirty="0"/>
              <a:t>[5] https://developer.apple.com/documentation/objectivec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924817"/>
                  </p:ext>
                </p:extLst>
              </p:nvPr>
            </p:nvGraphicFramePr>
            <p:xfrm>
              <a:off x="279400" y="739738"/>
              <a:ext cx="8670924" cy="462008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2326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++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Java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Python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b="1" i="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#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Objective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300" dirty="0" smtClean="0">
                                        <a:effectLst/>
                                        <a:latin typeface="Times New Roman" panose="020206030504050203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p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300" b="1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2964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Синтаксис (удобство разработки)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удобный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удобный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других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049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Простота соединения со смежными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Просто, т.к смежные модули написаны на этом языке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разработки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UNIX-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подобные системы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307289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7B7263C1-270D-40C6-A20B-808B35E5C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924817"/>
                  </p:ext>
                </p:extLst>
              </p:nvPr>
            </p:nvGraphicFramePr>
            <p:xfrm>
              <a:off x="279400" y="739738"/>
              <a:ext cx="8670924" cy="462008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49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907306826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099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2326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Критерий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2488" t="-9877" r="-37746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2488" t="-9877" r="-27746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92488" t="-9877" r="-177465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92655" t="-9877" r="-113559" b="-8395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616080" t="-9877" r="-1005" b="-8395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2964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Знание языка, опыт работы с ним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Синтаксис (удобство разработки)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удобный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Удобный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удобный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Использование языка в других проектах кампании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Используется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Не используется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04940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Простота соединения со смежными ПМ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Просто, т.к смежные модули написаны на этом языке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Сложно</a:t>
                          </a: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33285"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Возможность разработки по 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UNIX-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подобные системы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Есть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3072899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A3E278-8210-4538-B952-9FD9B85AB373}"/>
              </a:ext>
            </a:extLst>
          </p:cNvPr>
          <p:cNvSpPr txBox="1"/>
          <p:nvPr/>
        </p:nvSpPr>
        <p:spPr>
          <a:xfrm>
            <a:off x="2286000" y="5486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/>
              <a:t>Выбор среды программирования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5D7F136-4472-41C7-B6DE-A18DB3C9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4554"/>
              </p:ext>
            </p:extLst>
          </p:nvPr>
        </p:nvGraphicFramePr>
        <p:xfrm>
          <a:off x="395536" y="967745"/>
          <a:ext cx="8511337" cy="47605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1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431">
                  <a:extLst>
                    <a:ext uri="{9D8B030D-6E8A-4147-A177-3AD203B41FA5}">
                      <a16:colId xmlns:a16="http://schemas.microsoft.com/office/drawing/2014/main" val="3047591939"/>
                    </a:ext>
                  </a:extLst>
                </a:gridCol>
                <a:gridCol w="1171194">
                  <a:extLst>
                    <a:ext uri="{9D8B030D-6E8A-4147-A177-3AD203B41FA5}">
                      <a16:colId xmlns:a16="http://schemas.microsoft.com/office/drawing/2014/main" val="923361313"/>
                    </a:ext>
                  </a:extLst>
                </a:gridCol>
                <a:gridCol w="14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Критерии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VS Code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Studio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Code::Blocks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WinSCP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работы с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221887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Удобство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опыт использования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подключения по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SSH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155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фреймворков для тестирования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 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 распространения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 с ограничениями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</a:p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57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встроенного терминала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369114"/>
                  </a:ext>
                </a:extLst>
              </a:tr>
            </a:tbl>
          </a:graphicData>
        </a:graphic>
      </p:graphicFrame>
      <p:sp>
        <p:nvSpPr>
          <p:cNvPr id="10" name="Rectangle 24">
            <a:extLst>
              <a:ext uri="{FF2B5EF4-FFF2-40B4-BE49-F238E27FC236}">
                <a16:creationId xmlns:a16="http://schemas.microsoft.com/office/drawing/2014/main" id="{C98588BA-0FFD-4B3B-ADB3-3C21F030B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3" y="5728320"/>
            <a:ext cx="35283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https://code.visualstudio.com/docs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ru-RU" sz="1000" u="sng" dirty="0">
                <a:cs typeface="Arial" charset="0"/>
                <a:hlinkClick r:id="rId3"/>
              </a:rPr>
              <a:t>http://www.bloodshed.net</a:t>
            </a:r>
            <a:endParaRPr lang="en-US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en-US" sz="1000" dirty="0">
                <a:cs typeface="Arial" charset="0"/>
                <a:hlinkClick r:id="rId4"/>
              </a:rPr>
              <a:t>https://netbeans.apache.org//kb/index.html?print=yes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endParaRPr lang="en-US" sz="1000" u="sng" dirty="0">
              <a:cs typeface="Arial" charset="0"/>
            </a:endParaRPr>
          </a:p>
        </p:txBody>
      </p:sp>
      <p:graphicFrame>
        <p:nvGraphicFramePr>
          <p:cNvPr id="6" name="Group 10">
            <a:extLst>
              <a:ext uri="{FF2B5EF4-FFF2-40B4-BE49-F238E27FC236}">
                <a16:creationId xmlns:a16="http://schemas.microsoft.com/office/drawing/2014/main" id="{98623F75-9464-476B-963A-66EE761DB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393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9">
            <a:extLst>
              <a:ext uri="{FF2B5EF4-FFF2-40B4-BE49-F238E27FC236}">
                <a16:creationId xmlns:a16="http://schemas.microsoft.com/office/drawing/2014/main" id="{72F5F1C1-A6BB-4E81-985B-87C0902CA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37">
            <a:extLst>
              <a:ext uri="{FF2B5EF4-FFF2-40B4-BE49-F238E27FC236}">
                <a16:creationId xmlns:a16="http://schemas.microsoft.com/office/drawing/2014/main" id="{031A70D1-55BF-4EE1-958D-F7956D522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Line 138">
            <a:extLst>
              <a:ext uri="{FF2B5EF4-FFF2-40B4-BE49-F238E27FC236}">
                <a16:creationId xmlns:a16="http://schemas.microsoft.com/office/drawing/2014/main" id="{43707CA2-859E-4328-90C6-5348B5ABA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Line 158">
            <a:extLst>
              <a:ext uri="{FF2B5EF4-FFF2-40B4-BE49-F238E27FC236}">
                <a16:creationId xmlns:a16="http://schemas.microsoft.com/office/drawing/2014/main" id="{55DB9B3D-0EA7-415B-8682-526765B42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0111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CD79FB-9CCF-4F6C-A707-9F0A7AA4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7" y="1772816"/>
            <a:ext cx="8460426" cy="35572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7" y="5567025"/>
              <a:ext cx="510491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BF416B-A17D-4E91-AF80-B5E8221D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5" y="417738"/>
            <a:ext cx="8509862" cy="6074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78DE7681-133E-4DEA-BFDA-348C3BD6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Экранные формы. Консоль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558F4-9B49-4043-BC85-7D201A5C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35"/>
          <a:stretch/>
        </p:blipFill>
        <p:spPr>
          <a:xfrm>
            <a:off x="859320" y="1664804"/>
            <a:ext cx="7425359" cy="3528392"/>
          </a:xfrm>
          <a:prstGeom prst="rect">
            <a:avLst/>
          </a:prstGeom>
        </p:spPr>
      </p:pic>
      <p:sp>
        <p:nvSpPr>
          <p:cNvPr id="5" name="Line 137">
            <a:extLst>
              <a:ext uri="{FF2B5EF4-FFF2-40B4-BE49-F238E27FC236}">
                <a16:creationId xmlns:a16="http://schemas.microsoft.com/office/drawing/2014/main" id="{8DE24F86-DBB7-41E1-B058-827C6986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>
            <a:extLst>
              <a:ext uri="{FF2B5EF4-FFF2-40B4-BE49-F238E27FC236}">
                <a16:creationId xmlns:a16="http://schemas.microsoft.com/office/drawing/2014/main" id="{BC26E059-AA35-48A8-B515-619CD8948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>
            <a:extLst>
              <a:ext uri="{FF2B5EF4-FFF2-40B4-BE49-F238E27FC236}">
                <a16:creationId xmlns:a16="http://schemas.microsoft.com/office/drawing/2014/main" id="{33DC72EB-545F-4009-AFF5-7C51C65A1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0945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>
            <a:extLst>
              <a:ext uri="{FF2B5EF4-FFF2-40B4-BE49-F238E27FC236}">
                <a16:creationId xmlns:a16="http://schemas.microsoft.com/office/drawing/2014/main" id="{18583E3F-7669-4A9F-A4D5-A7CE57B93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>
            <a:extLst>
              <a:ext uri="{FF2B5EF4-FFF2-40B4-BE49-F238E27FC236}">
                <a16:creationId xmlns:a16="http://schemas.microsoft.com/office/drawing/2014/main" id="{264C6D17-E13F-48DC-849C-6CA2CA1F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g8998f6f379_0_0">
            <a:extLst>
              <a:ext uri="{FF2B5EF4-FFF2-40B4-BE49-F238E27FC236}">
                <a16:creationId xmlns:a16="http://schemas.microsoft.com/office/drawing/2014/main" id="{98AAF697-FE53-4BB9-8320-FC0C82067E8C}"/>
              </a:ext>
            </a:extLst>
          </p:cNvPr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Google Shape;245;g8998f6f379_0_0">
            <a:extLst>
              <a:ext uri="{FF2B5EF4-FFF2-40B4-BE49-F238E27FC236}">
                <a16:creationId xmlns:a16="http://schemas.microsoft.com/office/drawing/2014/main" id="{71994361-8B6A-4007-A52C-60DEEB123B29}"/>
              </a:ext>
            </a:extLst>
          </p:cNvPr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46;g8998f6f379_0_0">
            <a:extLst>
              <a:ext uri="{FF2B5EF4-FFF2-40B4-BE49-F238E27FC236}">
                <a16:creationId xmlns:a16="http://schemas.microsoft.com/office/drawing/2014/main" id="{618E18A2-1416-48A5-AFBE-563EB23EDC67}"/>
              </a:ext>
            </a:extLst>
          </p:cNvPr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48;g8998f6f379_0_0">
            <a:extLst>
              <a:ext uri="{FF2B5EF4-FFF2-40B4-BE49-F238E27FC236}">
                <a16:creationId xmlns:a16="http://schemas.microsoft.com/office/drawing/2014/main" id="{E5899327-B786-4521-9A85-ADD6DC15F66D}"/>
              </a:ext>
            </a:extLst>
          </p:cNvPr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49;g8998f6f379_0_0">
            <a:extLst>
              <a:ext uri="{FF2B5EF4-FFF2-40B4-BE49-F238E27FC236}">
                <a16:creationId xmlns:a16="http://schemas.microsoft.com/office/drawing/2014/main" id="{A90EAA04-03A1-44C6-90EE-5654A77BDF02}"/>
              </a:ext>
            </a:extLst>
          </p:cNvPr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E33F24-E1AF-48AA-B778-0875512E2768}"/>
              </a:ext>
            </a:extLst>
          </p:cNvPr>
          <p:cNvPicPr/>
          <p:nvPr/>
        </p:nvPicPr>
        <p:blipFill rotWithShape="1">
          <a:blip r:embed="rId2"/>
          <a:srcRect l="22092" t="-811" r="55273" b="59726"/>
          <a:stretch/>
        </p:blipFill>
        <p:spPr bwMode="auto">
          <a:xfrm>
            <a:off x="827584" y="968755"/>
            <a:ext cx="3744414" cy="33243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536693-1466-42FE-81C5-427FD7713593}"/>
              </a:ext>
            </a:extLst>
          </p:cNvPr>
          <p:cNvPicPr/>
          <p:nvPr/>
        </p:nvPicPr>
        <p:blipFill rotWithShape="1">
          <a:blip r:embed="rId3"/>
          <a:srcRect r="67326" b="21853"/>
          <a:stretch/>
        </p:blipFill>
        <p:spPr bwMode="auto">
          <a:xfrm>
            <a:off x="386453" y="5103109"/>
            <a:ext cx="4320486" cy="796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1535A8-183C-44CF-A726-6CC6852CABE1}"/>
              </a:ext>
            </a:extLst>
          </p:cNvPr>
          <p:cNvPicPr/>
          <p:nvPr/>
        </p:nvPicPr>
        <p:blipFill rotWithShape="1">
          <a:blip r:embed="rId4"/>
          <a:srcRect r="42059"/>
          <a:stretch/>
        </p:blipFill>
        <p:spPr bwMode="auto">
          <a:xfrm>
            <a:off x="4679669" y="1553360"/>
            <a:ext cx="4138797" cy="3751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9590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13931</TotalTime>
  <Words>755</Words>
  <Application>Microsoft Office PowerPoint</Application>
  <PresentationFormat>Экран (4:3)</PresentationFormat>
  <Paragraphs>251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Alexey Fedotov</cp:lastModifiedBy>
  <cp:revision>254</cp:revision>
  <dcterms:created xsi:type="dcterms:W3CDTF">2014-03-17T07:20:10Z</dcterms:created>
  <dcterms:modified xsi:type="dcterms:W3CDTF">2021-05-26T13:08:30Z</dcterms:modified>
</cp:coreProperties>
</file>