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6" r:id="rId9"/>
    <p:sldId id="267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680"/>
    <a:srgbClr val="ADD670"/>
    <a:srgbClr val="CDF197"/>
    <a:srgbClr val="00D661"/>
    <a:srgbClr val="7099CA"/>
    <a:srgbClr val="0070C0"/>
    <a:srgbClr val="CBCBCB"/>
    <a:srgbClr val="E7E7E7"/>
    <a:srgbClr val="FFCC66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>
      <p:cViewPr>
        <p:scale>
          <a:sx n="100" d="100"/>
          <a:sy n="100" d="100"/>
        </p:scale>
        <p:origin x="-204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-terra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ru-ru/visualstudio" TargetMode="External"/><Relationship Id="rId4" Type="http://schemas.openxmlformats.org/officeDocument/2006/relationships/hyperlink" Target="https://code.visualstudio.com/do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247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«Разработка программного модуля настройки конфигурации сетевых сервисов»</a:t>
            </a:r>
            <a:br>
              <a:rPr lang="ru-RU" sz="2200" b="1" dirty="0"/>
            </a:br>
            <a:r>
              <a:rPr lang="ru-RU" sz="2200" b="1" dirty="0"/>
              <a:t> (ПМ НКСС)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55728" y="1444169"/>
            <a:ext cx="85945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Руководитель: </a:t>
            </a:r>
            <a:r>
              <a:rPr lang="ru-RU" sz="2000" dirty="0"/>
              <a:t>доцент института </a:t>
            </a:r>
            <a:r>
              <a:rPr lang="ru-RU" sz="2000" dirty="0" err="1"/>
              <a:t>СПИНТех</a:t>
            </a:r>
            <a:r>
              <a:rPr lang="ru-RU" sz="2000" dirty="0"/>
              <a:t>, к.т.н.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72818" y="2502357"/>
            <a:ext cx="8105911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 </a:t>
            </a:r>
            <a:r>
              <a:rPr lang="ru-RU" sz="2000" dirty="0"/>
              <a:t>автоматизация конфигурирования сетевых сервисов</a:t>
            </a:r>
          </a:p>
          <a:p>
            <a:endParaRPr lang="ru-RU" sz="1100" b="1" dirty="0"/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оператора.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949968"/>
            <a:ext cx="833355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проведён обзор существующих программных решений ПМ НКСС;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выбраны язык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разработана схема данных ПМ НКСС;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разработана схема алгоритма ПМ НКСС;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осуществлена программная реализация ПМ НКСС;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проведены отладка и тестирование;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разработано руководство оператора.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BA3A2960-1C6B-4E0F-AC60-6C9A4466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2356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2AAC74-3C39-4682-8008-411D8EE9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95475"/>
            <a:ext cx="4057650" cy="3067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E846BA3-3D3F-4F5E-92DB-1F41C67C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047" y="1916832"/>
            <a:ext cx="416242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6D5F83-1A1D-4D87-B30C-84235101D799}"/>
              </a:ext>
            </a:extLst>
          </p:cNvPr>
          <p:cNvSpPr txBox="1"/>
          <p:nvPr/>
        </p:nvSpPr>
        <p:spPr>
          <a:xfrm>
            <a:off x="567982" y="1340678"/>
            <a:ext cx="285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 разработки ПМ НКСС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46F33-2923-4E7D-B287-D14A1027FD90}"/>
              </a:ext>
            </a:extLst>
          </p:cNvPr>
          <p:cNvSpPr txBox="1"/>
          <p:nvPr/>
        </p:nvSpPr>
        <p:spPr>
          <a:xfrm>
            <a:off x="4787884" y="1340678"/>
            <a:ext cx="315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разработки ПМ НКСС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9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245" y="5323165"/>
            <a:ext cx="4303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</a:t>
            </a:r>
            <a:r>
              <a:rPr lang="en-US" sz="1200" u="sng" dirty="0"/>
              <a:t> https://help.mikrotik.com/docs/display/ROS/RouterOS</a:t>
            </a:r>
          </a:p>
          <a:p>
            <a:r>
              <a:rPr lang="en-US" sz="1200" u="sng" dirty="0"/>
              <a:t>[2] https://www.nongnu.org/quagga/docs.html</a:t>
            </a:r>
            <a:endParaRPr lang="ru-RU" sz="1200" u="sng" dirty="0"/>
          </a:p>
          <a:p>
            <a:r>
              <a:rPr lang="en-US" sz="1200" u="sng" dirty="0"/>
              <a:t>[3] https://www.juniper.net/documentation/</a:t>
            </a:r>
          </a:p>
          <a:p>
            <a:r>
              <a:rPr lang="en-US" sz="1200" u="sng" dirty="0"/>
              <a:t>[4] https://www.cisco.com/</a:t>
            </a:r>
          </a:p>
          <a:p>
            <a:r>
              <a:rPr lang="en-US" sz="1200" u="sng" dirty="0"/>
              <a:t>[5]</a:t>
            </a:r>
            <a:r>
              <a:rPr lang="en-US" sz="1200" u="sng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https://www.s-terra.ru/</a:t>
            </a:r>
            <a:endParaRPr lang="ru-RU" sz="1200" u="sng" dirty="0"/>
          </a:p>
          <a:p>
            <a:r>
              <a:rPr lang="en-US" sz="1200" u="sng" dirty="0"/>
              <a:t>[6] https://datatracker.ietf.org/doc/html/rfc5905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1345129-4ACC-48F6-8EAE-F0D22B4B1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97887"/>
              </p:ext>
            </p:extLst>
          </p:nvPr>
        </p:nvGraphicFramePr>
        <p:xfrm>
          <a:off x="552015" y="689834"/>
          <a:ext cx="8136316" cy="46206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7697">
                  <a:extLst>
                    <a:ext uri="{9D8B030D-6E8A-4147-A177-3AD203B41FA5}">
                      <a16:colId xmlns:a16="http://schemas.microsoft.com/office/drawing/2014/main" val="128897977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836490692"/>
                    </a:ext>
                  </a:extLst>
                </a:gridCol>
                <a:gridCol w="1247644">
                  <a:extLst>
                    <a:ext uri="{9D8B030D-6E8A-4147-A177-3AD203B41FA5}">
                      <a16:colId xmlns:a16="http://schemas.microsoft.com/office/drawing/2014/main" val="602037206"/>
                    </a:ext>
                  </a:extLst>
                </a:gridCol>
                <a:gridCol w="1251922">
                  <a:extLst>
                    <a:ext uri="{9D8B030D-6E8A-4147-A177-3AD203B41FA5}">
                      <a16:colId xmlns:a16="http://schemas.microsoft.com/office/drawing/2014/main" val="3670917489"/>
                    </a:ext>
                  </a:extLst>
                </a:gridCol>
                <a:gridCol w="1300073">
                  <a:extLst>
                    <a:ext uri="{9D8B030D-6E8A-4147-A177-3AD203B41FA5}">
                      <a16:colId xmlns:a16="http://schemas.microsoft.com/office/drawing/2014/main" val="339314139"/>
                    </a:ext>
                  </a:extLst>
                </a:gridCol>
                <a:gridCol w="1540828">
                  <a:extLst>
                    <a:ext uri="{9D8B030D-6E8A-4147-A177-3AD203B41FA5}">
                      <a16:colId xmlns:a16="http://schemas.microsoft.com/office/drawing/2014/main" val="1068415690"/>
                    </a:ext>
                  </a:extLst>
                </a:gridCol>
              </a:tblGrid>
              <a:tr h="57892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MikroTik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RouterOS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Quagga</a:t>
                      </a:r>
                      <a:r>
                        <a:rPr lang="en-US" sz="13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Junos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Cisco IOS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ПМ НКСС для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С-Терра Шлюз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[5]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312823"/>
                  </a:ext>
                </a:extLst>
              </a:tr>
              <a:tr h="44775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настройки 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NTP</a:t>
                      </a:r>
                      <a:r>
                        <a:rPr lang="en-US" sz="1300" b="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[6]</a:t>
                      </a:r>
                      <a:endParaRPr lang="ru-RU" sz="1300" b="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34049"/>
                  </a:ext>
                </a:extLst>
              </a:tr>
              <a:tr h="92405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 настройки 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NTP </a:t>
                      </a: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конфигурации</a:t>
                      </a: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помощью </a:t>
                      </a: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конфигурацион-ных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файлов и команд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помощью команд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помощью команд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помощью команд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90886"/>
                  </a:ext>
                </a:extLst>
              </a:tr>
              <a:tr h="9240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сохранения логов 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NTP </a:t>
                      </a: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отдельный файл</a:t>
                      </a: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16432"/>
                  </a:ext>
                </a:extLst>
              </a:tr>
              <a:tr h="92405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работы без загрузки дополнительных файлов </a:t>
                      </a: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53962"/>
                  </a:ext>
                </a:extLst>
              </a:tr>
              <a:tr h="7552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управления через консоль</a:t>
                      </a:r>
                      <a:endParaRPr lang="ru-RU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765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508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разработки</a:t>
            </a:r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31539" y="2975850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en-US" sz="1000" u="sng" dirty="0"/>
              <a:t>https://docs.microsoft.com/ru-ru/cpp/?view=msvc-160</a:t>
            </a:r>
          </a:p>
          <a:p>
            <a:r>
              <a:rPr lang="en-US" sz="1000" dirty="0"/>
              <a:t>[2]</a:t>
            </a:r>
            <a:r>
              <a:rPr lang="ru-RU" sz="1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http://www.oracle.com/technetwork/java/index.html</a:t>
            </a:r>
            <a:endParaRPr lang="en-US" sz="1000" u="sng" dirty="0"/>
          </a:p>
          <a:p>
            <a:r>
              <a:rPr lang="en-US" sz="1000" u="sng" dirty="0"/>
              <a:t>[3] https://docs.python.org/3/</a:t>
            </a:r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http://msdn.microsoft.com/ru-ru/vcsharp/default.aspx</a:t>
            </a:r>
            <a:endParaRPr lang="en-US" sz="1000" u="sng" dirty="0"/>
          </a:p>
          <a:p>
            <a:r>
              <a:rPr lang="en-US" sz="1000" u="sng" dirty="0"/>
              <a:t>[5] https://developer.apple.com/documentation/objectivec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B7263C1-270D-40C6-A20B-808B35E5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70430"/>
              </p:ext>
            </p:extLst>
          </p:nvPr>
        </p:nvGraphicFramePr>
        <p:xfrm>
          <a:off x="279400" y="875079"/>
          <a:ext cx="8670924" cy="20435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0730682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С++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C#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Objecitve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[5]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Знание языка, опыт работы с ним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года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года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год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6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языка в смежных проектах кампании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Используется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используется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используется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используется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используется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8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перегрузки операторов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7273794-3E9B-4994-91F0-E1BB2F055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58411"/>
              </p:ext>
            </p:extLst>
          </p:nvPr>
        </p:nvGraphicFramePr>
        <p:xfrm>
          <a:off x="328375" y="3796990"/>
          <a:ext cx="8636113" cy="2008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4715">
                  <a:extLst>
                    <a:ext uri="{9D8B030D-6E8A-4147-A177-3AD203B41FA5}">
                      <a16:colId xmlns:a16="http://schemas.microsoft.com/office/drawing/2014/main" val="2887990273"/>
                    </a:ext>
                  </a:extLst>
                </a:gridCol>
                <a:gridCol w="1433116">
                  <a:extLst>
                    <a:ext uri="{9D8B030D-6E8A-4147-A177-3AD203B41FA5}">
                      <a16:colId xmlns:a16="http://schemas.microsoft.com/office/drawing/2014/main" val="3819620379"/>
                    </a:ext>
                  </a:extLst>
                </a:gridCol>
                <a:gridCol w="1188364">
                  <a:extLst>
                    <a:ext uri="{9D8B030D-6E8A-4147-A177-3AD203B41FA5}">
                      <a16:colId xmlns:a16="http://schemas.microsoft.com/office/drawing/2014/main" val="809230234"/>
                    </a:ext>
                  </a:extLst>
                </a:gridCol>
                <a:gridCol w="1477278">
                  <a:extLst>
                    <a:ext uri="{9D8B030D-6E8A-4147-A177-3AD203B41FA5}">
                      <a16:colId xmlns:a16="http://schemas.microsoft.com/office/drawing/2014/main" val="3488123112"/>
                    </a:ext>
                  </a:extLst>
                </a:gridCol>
                <a:gridCol w="1302303">
                  <a:extLst>
                    <a:ext uri="{9D8B030D-6E8A-4147-A177-3AD203B41FA5}">
                      <a16:colId xmlns:a16="http://schemas.microsoft.com/office/drawing/2014/main" val="500375413"/>
                    </a:ext>
                  </a:extLst>
                </a:gridCol>
                <a:gridCol w="1050337">
                  <a:extLst>
                    <a:ext uri="{9D8B030D-6E8A-4147-A177-3AD203B41FA5}">
                      <a16:colId xmlns:a16="http://schemas.microsoft.com/office/drawing/2014/main" val="3054999894"/>
                    </a:ext>
                  </a:extLst>
                </a:gridCol>
              </a:tblGrid>
              <a:tr h="266841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Критерии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Eclipse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VS Code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 Studio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Code::Blocks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WinSCP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[5]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337497"/>
                  </a:ext>
                </a:extLst>
              </a:tr>
              <a:tr h="185073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работы с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966426"/>
                  </a:ext>
                </a:extLst>
              </a:tr>
              <a:tr h="185073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Опыт использования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года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года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433363"/>
                  </a:ext>
                </a:extLst>
              </a:tr>
              <a:tr h="370146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подключения по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SSH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543589"/>
                  </a:ext>
                </a:extLst>
              </a:tr>
              <a:tr h="370146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фреймворков для тестирования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 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522082"/>
                  </a:ext>
                </a:extLst>
              </a:tr>
              <a:tr h="552911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встроенного терминала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400766"/>
                  </a:ext>
                </a:extLst>
              </a:tr>
            </a:tbl>
          </a:graphicData>
        </a:graphic>
      </p:graphicFrame>
      <p:sp>
        <p:nvSpPr>
          <p:cNvPr id="14" name="Rectangle 204">
            <a:extLst>
              <a:ext uri="{FF2B5EF4-FFF2-40B4-BE49-F238E27FC236}">
                <a16:creationId xmlns:a16="http://schemas.microsoft.com/office/drawing/2014/main" id="{FB4B12FF-DB1E-479E-8B3C-511D74F0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1" y="5805462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en-US" sz="1000" u="sng" dirty="0"/>
              <a:t>https://www.eclipse.org/ide/</a:t>
            </a:r>
          </a:p>
          <a:p>
            <a:r>
              <a:rPr lang="en-US" sz="1000" dirty="0"/>
              <a:t>[2]</a:t>
            </a:r>
            <a:r>
              <a:rPr lang="ru-RU" sz="1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0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</a:t>
            </a:r>
            <a:endParaRPr lang="en-US" sz="1000" u="sng" dirty="0"/>
          </a:p>
          <a:p>
            <a:r>
              <a:rPr lang="en-US" sz="1000" u="sng" dirty="0"/>
              <a:t>[3] </a:t>
            </a:r>
            <a:r>
              <a:rPr lang="en-US" sz="10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https://docs.microsoft.com/ru-ru/visualstudio</a:t>
            </a:r>
            <a:endParaRPr lang="en-US" sz="1000" u="sng" dirty="0"/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</a:t>
            </a:r>
            <a:r>
              <a:rPr lang="en-US" sz="1000" u="sng" dirty="0"/>
              <a:t>https://www.codeblocks.org/docs</a:t>
            </a:r>
          </a:p>
          <a:p>
            <a:r>
              <a:rPr lang="en-US" sz="1000" u="sng" dirty="0"/>
              <a:t>[5] https://winscp.net/eng/docs/start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2560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575956-A16B-4C37-A266-707545A4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6" y="723433"/>
            <a:ext cx="8669984" cy="5417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ru-RU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НКСС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800" i="1" dirty="0">
                    <a:latin typeface="Arial" pitchFamily="34" charset="0"/>
                    <a:cs typeface="Arial" pitchFamily="34" charset="0"/>
                  </a:rPr>
                  <a:t>Федотов А.А</a:t>
                </a:r>
                <a:r>
                  <a:rPr lang="ru-RU" sz="800" dirty="0">
                    <a:latin typeface="Arial" pitchFamily="34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Касимов Р.А</a:t>
                </a:r>
                <a:r>
                  <a:rPr kumimoji="0" lang="ru-RU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настройки конфигурации сетевого оборудования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7" y="5567025"/>
              <a:ext cx="510491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5BDF8D-E809-42A2-B102-6363A204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8012377" cy="5896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>
            <a:extLst>
              <a:ext uri="{FF2B5EF4-FFF2-40B4-BE49-F238E27FC236}">
                <a16:creationId xmlns:a16="http://schemas.microsoft.com/office/drawing/2014/main" id="{393B0B9D-6A52-4F1E-A74F-C54B5123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Алгоритмы работы подпрограмм</a:t>
            </a:r>
          </a:p>
        </p:txBody>
      </p:sp>
      <p:sp>
        <p:nvSpPr>
          <p:cNvPr id="6" name="Line 137">
            <a:extLst>
              <a:ext uri="{FF2B5EF4-FFF2-40B4-BE49-F238E27FC236}">
                <a16:creationId xmlns:a16="http://schemas.microsoft.com/office/drawing/2014/main" id="{3CFE9799-2FB7-4A96-A551-DAA84C16E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38">
            <a:extLst>
              <a:ext uri="{FF2B5EF4-FFF2-40B4-BE49-F238E27FC236}">
                <a16:creationId xmlns:a16="http://schemas.microsoft.com/office/drawing/2014/main" id="{CA761A1F-61A3-4F12-956A-15CAAB02A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8" name="Group 10">
            <a:extLst>
              <a:ext uri="{FF2B5EF4-FFF2-40B4-BE49-F238E27FC236}">
                <a16:creationId xmlns:a16="http://schemas.microsoft.com/office/drawing/2014/main" id="{22A01D60-98A3-4891-BCB3-AFDF989EA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4879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ine 158">
            <a:extLst>
              <a:ext uri="{FF2B5EF4-FFF2-40B4-BE49-F238E27FC236}">
                <a16:creationId xmlns:a16="http://schemas.microsoft.com/office/drawing/2014/main" id="{F5F03BA7-BFFC-4FE2-A029-B3CCAED5C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Line 159">
            <a:extLst>
              <a:ext uri="{FF2B5EF4-FFF2-40B4-BE49-F238E27FC236}">
                <a16:creationId xmlns:a16="http://schemas.microsoft.com/office/drawing/2014/main" id="{E835DB7B-ACF6-4582-B14C-2BE15EE43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39567-4287-4086-B4F1-A3DE1B6C3BF6}"/>
              </a:ext>
            </a:extLst>
          </p:cNvPr>
          <p:cNvSpPr txBox="1"/>
          <p:nvPr/>
        </p:nvSpPr>
        <p:spPr>
          <a:xfrm>
            <a:off x="683568" y="943429"/>
            <a:ext cx="288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нового сервера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42876-32C9-4EC9-9E6D-6A2C827E9302}"/>
              </a:ext>
            </a:extLst>
          </p:cNvPr>
          <p:cNvSpPr txBox="1"/>
          <p:nvPr/>
        </p:nvSpPr>
        <p:spPr>
          <a:xfrm>
            <a:off x="4499012" y="920191"/>
            <a:ext cx="331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добавленного сервера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51C63D-CEE6-4B08-8C3F-8AF9B008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66032"/>
            <a:ext cx="70294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3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78DE7681-133E-4DEA-BFDA-348C3BD6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Пример работы ПМ НКСС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558F4-9B49-4043-BC85-7D201A5C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35"/>
          <a:stretch/>
        </p:blipFill>
        <p:spPr>
          <a:xfrm>
            <a:off x="859320" y="1664804"/>
            <a:ext cx="7425359" cy="3528392"/>
          </a:xfrm>
          <a:prstGeom prst="rect">
            <a:avLst/>
          </a:prstGeom>
        </p:spPr>
      </p:pic>
      <p:sp>
        <p:nvSpPr>
          <p:cNvPr id="5" name="Line 137">
            <a:extLst>
              <a:ext uri="{FF2B5EF4-FFF2-40B4-BE49-F238E27FC236}">
                <a16:creationId xmlns:a16="http://schemas.microsoft.com/office/drawing/2014/main" id="{8DE24F86-DBB7-41E1-B058-827C6986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>
            <a:extLst>
              <a:ext uri="{FF2B5EF4-FFF2-40B4-BE49-F238E27FC236}">
                <a16:creationId xmlns:a16="http://schemas.microsoft.com/office/drawing/2014/main" id="{BC26E059-AA35-48A8-B515-619CD8948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>
            <a:extLst>
              <a:ext uri="{FF2B5EF4-FFF2-40B4-BE49-F238E27FC236}">
                <a16:creationId xmlns:a16="http://schemas.microsoft.com/office/drawing/2014/main" id="{33DC72EB-545F-4009-AFF5-7C51C65A1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0945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>
            <a:extLst>
              <a:ext uri="{FF2B5EF4-FFF2-40B4-BE49-F238E27FC236}">
                <a16:creationId xmlns:a16="http://schemas.microsoft.com/office/drawing/2014/main" id="{18583E3F-7669-4A9F-A4D5-A7CE57B93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>
            <a:extLst>
              <a:ext uri="{FF2B5EF4-FFF2-40B4-BE49-F238E27FC236}">
                <a16:creationId xmlns:a16="http://schemas.microsoft.com/office/drawing/2014/main" id="{264C6D17-E13F-48DC-849C-6CA2CA1F7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g8998f6f379_0_0">
            <a:extLst>
              <a:ext uri="{FF2B5EF4-FFF2-40B4-BE49-F238E27FC236}">
                <a16:creationId xmlns:a16="http://schemas.microsoft.com/office/drawing/2014/main" id="{98AAF697-FE53-4BB9-8320-FC0C82067E8C}"/>
              </a:ext>
            </a:extLst>
          </p:cNvPr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Google Shape;245;g8998f6f379_0_0">
            <a:extLst>
              <a:ext uri="{FF2B5EF4-FFF2-40B4-BE49-F238E27FC236}">
                <a16:creationId xmlns:a16="http://schemas.microsoft.com/office/drawing/2014/main" id="{71994361-8B6A-4007-A52C-60DEEB123B29}"/>
              </a:ext>
            </a:extLst>
          </p:cNvPr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46;g8998f6f379_0_0">
            <a:extLst>
              <a:ext uri="{FF2B5EF4-FFF2-40B4-BE49-F238E27FC236}">
                <a16:creationId xmlns:a16="http://schemas.microsoft.com/office/drawing/2014/main" id="{618E18A2-1416-48A5-AFBE-563EB23EDC67}"/>
              </a:ext>
            </a:extLst>
          </p:cNvPr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48;g8998f6f379_0_0">
            <a:extLst>
              <a:ext uri="{FF2B5EF4-FFF2-40B4-BE49-F238E27FC236}">
                <a16:creationId xmlns:a16="http://schemas.microsoft.com/office/drawing/2014/main" id="{E5899327-B786-4521-9A85-ADD6DC15F66D}"/>
              </a:ext>
            </a:extLst>
          </p:cNvPr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49;g8998f6f379_0_0">
            <a:extLst>
              <a:ext uri="{FF2B5EF4-FFF2-40B4-BE49-F238E27FC236}">
                <a16:creationId xmlns:a16="http://schemas.microsoft.com/office/drawing/2014/main" id="{A90EAA04-03A1-44C6-90EE-5654A77BDF02}"/>
              </a:ext>
            </a:extLst>
          </p:cNvPr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FBC3394-A238-4FD3-8790-DA19BEDB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87523"/>
              </p:ext>
            </p:extLst>
          </p:nvPr>
        </p:nvGraphicFramePr>
        <p:xfrm>
          <a:off x="3077129" y="927206"/>
          <a:ext cx="5877517" cy="549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414">
                  <a:extLst>
                    <a:ext uri="{9D8B030D-6E8A-4147-A177-3AD203B41FA5}">
                      <a16:colId xmlns:a16="http://schemas.microsoft.com/office/drawing/2014/main" val="1257805774"/>
                    </a:ext>
                  </a:extLst>
                </a:gridCol>
                <a:gridCol w="1533711">
                  <a:extLst>
                    <a:ext uri="{9D8B030D-6E8A-4147-A177-3AD203B41FA5}">
                      <a16:colId xmlns:a16="http://schemas.microsoft.com/office/drawing/2014/main" val="1659384672"/>
                    </a:ext>
                  </a:extLst>
                </a:gridCol>
                <a:gridCol w="1193420">
                  <a:extLst>
                    <a:ext uri="{9D8B030D-6E8A-4147-A177-3AD203B41FA5}">
                      <a16:colId xmlns:a16="http://schemas.microsoft.com/office/drawing/2014/main" val="3330221367"/>
                    </a:ext>
                  </a:extLst>
                </a:gridCol>
                <a:gridCol w="1192818">
                  <a:extLst>
                    <a:ext uri="{9D8B030D-6E8A-4147-A177-3AD203B41FA5}">
                      <a16:colId xmlns:a16="http://schemas.microsoft.com/office/drawing/2014/main" val="3712783889"/>
                    </a:ext>
                  </a:extLst>
                </a:gridCol>
                <a:gridCol w="767154">
                  <a:extLst>
                    <a:ext uri="{9D8B030D-6E8A-4147-A177-3AD203B41FA5}">
                      <a16:colId xmlns:a16="http://schemas.microsoft.com/office/drawing/2014/main" val="71922888"/>
                    </a:ext>
                  </a:extLst>
                </a:gridCol>
              </a:tblGrid>
              <a:tr h="58848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Название теста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Выполняемые действия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Ожидаемый результат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Реальный результат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Результат прохождения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94482"/>
                  </a:ext>
                </a:extLst>
              </a:tr>
              <a:tr h="980816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Правильное добавление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Правильный ввод команды на добавление сервера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В файлах конфигурации должны появиться введенные настройки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В конфигурации появились введенные настройки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971842"/>
                  </a:ext>
                </a:extLst>
              </a:tr>
              <a:tr h="784652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Неправильное добавление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Неправильный ввод команды на добавление сервера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Должно отобразиться сообщение об ошибке 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Отобразилось сообщение об ошибке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918488"/>
                  </a:ext>
                </a:extLst>
              </a:tr>
              <a:tr h="117697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Правильное удаление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Правильный ввод команды на удаление сервера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В файлах конфигурации не должны быть строки с введенными настройками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В конфигурации введенные настройки не найдены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312321"/>
                  </a:ext>
                </a:extLst>
              </a:tr>
              <a:tr h="117697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Неправильное удаление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Неправильный ввод команды на добавление сервера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Должно отобразиться сообщение об ошибке, файлы меняться не должны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Отобразилось сообщение об ошибке.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Конфигурацион-ные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файлы не изменились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57659"/>
                  </a:ext>
                </a:extLst>
              </a:tr>
              <a:tr h="784652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Проверка на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show run | include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ntp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Вводится команда на добавление сервера</a:t>
                      </a:r>
                    </a:p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Вводится команда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show run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|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include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ntp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Должны появиться строки только с введенными серверами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Появились строки с введенными серверами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52847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B3D5A9-5E12-40C3-8375-EAFCE07D9FE4}"/>
              </a:ext>
            </a:extLst>
          </p:cNvPr>
          <p:cNvSpPr txBox="1"/>
          <p:nvPr/>
        </p:nvSpPr>
        <p:spPr>
          <a:xfrm>
            <a:off x="5062084" y="587261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Сценарии тестирования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20DBD7-1DEC-4975-9615-CE1FB5992AC3}"/>
              </a:ext>
            </a:extLst>
          </p:cNvPr>
          <p:cNvPicPr/>
          <p:nvPr/>
        </p:nvPicPr>
        <p:blipFill rotWithShape="1">
          <a:blip r:embed="rId2"/>
          <a:srcRect l="14271" r="45706" b="7815"/>
          <a:stretch/>
        </p:blipFill>
        <p:spPr bwMode="auto">
          <a:xfrm>
            <a:off x="243409" y="1950055"/>
            <a:ext cx="2764881" cy="4220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AEC79-CAB9-4D88-B0DC-99B48AEC4480}"/>
              </a:ext>
            </a:extLst>
          </p:cNvPr>
          <p:cNvSpPr txBox="1"/>
          <p:nvPr/>
        </p:nvSpPr>
        <p:spPr>
          <a:xfrm>
            <a:off x="299119" y="855866"/>
            <a:ext cx="249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Отладка проводилась стандартными средствами </a:t>
            </a:r>
            <a:r>
              <a:rPr lang="en-US" dirty="0" err="1"/>
              <a:t>VSCode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590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14481</TotalTime>
  <Words>949</Words>
  <Application>Microsoft Office PowerPoint</Application>
  <PresentationFormat>Экран (4:3)</PresentationFormat>
  <Paragraphs>252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Алексей Федотов</cp:lastModifiedBy>
  <cp:revision>308</cp:revision>
  <dcterms:created xsi:type="dcterms:W3CDTF">2014-03-17T07:20:10Z</dcterms:created>
  <dcterms:modified xsi:type="dcterms:W3CDTF">2021-06-08T18:19:56Z</dcterms:modified>
</cp:coreProperties>
</file>