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0" r:id="rId8"/>
    <p:sldId id="266" r:id="rId9"/>
    <p:sldId id="264" r:id="rId10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nagleyko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E7E7E7"/>
    <a:srgbClr val="0070C0"/>
    <a:srgbClr val="FFCC66"/>
    <a:srgbClr val="00CC66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Средний стиль 3 -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4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45E69-51FF-4017-B855-FA6AEE2AB1D5}" type="datetimeFigureOut">
              <a:rPr lang="ru-RU" smtClean="0"/>
              <a:pPr/>
              <a:t>16.03.2021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9C05-21AB-443E-A393-D3B9A0CEC36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-terra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ru-ru/vcsharp/default.aspx" TargetMode="External"/><Relationship Id="rId2" Type="http://schemas.openxmlformats.org/officeDocument/2006/relationships/hyperlink" Target="http://www.oracle.com/technetwork/java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tbeans.apache.org/kb/index.html?print=yes" TargetMode="External"/><Relationship Id="rId5" Type="http://schemas.openxmlformats.org/officeDocument/2006/relationships/hyperlink" Target="http://www.bloodshed.net/" TargetMode="External"/><Relationship Id="rId4" Type="http://schemas.openxmlformats.org/officeDocument/2006/relationships/hyperlink" Target="https://code.visualstudio.com/doc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2247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50825" y="260350"/>
            <a:ext cx="8642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Тема: разработка программного модуля настройки конфигурации сетевых сервисов</a:t>
            </a:r>
            <a:br>
              <a:rPr lang="ru-RU" sz="2200" b="1" dirty="0"/>
            </a:br>
            <a:r>
              <a:rPr lang="ru-RU" sz="2200" b="1" dirty="0"/>
              <a:t> (ПМ НКСС)</a:t>
            </a:r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539552" y="1412776"/>
            <a:ext cx="726256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000" b="1" dirty="0"/>
              <a:t>Руководитель от института </a:t>
            </a:r>
            <a:r>
              <a:rPr lang="ru-RU" sz="2000" b="1" dirty="0" err="1"/>
              <a:t>СПИНТех</a:t>
            </a:r>
            <a:r>
              <a:rPr lang="ru-RU" sz="2000" b="1" dirty="0"/>
              <a:t>: </a:t>
            </a:r>
          </a:p>
          <a:p>
            <a:r>
              <a:rPr lang="ru-RU" sz="2000" dirty="0"/>
              <a:t>к. т. н, доцент Касимов Рустам Азатович</a:t>
            </a:r>
          </a:p>
          <a:p>
            <a:r>
              <a:rPr lang="ru-RU" sz="2000" b="1" dirty="0"/>
              <a:t>Исполнитель:</a:t>
            </a:r>
            <a:r>
              <a:rPr lang="ru-RU" sz="2000" dirty="0"/>
              <a:t> ст. гр. ПИН-41 Федотов Алексей Александрович</a:t>
            </a:r>
          </a:p>
        </p:txBody>
      </p:sp>
      <p:sp>
        <p:nvSpPr>
          <p:cNvPr id="12" name="Text Box 29"/>
          <p:cNvSpPr txBox="1">
            <a:spLocks noChangeArrowheads="1"/>
          </p:cNvSpPr>
          <p:nvPr/>
        </p:nvSpPr>
        <p:spPr bwMode="auto">
          <a:xfrm>
            <a:off x="611560" y="3212976"/>
            <a:ext cx="8105911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Цель: </a:t>
            </a:r>
            <a:r>
              <a:rPr lang="ru-RU" sz="2000" dirty="0"/>
              <a:t>упростить настройку конфигурации сетевых сервисов</a:t>
            </a:r>
          </a:p>
          <a:p>
            <a:endParaRPr lang="ru-RU" sz="1100" b="1" dirty="0"/>
          </a:p>
          <a:p>
            <a:r>
              <a:rPr lang="ru-RU" sz="2000" b="1" dirty="0"/>
              <a:t>Задачи: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исследование предметной области;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сравнительный анализ существующих аналогов;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выбор языка и среды программирования;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схемы данных ПМ НКСС;</a:t>
            </a:r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r>
              <a:rPr lang="ru-RU" sz="2000" dirty="0"/>
              <a:t>разработка схем алгоритмов ПМ НКСС;</a:t>
            </a:r>
          </a:p>
          <a:p>
            <a:pPr>
              <a:tabLst>
                <a:tab pos="266700" algn="l"/>
              </a:tabLst>
            </a:pPr>
            <a:endParaRPr lang="ru-RU" sz="2000" dirty="0"/>
          </a:p>
          <a:p>
            <a:pPr marL="266700" indent="-266700">
              <a:buFont typeface="Times New Roman" pitchFamily="18" charset="0"/>
              <a:buChar char="•"/>
              <a:tabLst>
                <a:tab pos="266700" algn="l"/>
              </a:tabLst>
            </a:pPr>
            <a:endParaRPr lang="ru-RU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Исследование предметной области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58A3CE6-801B-4A2C-BA0F-44017FF8E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062233"/>
              </p:ext>
            </p:extLst>
          </p:nvPr>
        </p:nvGraphicFramePr>
        <p:xfrm>
          <a:off x="827585" y="1404417"/>
          <a:ext cx="7776863" cy="21685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56383">
                  <a:extLst>
                    <a:ext uri="{9D8B030D-6E8A-4147-A177-3AD203B41FA5}">
                      <a16:colId xmlns:a16="http://schemas.microsoft.com/office/drawing/2014/main" val="230291908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685093309"/>
                    </a:ext>
                  </a:extLst>
                </a:gridCol>
              </a:tblGrid>
              <a:tr h="411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До разработки ПМ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После разработки ПМ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87213"/>
                  </a:ext>
                </a:extLst>
              </a:tr>
              <a:tr h="175669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b="0" dirty="0">
                          <a:solidFill>
                            <a:schemeClr val="tx1"/>
                          </a:solidFill>
                          <a:effectLst/>
                        </a:rPr>
                        <a:t>Администратор вынужден настраивать конфигурацию с помощью команд ОС и конфигурационных файлов сервисов</a:t>
                      </a: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700" dirty="0">
                          <a:solidFill>
                            <a:schemeClr val="tx1"/>
                          </a:solidFill>
                          <a:effectLst/>
                        </a:rPr>
                        <a:t>Конфигурирование происходит только с помощью команд, определенных в разрабатываемом  программном модуле, благодаря чему настройка упрощается.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041206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3799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79512" y="6669360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Обзор существующих аналогичных решений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69" y="5670082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Источники информации:</a:t>
            </a:r>
          </a:p>
          <a:p>
            <a:r>
              <a:rPr lang="en-US" sz="1200" dirty="0"/>
              <a:t>[1]</a:t>
            </a:r>
            <a:r>
              <a:rPr lang="en-US" sz="1200" u="sng" dirty="0"/>
              <a:t>https://www.cisco.com/c/ru_ru/td/docs/ios/fundamentals/configuration/guide/12_4/cf_12_4_book/cf_cli-basics.html</a:t>
            </a:r>
            <a:endParaRPr lang="ru-RU" sz="1200" u="sng" dirty="0"/>
          </a:p>
          <a:p>
            <a:r>
              <a:rPr lang="en-US" sz="1200" u="sng" dirty="0"/>
              <a:t>[2] </a:t>
            </a:r>
            <a:r>
              <a:rPr lang="en-US" sz="1200" u="sng" dirty="0">
                <a:hlinkClick r:id="rId2"/>
              </a:rPr>
              <a:t>https://www.s-terra.ru/</a:t>
            </a:r>
            <a:endParaRPr lang="en-US" sz="1200" u="sng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1345129-4ACC-48F6-8EAE-F0D22B4B1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850563"/>
              </p:ext>
            </p:extLst>
          </p:nvPr>
        </p:nvGraphicFramePr>
        <p:xfrm>
          <a:off x="468132" y="980727"/>
          <a:ext cx="8136316" cy="448360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15636">
                  <a:extLst>
                    <a:ext uri="{9D8B030D-6E8A-4147-A177-3AD203B41FA5}">
                      <a16:colId xmlns:a16="http://schemas.microsoft.com/office/drawing/2014/main" val="1288979779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670917489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39314139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068415690"/>
                    </a:ext>
                  </a:extLst>
                </a:gridCol>
              </a:tblGrid>
              <a:tr h="841891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Метод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isco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консоль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Программный модуль С-Терры (текущее решение)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Cisco Configuration Professional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312823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работы в фоновом режиме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7034049"/>
                  </a:ext>
                </a:extLst>
              </a:tr>
              <a:tr h="53381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тонкой настройки параметров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Есть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4690886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повторного запуска без участия оператора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 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1316432"/>
                  </a:ext>
                </a:extLst>
              </a:tr>
              <a:tr h="8062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Простота использования программного средства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Просто в использовании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153962"/>
                  </a:ext>
                </a:extLst>
              </a:tr>
              <a:tr h="94246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Необходимо наличие дополнительных конфигурационных файлов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7651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5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705083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25069"/>
              </p:ext>
            </p:extLst>
          </p:nvPr>
        </p:nvGraphicFramePr>
        <p:xfrm>
          <a:off x="467544" y="764704"/>
          <a:ext cx="8280920" cy="19320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46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С++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С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#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языка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Основной язык для разработки под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библиотек «</a:t>
                      </a:r>
                      <a:r>
                        <a:rPr lang="ru-RU" sz="14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КриптоПРО</a:t>
                      </a: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»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Использование языка в компании С-Терра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0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Возможность считывать данные с командной строки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Выбор языка и среды программирования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415923"/>
              </p:ext>
            </p:extLst>
          </p:nvPr>
        </p:nvGraphicFramePr>
        <p:xfrm>
          <a:off x="467543" y="3573015"/>
          <a:ext cx="8280905" cy="206171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98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Ms Visual studio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NetBeans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39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Форма распространения ПО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Бесплатная, с ограничениями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Бесплатная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221887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Встроенный терминал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Поддержка 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Git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Знание среды разработки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86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Удобство работы с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4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204"/>
          <p:cNvSpPr>
            <a:spLocks noChangeArrowheads="1"/>
          </p:cNvSpPr>
          <p:nvPr/>
        </p:nvSpPr>
        <p:spPr bwMode="auto">
          <a:xfrm>
            <a:off x="467544" y="2780928"/>
            <a:ext cx="4572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Источники информации:</a:t>
            </a:r>
          </a:p>
          <a:p>
            <a:r>
              <a:rPr lang="en-US" sz="1000" dirty="0"/>
              <a:t>[1] </a:t>
            </a:r>
            <a:r>
              <a:rPr lang="ru-RU" sz="1000" u="sng" dirty="0">
                <a:hlinkClick r:id="rId2"/>
              </a:rPr>
              <a:t>http://www.oracle.com/technetwork/java/index.html</a:t>
            </a:r>
            <a:endParaRPr lang="en-US" sz="1000" u="sng" dirty="0"/>
          </a:p>
          <a:p>
            <a:r>
              <a:rPr lang="en-US" sz="1000" dirty="0"/>
              <a:t>[2] </a:t>
            </a:r>
            <a:r>
              <a:rPr lang="ru-RU" sz="1000" u="sng" dirty="0">
                <a:hlinkClick r:id="rId3"/>
              </a:rPr>
              <a:t>http://msdn.microsoft.com/ru-ru/vcsharp/default.aspx</a:t>
            </a:r>
            <a:endParaRPr lang="en-US" sz="1000" u="sng" dirty="0"/>
          </a:p>
        </p:txBody>
      </p:sp>
      <p:sp>
        <p:nvSpPr>
          <p:cNvPr id="13" name="Rectangle 206"/>
          <p:cNvSpPr>
            <a:spLocks noChangeArrowheads="1"/>
          </p:cNvSpPr>
          <p:nvPr/>
        </p:nvSpPr>
        <p:spPr bwMode="auto">
          <a:xfrm>
            <a:off x="3563888" y="5877272"/>
            <a:ext cx="24479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000" dirty="0"/>
              <a:t>Условные обозначения:</a:t>
            </a:r>
          </a:p>
          <a:p>
            <a:r>
              <a:rPr lang="ru-RU" sz="1000" b="1" dirty="0"/>
              <a:t>+</a:t>
            </a:r>
            <a:r>
              <a:rPr lang="ru-RU" sz="1000" dirty="0"/>
              <a:t> - указанная возможность присутствует</a:t>
            </a:r>
          </a:p>
          <a:p>
            <a:r>
              <a:rPr lang="ru-RU" sz="1000" b="1" dirty="0"/>
              <a:t>-</a:t>
            </a:r>
            <a:r>
              <a:rPr lang="ru-RU" sz="1000" dirty="0"/>
              <a:t> </a:t>
            </a:r>
            <a:r>
              <a:rPr lang="en-US" sz="1000" dirty="0"/>
              <a:t> </a:t>
            </a:r>
            <a:r>
              <a:rPr lang="ru-RU" sz="1000" dirty="0"/>
              <a:t>- указанная возможность отсутствует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107503" y="5728320"/>
            <a:ext cx="352839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450850" algn="just" eaLnBrk="0" hangingPunct="0"/>
            <a:r>
              <a:rPr lang="ru-RU" sz="1000" dirty="0">
                <a:cs typeface="Times New Roman" pitchFamily="18" charset="0"/>
              </a:rPr>
              <a:t>Источники информации:</a:t>
            </a: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[1] </a:t>
            </a:r>
            <a:r>
              <a:rPr lang="en-US" sz="1000" dirty="0">
                <a:cs typeface="Arial" charset="0"/>
                <a:hlinkClick r:id="rId4"/>
              </a:rPr>
              <a:t>https://code.visualstudio.com/docs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[2] </a:t>
            </a:r>
            <a:r>
              <a:rPr lang="ru-RU" sz="1000" u="sng" dirty="0">
                <a:cs typeface="Arial" charset="0"/>
                <a:hlinkClick r:id="rId5"/>
              </a:rPr>
              <a:t>http://www.bloodshed.net</a:t>
            </a:r>
            <a:endParaRPr lang="en-US" sz="1000" u="sng" dirty="0">
              <a:cs typeface="Arial" charset="0"/>
            </a:endParaRPr>
          </a:p>
          <a:p>
            <a:pPr indent="450850" algn="just" eaLnBrk="0" hangingPunct="0"/>
            <a:r>
              <a:rPr lang="en-US" sz="1000" dirty="0">
                <a:cs typeface="Arial" charset="0"/>
              </a:rPr>
              <a:t>[3]</a:t>
            </a:r>
            <a:r>
              <a:rPr lang="en-US" sz="1000" dirty="0">
                <a:cs typeface="Arial" charset="0"/>
                <a:hlinkClick r:id="rId6"/>
              </a:rPr>
              <a:t>https://netbeans.apache.org//kb/index.html?print=yes</a:t>
            </a:r>
            <a:endParaRPr lang="en-US" sz="1000" dirty="0">
              <a:cs typeface="Arial" charset="0"/>
            </a:endParaRPr>
          </a:p>
          <a:p>
            <a:pPr indent="450850" algn="just" eaLnBrk="0" hangingPunct="0"/>
            <a:endParaRPr lang="en-US" sz="1000" u="sng" dirty="0"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1520" y="260648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Схема данных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49275"/>
              </p:ext>
            </p:extLst>
          </p:nvPr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2A4B75-6934-4B31-B7BE-3AF480FD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877036"/>
            <a:ext cx="7056778" cy="5436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Группа 73"/>
          <p:cNvGrpSpPr/>
          <p:nvPr/>
        </p:nvGrpSpPr>
        <p:grpSpPr>
          <a:xfrm>
            <a:off x="3347864" y="4982357"/>
            <a:ext cx="5621913" cy="1687003"/>
            <a:chOff x="611560" y="4293096"/>
            <a:chExt cx="6581775" cy="1975035"/>
          </a:xfrm>
        </p:grpSpPr>
        <p:sp>
          <p:nvSpPr>
            <p:cNvPr id="75" name="Line 4"/>
            <p:cNvSpPr>
              <a:spLocks noChangeShapeType="1"/>
            </p:cNvSpPr>
            <p:nvPr/>
          </p:nvSpPr>
          <p:spPr bwMode="auto">
            <a:xfrm>
              <a:off x="935378" y="4295636"/>
              <a:ext cx="635" cy="9068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6" name="Line 5"/>
            <p:cNvSpPr>
              <a:spLocks noChangeShapeType="1"/>
            </p:cNvSpPr>
            <p:nvPr/>
          </p:nvSpPr>
          <p:spPr bwMode="auto">
            <a:xfrm>
              <a:off x="3124013" y="4833531"/>
              <a:ext cx="406487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7" name="Line 6"/>
            <p:cNvSpPr>
              <a:spLocks noChangeShapeType="1"/>
            </p:cNvSpPr>
            <p:nvPr/>
          </p:nvSpPr>
          <p:spPr bwMode="auto">
            <a:xfrm>
              <a:off x="1328406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8" name="Line 7"/>
            <p:cNvSpPr>
              <a:spLocks noChangeShapeType="1"/>
            </p:cNvSpPr>
            <p:nvPr/>
          </p:nvSpPr>
          <p:spPr bwMode="auto">
            <a:xfrm>
              <a:off x="2228749" y="4300082"/>
              <a:ext cx="635" cy="19680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79" name="Line 8"/>
            <p:cNvSpPr>
              <a:spLocks noChangeShapeType="1"/>
            </p:cNvSpPr>
            <p:nvPr/>
          </p:nvSpPr>
          <p:spPr bwMode="auto">
            <a:xfrm>
              <a:off x="2768447" y="4295636"/>
              <a:ext cx="635" cy="19724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0" name="Line 9"/>
            <p:cNvSpPr>
              <a:spLocks noChangeShapeType="1"/>
            </p:cNvSpPr>
            <p:nvPr/>
          </p:nvSpPr>
          <p:spPr bwMode="auto">
            <a:xfrm>
              <a:off x="3128457" y="4300082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1" name="Line 10"/>
            <p:cNvSpPr>
              <a:spLocks noChangeShapeType="1"/>
            </p:cNvSpPr>
            <p:nvPr/>
          </p:nvSpPr>
          <p:spPr bwMode="auto">
            <a:xfrm>
              <a:off x="611560" y="5913767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611560" y="6093489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83" name="Rectangle 12"/>
            <p:cNvSpPr>
              <a:spLocks noChangeArrowheads="1"/>
            </p:cNvSpPr>
            <p:nvPr/>
          </p:nvSpPr>
          <p:spPr bwMode="auto">
            <a:xfrm>
              <a:off x="626163" y="5024684"/>
              <a:ext cx="290802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Изм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13"/>
            <p:cNvSpPr>
              <a:spLocks noChangeArrowheads="1"/>
            </p:cNvSpPr>
            <p:nvPr/>
          </p:nvSpPr>
          <p:spPr bwMode="auto">
            <a:xfrm>
              <a:off x="954427" y="5024684"/>
              <a:ext cx="362550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1355073" y="5024684"/>
              <a:ext cx="84764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№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докум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2249702" y="5024684"/>
              <a:ext cx="50541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7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Подпись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783685" y="5024684"/>
              <a:ext cx="329533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Дата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5307567" y="5567025"/>
              <a:ext cx="319374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18"/>
            <p:cNvSpPr>
              <a:spLocks noChangeArrowheads="1"/>
            </p:cNvSpPr>
            <p:nvPr/>
          </p:nvSpPr>
          <p:spPr bwMode="auto">
            <a:xfrm>
              <a:off x="5617417" y="5566390"/>
              <a:ext cx="375884" cy="1581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800" i="1" dirty="0">
                  <a:latin typeface="Times New Roman" pitchFamily="18" charset="0"/>
                  <a:cs typeface="Arial" pitchFamily="34" charset="0"/>
                </a:rPr>
                <a:t>6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19"/>
            <p:cNvSpPr>
              <a:spLocks noChangeArrowheads="1"/>
            </p:cNvSpPr>
            <p:nvPr/>
          </p:nvSpPr>
          <p:spPr bwMode="auto">
            <a:xfrm>
              <a:off x="3155759" y="4442335"/>
              <a:ext cx="4005194" cy="2432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СХЕМА АЛГОРИТМА ПМ</a:t>
              </a:r>
              <a:r>
                <a:rPr kumimoji="0" lang="uk-UA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ru-RU" sz="800" b="0" i="1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НКСС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5297408" y="5013253"/>
              <a:ext cx="1895927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>
              <a:off x="616639" y="519424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>
              <a:off x="611560" y="50132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611560" y="57327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611560" y="5551784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grpSp>
          <p:nvGrpSpPr>
            <p:cNvPr id="96" name="Group 25"/>
            <p:cNvGrpSpPr>
              <a:grpSpLocks/>
            </p:cNvGrpSpPr>
            <p:nvPr/>
          </p:nvGrpSpPr>
          <p:grpSpPr bwMode="auto">
            <a:xfrm>
              <a:off x="621084" y="5202501"/>
              <a:ext cx="1581633" cy="157495"/>
              <a:chOff x="0" y="0"/>
              <a:chExt cx="19999" cy="20000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</a:t>
                </a:r>
                <a:r>
                  <a:rPr kumimoji="0" lang="uk-UA" sz="800" b="0" i="1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Разраб</a:t>
                </a:r>
                <a:r>
                  <a:rPr kumimoji="0" lang="uk-UA" sz="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.</a:t>
                </a: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7" name="Group 28"/>
            <p:cNvGrpSpPr>
              <a:grpSpLocks/>
            </p:cNvGrpSpPr>
            <p:nvPr/>
          </p:nvGrpSpPr>
          <p:grpSpPr bwMode="auto">
            <a:xfrm>
              <a:off x="621084" y="5380318"/>
              <a:ext cx="1581633" cy="157495"/>
              <a:chOff x="0" y="0"/>
              <a:chExt cx="19999" cy="20000"/>
            </a:xfrm>
          </p:grpSpPr>
          <p:sp>
            <p:nvSpPr>
              <p:cNvPr id="134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8856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uk-UA" sz="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ISOCPEUR" charset="0"/>
                    <a:cs typeface="Arial" pitchFamily="34" charset="0"/>
                  </a:rPr>
                  <a:t> Провер.</a:t>
                </a:r>
                <a:endParaRPr kumimoji="0" 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5" name="Rectangle 30"/>
              <p:cNvSpPr>
                <a:spLocks noChangeArrowheads="1"/>
              </p:cNvSpPr>
              <p:nvPr/>
            </p:nvSpPr>
            <p:spPr bwMode="auto">
              <a:xfrm>
                <a:off x="9281" y="0"/>
                <a:ext cx="10718" cy="200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12700" tIns="12700" rIns="12700" bIns="127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Rectangle 32"/>
            <p:cNvSpPr>
              <a:spLocks noChangeArrowheads="1"/>
            </p:cNvSpPr>
            <p:nvPr/>
          </p:nvSpPr>
          <p:spPr bwMode="auto">
            <a:xfrm>
              <a:off x="621084" y="5558134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Т.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35"/>
            <p:cNvSpPr>
              <a:spLocks noChangeArrowheads="1"/>
            </p:cNvSpPr>
            <p:nvPr/>
          </p:nvSpPr>
          <p:spPr bwMode="auto">
            <a:xfrm>
              <a:off x="621084" y="5924563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Н. Контр.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621084" y="6100475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</a:t>
              </a: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Утверд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Line 40"/>
            <p:cNvSpPr>
              <a:spLocks noChangeShapeType="1"/>
            </p:cNvSpPr>
            <p:nvPr/>
          </p:nvSpPr>
          <p:spPr bwMode="auto">
            <a:xfrm>
              <a:off x="5288519" y="4843057"/>
              <a:ext cx="635" cy="141999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2" name="Rectangle 41"/>
            <p:cNvSpPr>
              <a:spLocks noChangeArrowheads="1"/>
            </p:cNvSpPr>
            <p:nvPr/>
          </p:nvSpPr>
          <p:spPr bwMode="auto">
            <a:xfrm>
              <a:off x="3175749" y="5087898"/>
              <a:ext cx="2072440" cy="5186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Программный модуль настройки конфигурации сетевого оборудования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3" name="Line 42"/>
            <p:cNvSpPr>
              <a:spLocks noChangeShapeType="1"/>
            </p:cNvSpPr>
            <p:nvPr/>
          </p:nvSpPr>
          <p:spPr bwMode="auto">
            <a:xfrm>
              <a:off x="5292963" y="5553689"/>
              <a:ext cx="1900372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4" name="Line 43"/>
            <p:cNvSpPr>
              <a:spLocks noChangeShapeType="1"/>
            </p:cNvSpPr>
            <p:nvPr/>
          </p:nvSpPr>
          <p:spPr bwMode="auto">
            <a:xfrm>
              <a:off x="3130997" y="5733411"/>
              <a:ext cx="4061704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5" name="Line 44"/>
            <p:cNvSpPr>
              <a:spLocks noChangeShapeType="1"/>
            </p:cNvSpPr>
            <p:nvPr/>
          </p:nvSpPr>
          <p:spPr bwMode="auto">
            <a:xfrm>
              <a:off x="6367280" y="4843057"/>
              <a:ext cx="1905" cy="705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06" name="Rectangle 45"/>
            <p:cNvSpPr>
              <a:spLocks noChangeArrowheads="1"/>
            </p:cNvSpPr>
            <p:nvPr/>
          </p:nvSpPr>
          <p:spPr bwMode="auto">
            <a:xfrm>
              <a:off x="5317091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Лит</a:t>
              </a: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.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Rectangle 46"/>
            <p:cNvSpPr>
              <a:spLocks noChangeArrowheads="1"/>
            </p:cNvSpPr>
            <p:nvPr/>
          </p:nvSpPr>
          <p:spPr bwMode="auto">
            <a:xfrm>
              <a:off x="6026953" y="5567025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Листов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Rectangle 47"/>
            <p:cNvSpPr>
              <a:spLocks noChangeArrowheads="1"/>
            </p:cNvSpPr>
            <p:nvPr/>
          </p:nvSpPr>
          <p:spPr bwMode="auto">
            <a:xfrm>
              <a:off x="6506966" y="5567025"/>
              <a:ext cx="51049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r>
                <a:rPr kumimoji="0" lang="en-US" sz="8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48"/>
            <p:cNvSpPr>
              <a:spLocks noChangeShapeType="1"/>
            </p:cNvSpPr>
            <p:nvPr/>
          </p:nvSpPr>
          <p:spPr bwMode="auto">
            <a:xfrm>
              <a:off x="5468842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0" name="Line 49"/>
            <p:cNvSpPr>
              <a:spLocks noChangeShapeType="1"/>
            </p:cNvSpPr>
            <p:nvPr/>
          </p:nvSpPr>
          <p:spPr bwMode="auto">
            <a:xfrm>
              <a:off x="5648529" y="5024049"/>
              <a:ext cx="635" cy="52455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5317091" y="5876934"/>
              <a:ext cx="1847672" cy="2241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800" i="1" dirty="0">
                  <a:latin typeface="Courier New" pitchFamily="49" charset="0"/>
                  <a:cs typeface="Courier New" pitchFamily="49" charset="0"/>
                </a:rPr>
                <a:t>НИУ «МИЭТ»</a:t>
              </a:r>
              <a:endParaRPr kumimoji="0" 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2" name="Line 51"/>
            <p:cNvSpPr>
              <a:spLocks noChangeShapeType="1"/>
            </p:cNvSpPr>
            <p:nvPr/>
          </p:nvSpPr>
          <p:spPr bwMode="auto">
            <a:xfrm>
              <a:off x="611560" y="4293096"/>
              <a:ext cx="6577331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3" name="Line 52"/>
            <p:cNvSpPr>
              <a:spLocks noChangeShapeType="1"/>
            </p:cNvSpPr>
            <p:nvPr/>
          </p:nvSpPr>
          <p:spPr bwMode="auto">
            <a:xfrm>
              <a:off x="611560" y="4473453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4" name="Line 53"/>
            <p:cNvSpPr>
              <a:spLocks noChangeShapeType="1"/>
            </p:cNvSpPr>
            <p:nvPr/>
          </p:nvSpPr>
          <p:spPr bwMode="auto">
            <a:xfrm>
              <a:off x="611560" y="4653175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5" name="Line 54"/>
            <p:cNvSpPr>
              <a:spLocks noChangeShapeType="1"/>
            </p:cNvSpPr>
            <p:nvPr/>
          </p:nvSpPr>
          <p:spPr bwMode="auto">
            <a:xfrm>
              <a:off x="611560" y="5373332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 dirty="0"/>
            </a:p>
          </p:txBody>
        </p:sp>
        <p:sp>
          <p:nvSpPr>
            <p:cNvPr id="126" name="Rectangle 56"/>
            <p:cNvSpPr>
              <a:spLocks noChangeArrowheads="1"/>
            </p:cNvSpPr>
            <p:nvPr/>
          </p:nvSpPr>
          <p:spPr bwMode="auto">
            <a:xfrm>
              <a:off x="621084" y="5735951"/>
              <a:ext cx="700382" cy="1574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 Реценз.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Line 58"/>
            <p:cNvSpPr>
              <a:spLocks noChangeShapeType="1"/>
            </p:cNvSpPr>
            <p:nvPr/>
          </p:nvSpPr>
          <p:spPr bwMode="auto">
            <a:xfrm>
              <a:off x="5828852" y="4837977"/>
              <a:ext cx="1905" cy="710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18" name="Rectangle 59"/>
            <p:cNvSpPr>
              <a:spLocks noChangeArrowheads="1"/>
            </p:cNvSpPr>
            <p:nvPr/>
          </p:nvSpPr>
          <p:spPr bwMode="auto">
            <a:xfrm>
              <a:off x="5860599" y="4848138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Масса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60"/>
            <p:cNvSpPr>
              <a:spLocks noChangeArrowheads="1"/>
            </p:cNvSpPr>
            <p:nvPr/>
          </p:nvSpPr>
          <p:spPr bwMode="auto">
            <a:xfrm>
              <a:off x="6403471" y="4848138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ISOCPEUR" charset="0"/>
                  <a:cs typeface="Arial" pitchFamily="34" charset="0"/>
                </a:rPr>
                <a:t>Масштаб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Line 61"/>
            <p:cNvSpPr>
              <a:spLocks noChangeShapeType="1"/>
            </p:cNvSpPr>
            <p:nvPr/>
          </p:nvSpPr>
          <p:spPr bwMode="auto">
            <a:xfrm>
              <a:off x="6008540" y="5557499"/>
              <a:ext cx="635" cy="1721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2" name="Rectangle 63"/>
            <p:cNvSpPr>
              <a:spLocks noChangeArrowheads="1"/>
            </p:cNvSpPr>
            <p:nvPr/>
          </p:nvSpPr>
          <p:spPr bwMode="auto">
            <a:xfrm>
              <a:off x="5860599" y="5200596"/>
              <a:ext cx="485728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Rectangle 64"/>
            <p:cNvSpPr>
              <a:spLocks noChangeArrowheads="1"/>
            </p:cNvSpPr>
            <p:nvPr/>
          </p:nvSpPr>
          <p:spPr bwMode="auto">
            <a:xfrm>
              <a:off x="6403471" y="5200596"/>
              <a:ext cx="766371" cy="157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vert="horz" wrap="square" lIns="12700" tIns="12700" rIns="12700" bIns="127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sz="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1 : 1</a:t>
              </a:r>
              <a:endParaRPr kumimoji="0" 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Line 65"/>
            <p:cNvSpPr>
              <a:spLocks noChangeShapeType="1"/>
            </p:cNvSpPr>
            <p:nvPr/>
          </p:nvSpPr>
          <p:spPr bwMode="auto">
            <a:xfrm>
              <a:off x="611560" y="4829086"/>
              <a:ext cx="2510548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  <p:sp>
          <p:nvSpPr>
            <p:cNvPr id="125" name="Line 9"/>
            <p:cNvSpPr>
              <a:spLocks noChangeShapeType="1"/>
            </p:cNvSpPr>
            <p:nvPr/>
          </p:nvSpPr>
          <p:spPr bwMode="auto">
            <a:xfrm>
              <a:off x="611560" y="4293096"/>
              <a:ext cx="635" cy="19629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800"/>
            </a:p>
          </p:txBody>
        </p:sp>
      </p:grpSp>
      <p:sp>
        <p:nvSpPr>
          <p:cNvPr id="138" name="Прямоугольник 137"/>
          <p:cNvSpPr/>
          <p:nvPr/>
        </p:nvSpPr>
        <p:spPr>
          <a:xfrm>
            <a:off x="179512" y="188640"/>
            <a:ext cx="8784976" cy="64807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A98599CA-B364-49C6-BB40-3B7F401D4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66" y="293288"/>
            <a:ext cx="6459855" cy="533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Пользовательский интерфейс. Экранные формы…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/>
        </p:nvGraphicFramePr>
        <p:xfrm>
          <a:off x="6156325" y="6254750"/>
          <a:ext cx="2822575" cy="412740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1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Отладка и тестирование ПМ НКСС</a:t>
            </a:r>
          </a:p>
        </p:txBody>
      </p:sp>
      <p:sp>
        <p:nvSpPr>
          <p:cNvPr id="13" name="Rectangle 27"/>
          <p:cNvSpPr>
            <a:spLocks noChangeArrowheads="1"/>
          </p:cNvSpPr>
          <p:nvPr/>
        </p:nvSpPr>
        <p:spPr bwMode="auto">
          <a:xfrm>
            <a:off x="395536" y="764704"/>
            <a:ext cx="3600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Встроенный отладчик ………………………..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4211960" y="764704"/>
            <a:ext cx="37444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Тестирование с помощью …………………..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250825" y="260350"/>
            <a:ext cx="86423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2200" b="1" dirty="0"/>
              <a:t>Результаты работы</a:t>
            </a:r>
          </a:p>
        </p:txBody>
      </p:sp>
      <p:sp>
        <p:nvSpPr>
          <p:cNvPr id="5" name="Line 137"/>
          <p:cNvSpPr>
            <a:spLocks noChangeShapeType="1"/>
          </p:cNvSpPr>
          <p:nvPr/>
        </p:nvSpPr>
        <p:spPr bwMode="auto">
          <a:xfrm>
            <a:off x="193675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Line 138"/>
          <p:cNvSpPr>
            <a:spLocks noChangeShapeType="1"/>
          </p:cNvSpPr>
          <p:nvPr/>
        </p:nvSpPr>
        <p:spPr bwMode="auto">
          <a:xfrm>
            <a:off x="8978900" y="188913"/>
            <a:ext cx="0" cy="6480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7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005954"/>
              </p:ext>
            </p:extLst>
          </p:nvPr>
        </p:nvGraphicFramePr>
        <p:xfrm>
          <a:off x="6156325" y="6093297"/>
          <a:ext cx="2822575" cy="574194"/>
        </p:xfrm>
        <a:graphic>
          <a:graphicData uri="http://schemas.openxmlformats.org/drawingml/2006/table">
            <a:tbl>
              <a:tblPr/>
              <a:tblGrid>
                <a:gridCol w="79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Разработал</a:t>
                      </a: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Федотов А.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Утвердил</a:t>
                      </a: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Касимов Р. А</a:t>
                      </a: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71962" marR="71962" marT="17991" marB="3597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ine 158"/>
          <p:cNvSpPr>
            <a:spLocks noChangeShapeType="1"/>
          </p:cNvSpPr>
          <p:nvPr/>
        </p:nvSpPr>
        <p:spPr bwMode="auto">
          <a:xfrm>
            <a:off x="193675" y="188913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159"/>
          <p:cNvSpPr>
            <a:spLocks noChangeShapeType="1"/>
          </p:cNvSpPr>
          <p:nvPr/>
        </p:nvSpPr>
        <p:spPr bwMode="auto">
          <a:xfrm>
            <a:off x="193675" y="6669088"/>
            <a:ext cx="87852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342900" y="1565521"/>
            <a:ext cx="83335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исследована предметная область;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проведён обзор существующих программных решений;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выбраны язык и среда программирования;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данных ПМ НКСС;</a:t>
            </a:r>
          </a:p>
          <a:p>
            <a:pPr>
              <a:buFontTx/>
              <a:buChar char="•"/>
              <a:tabLst>
                <a:tab pos="457200" algn="l"/>
              </a:tabLst>
            </a:pPr>
            <a:r>
              <a:rPr lang="ru-RU" sz="2400" dirty="0"/>
              <a:t> разработана схема алгоритма ПМ НКСС;</a:t>
            </a:r>
          </a:p>
          <a:p>
            <a:pPr>
              <a:tabLst>
                <a:tab pos="457200" algn="l"/>
              </a:tabLst>
            </a:pPr>
            <a:endParaRPr lang="ru-RU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13047</TotalTime>
  <Words>600</Words>
  <Application>Microsoft Office PowerPoint</Application>
  <PresentationFormat>Экран (4:3)</PresentationFormat>
  <Paragraphs>175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ISOCPEUR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Пользовательский интерфейс. Экранные формы…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nenagleyko</dc:creator>
  <cp:lastModifiedBy>aleksey.alfdtw@yandex.ru</cp:lastModifiedBy>
  <cp:revision>222</cp:revision>
  <dcterms:created xsi:type="dcterms:W3CDTF">2014-03-17T07:20:10Z</dcterms:created>
  <dcterms:modified xsi:type="dcterms:W3CDTF">2021-03-16T15:21:10Z</dcterms:modified>
</cp:coreProperties>
</file>