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70" r:id="rId8"/>
    <p:sldId id="266" r:id="rId9"/>
    <p:sldId id="264" r:id="rId10"/>
  </p:sldIdLst>
  <p:sldSz cx="9144000" cy="6858000" type="screen4x3"/>
  <p:notesSz cx="6797675" cy="9926638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nenagleyko" initials="n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66"/>
    <a:srgbClr val="00CC66"/>
    <a:srgbClr val="00FF00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Стиль из темы 1 - акцент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27F97BB-C833-4FB7-BDE5-3F7075034690}" styleName="Стиль из темы 2 - акцент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5758FB7-9AC5-4552-8A53-C91805E547FA}" styleName="Стиль из темы 1 - акцент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4C1A8A3-306A-4EB7-A6B1-4F7E0EB9C5D6}" styleName="Средний стиль 3 - акцент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1248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5E69-51FF-4017-B855-FA6AEE2AB1D5}" type="datetimeFigureOut">
              <a:rPr lang="ru-RU" smtClean="0"/>
              <a:pPr/>
              <a:t>16.03.2021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5E69-51FF-4017-B855-FA6AEE2AB1D5}" type="datetimeFigureOut">
              <a:rPr lang="ru-RU" smtClean="0"/>
              <a:pPr/>
              <a:t>16.03.2021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5E69-51FF-4017-B855-FA6AEE2AB1D5}" type="datetimeFigureOut">
              <a:rPr lang="ru-RU" smtClean="0"/>
              <a:pPr/>
              <a:t>16.03.2021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5E69-51FF-4017-B855-FA6AEE2AB1D5}" type="datetimeFigureOut">
              <a:rPr lang="ru-RU" smtClean="0"/>
              <a:pPr/>
              <a:t>16.03.2021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5E69-51FF-4017-B855-FA6AEE2AB1D5}" type="datetimeFigureOut">
              <a:rPr lang="ru-RU" smtClean="0"/>
              <a:pPr/>
              <a:t>16.03.2021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5E69-51FF-4017-B855-FA6AEE2AB1D5}" type="datetimeFigureOut">
              <a:rPr lang="ru-RU" smtClean="0"/>
              <a:pPr/>
              <a:t>16.03.2021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5E69-51FF-4017-B855-FA6AEE2AB1D5}" type="datetimeFigureOut">
              <a:rPr lang="ru-RU" smtClean="0"/>
              <a:pPr/>
              <a:t>16.03.2021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5E69-51FF-4017-B855-FA6AEE2AB1D5}" type="datetimeFigureOut">
              <a:rPr lang="ru-RU" smtClean="0"/>
              <a:pPr/>
              <a:t>16.03.2021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5E69-51FF-4017-B855-FA6AEE2AB1D5}" type="datetimeFigureOut">
              <a:rPr lang="ru-RU" smtClean="0"/>
              <a:pPr/>
              <a:t>16.03.2021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5E69-51FF-4017-B855-FA6AEE2AB1D5}" type="datetimeFigureOut">
              <a:rPr lang="ru-RU" smtClean="0"/>
              <a:pPr/>
              <a:t>16.03.2021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5E69-51FF-4017-B855-FA6AEE2AB1D5}" type="datetimeFigureOut">
              <a:rPr lang="ru-RU" smtClean="0"/>
              <a:pPr/>
              <a:t>16.03.2021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F45E69-51FF-4017-B855-FA6AEE2AB1D5}" type="datetimeFigureOut">
              <a:rPr lang="ru-RU" smtClean="0"/>
              <a:pPr/>
              <a:t>16.03.2021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ru-ru/vcsharp/default.aspx" TargetMode="External"/><Relationship Id="rId2" Type="http://schemas.openxmlformats.org/officeDocument/2006/relationships/hyperlink" Target="http://www.oracle.com/technetwork/java/index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netbeans.apache.org/kb/index.html?print=yes" TargetMode="External"/><Relationship Id="rId5" Type="http://schemas.openxmlformats.org/officeDocument/2006/relationships/hyperlink" Target="http://www.bloodshed.net/" TargetMode="External"/><Relationship Id="rId4" Type="http://schemas.openxmlformats.org/officeDocument/2006/relationships/hyperlink" Target="https://code.visualstudio.com/docs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37"/>
          <p:cNvSpPr>
            <a:spLocks noChangeShapeType="1"/>
          </p:cNvSpPr>
          <p:nvPr/>
        </p:nvSpPr>
        <p:spPr bwMode="auto">
          <a:xfrm>
            <a:off x="193675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5" name="Line 138"/>
          <p:cNvSpPr>
            <a:spLocks noChangeShapeType="1"/>
          </p:cNvSpPr>
          <p:nvPr/>
        </p:nvSpPr>
        <p:spPr bwMode="auto">
          <a:xfrm>
            <a:off x="8978900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graphicFrame>
        <p:nvGraphicFramePr>
          <p:cNvPr id="6" name="Group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9522473"/>
              </p:ext>
            </p:extLst>
          </p:nvPr>
        </p:nvGraphicFramePr>
        <p:xfrm>
          <a:off x="6156325" y="6254750"/>
          <a:ext cx="2822575" cy="412740"/>
        </p:xfrm>
        <a:graphic>
          <a:graphicData uri="http://schemas.openxmlformats.org/drawingml/2006/table">
            <a:tbl>
              <a:tblPr/>
              <a:tblGrid>
                <a:gridCol w="792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9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30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Разработал</a:t>
                      </a: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Федотов А. А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Утвердил</a:t>
                      </a: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Касимов Р. А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Line 158"/>
          <p:cNvSpPr>
            <a:spLocks noChangeShapeType="1"/>
          </p:cNvSpPr>
          <p:nvPr/>
        </p:nvSpPr>
        <p:spPr bwMode="auto">
          <a:xfrm>
            <a:off x="193675" y="188913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" name="Line 159"/>
          <p:cNvSpPr>
            <a:spLocks noChangeShapeType="1"/>
          </p:cNvSpPr>
          <p:nvPr/>
        </p:nvSpPr>
        <p:spPr bwMode="auto">
          <a:xfrm>
            <a:off x="193675" y="6669088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9" name="Text Box 25"/>
          <p:cNvSpPr txBox="1">
            <a:spLocks noChangeArrowheads="1"/>
          </p:cNvSpPr>
          <p:nvPr/>
        </p:nvSpPr>
        <p:spPr bwMode="auto">
          <a:xfrm>
            <a:off x="250825" y="260350"/>
            <a:ext cx="8642350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2200" b="1" dirty="0"/>
              <a:t>Тема: Разработка программного модуля настройки конфигурации сетевых сервисов</a:t>
            </a:r>
            <a:br>
              <a:rPr lang="ru-RU" sz="2200" b="1" dirty="0"/>
            </a:br>
            <a:r>
              <a:rPr lang="ru-RU" sz="2200" b="1" dirty="0"/>
              <a:t> (ПМ НКСС)</a:t>
            </a:r>
          </a:p>
        </p:txBody>
      </p:sp>
      <p:sp>
        <p:nvSpPr>
          <p:cNvPr id="10" name="Text Box 27"/>
          <p:cNvSpPr txBox="1">
            <a:spLocks noChangeArrowheads="1"/>
          </p:cNvSpPr>
          <p:nvPr/>
        </p:nvSpPr>
        <p:spPr bwMode="auto">
          <a:xfrm>
            <a:off x="539552" y="1412776"/>
            <a:ext cx="7262566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000" b="1" dirty="0"/>
              <a:t>Руководитель от института </a:t>
            </a:r>
            <a:r>
              <a:rPr lang="ru-RU" sz="2000" b="1" dirty="0" err="1"/>
              <a:t>СПИНТех</a:t>
            </a:r>
            <a:r>
              <a:rPr lang="ru-RU" sz="2000" b="1" dirty="0"/>
              <a:t>: </a:t>
            </a:r>
          </a:p>
          <a:p>
            <a:r>
              <a:rPr lang="ru-RU" sz="2000" dirty="0"/>
              <a:t>к. т. н, доцент Касимов Рустам Азатович</a:t>
            </a:r>
          </a:p>
          <a:p>
            <a:r>
              <a:rPr lang="ru-RU" sz="2000" b="1" dirty="0"/>
              <a:t>Исполнитель:</a:t>
            </a:r>
            <a:r>
              <a:rPr lang="ru-RU" sz="2000" dirty="0"/>
              <a:t> ст. гр. ПИН-41   Федотов Алексей Александрович</a:t>
            </a:r>
          </a:p>
        </p:txBody>
      </p:sp>
      <p:sp>
        <p:nvSpPr>
          <p:cNvPr id="12" name="Text Box 29"/>
          <p:cNvSpPr txBox="1">
            <a:spLocks noChangeArrowheads="1"/>
          </p:cNvSpPr>
          <p:nvPr/>
        </p:nvSpPr>
        <p:spPr bwMode="auto">
          <a:xfrm>
            <a:off x="611560" y="3212976"/>
            <a:ext cx="8105911" cy="3031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000" b="1" dirty="0"/>
              <a:t>Цель:</a:t>
            </a:r>
            <a:r>
              <a:rPr lang="ru-RU" sz="2000" dirty="0"/>
              <a:t> повышение эффективности </a:t>
            </a:r>
            <a:r>
              <a:rPr lang="en-US" sz="2000" dirty="0"/>
              <a:t> </a:t>
            </a:r>
            <a:r>
              <a:rPr lang="ru-RU" sz="2000" dirty="0"/>
              <a:t>(быстродействия и пр.)………………</a:t>
            </a:r>
          </a:p>
          <a:p>
            <a:endParaRPr lang="ru-RU" sz="1100" b="1" dirty="0"/>
          </a:p>
          <a:p>
            <a:r>
              <a:rPr lang="ru-RU" sz="2000" b="1" dirty="0"/>
              <a:t>Задачи:</a:t>
            </a:r>
          </a:p>
          <a:p>
            <a:pPr marL="266700" indent="-266700">
              <a:buFont typeface="Times New Roman" pitchFamily="18" charset="0"/>
              <a:buChar char="•"/>
              <a:tabLst>
                <a:tab pos="266700" algn="l"/>
              </a:tabLst>
            </a:pPr>
            <a:r>
              <a:rPr lang="ru-RU" sz="2000" dirty="0"/>
              <a:t>исследование предметной области;</a:t>
            </a:r>
          </a:p>
          <a:p>
            <a:pPr marL="266700" indent="-266700">
              <a:buFont typeface="Times New Roman" pitchFamily="18" charset="0"/>
              <a:buChar char="•"/>
              <a:tabLst>
                <a:tab pos="266700" algn="l"/>
              </a:tabLst>
            </a:pPr>
            <a:r>
              <a:rPr lang="ru-RU" sz="2000" dirty="0"/>
              <a:t>сравнительный анализ существующих аналогов;</a:t>
            </a:r>
          </a:p>
          <a:p>
            <a:pPr marL="266700" indent="-266700">
              <a:buFont typeface="Times New Roman" pitchFamily="18" charset="0"/>
              <a:buChar char="•"/>
              <a:tabLst>
                <a:tab pos="266700" algn="l"/>
              </a:tabLst>
            </a:pPr>
            <a:r>
              <a:rPr lang="ru-RU" sz="2000" dirty="0"/>
              <a:t>выбор языка и среды программирования;</a:t>
            </a:r>
          </a:p>
          <a:p>
            <a:pPr marL="266700" indent="-266700">
              <a:buFont typeface="Times New Roman" pitchFamily="18" charset="0"/>
              <a:buChar char="•"/>
              <a:tabLst>
                <a:tab pos="266700" algn="l"/>
              </a:tabLst>
            </a:pPr>
            <a:r>
              <a:rPr lang="ru-RU" sz="2000" dirty="0"/>
              <a:t>разработка схемы данных ПМ НКСС;</a:t>
            </a:r>
          </a:p>
          <a:p>
            <a:pPr marL="266700" indent="-266700">
              <a:buFont typeface="Times New Roman" pitchFamily="18" charset="0"/>
              <a:buChar char="•"/>
              <a:tabLst>
                <a:tab pos="266700" algn="l"/>
              </a:tabLst>
            </a:pPr>
            <a:r>
              <a:rPr lang="ru-RU" sz="2000" dirty="0"/>
              <a:t>разработка схем алгоритмов ПМ НКСС;</a:t>
            </a:r>
          </a:p>
          <a:p>
            <a:pPr>
              <a:tabLst>
                <a:tab pos="266700" algn="l"/>
              </a:tabLst>
            </a:pPr>
            <a:endParaRPr lang="ru-RU" sz="2000" dirty="0"/>
          </a:p>
          <a:p>
            <a:pPr marL="266700" indent="-266700">
              <a:buFont typeface="Times New Roman" pitchFamily="18" charset="0"/>
              <a:buChar char="•"/>
              <a:tabLst>
                <a:tab pos="266700" algn="l"/>
              </a:tabLst>
            </a:pPr>
            <a:endParaRPr lang="ru-RU"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37"/>
          <p:cNvSpPr>
            <a:spLocks noChangeShapeType="1"/>
          </p:cNvSpPr>
          <p:nvPr/>
        </p:nvSpPr>
        <p:spPr bwMode="auto">
          <a:xfrm>
            <a:off x="193675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5" name="Line 138"/>
          <p:cNvSpPr>
            <a:spLocks noChangeShapeType="1"/>
          </p:cNvSpPr>
          <p:nvPr/>
        </p:nvSpPr>
        <p:spPr bwMode="auto">
          <a:xfrm>
            <a:off x="8978900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graphicFrame>
        <p:nvGraphicFramePr>
          <p:cNvPr id="6" name="Group 10"/>
          <p:cNvGraphicFramePr>
            <a:graphicFrameLocks noGrp="1"/>
          </p:cNvGraphicFramePr>
          <p:nvPr/>
        </p:nvGraphicFramePr>
        <p:xfrm>
          <a:off x="6156325" y="6254750"/>
          <a:ext cx="2822575" cy="412740"/>
        </p:xfrm>
        <a:graphic>
          <a:graphicData uri="http://schemas.openxmlformats.org/drawingml/2006/table">
            <a:tbl>
              <a:tblPr/>
              <a:tblGrid>
                <a:gridCol w="792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9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30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Разработал</a:t>
                      </a: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Утвердил</a:t>
                      </a: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Line 158"/>
          <p:cNvSpPr>
            <a:spLocks noChangeShapeType="1"/>
          </p:cNvSpPr>
          <p:nvPr/>
        </p:nvSpPr>
        <p:spPr bwMode="auto">
          <a:xfrm>
            <a:off x="193675" y="188913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" name="Line 159"/>
          <p:cNvSpPr>
            <a:spLocks noChangeShapeType="1"/>
          </p:cNvSpPr>
          <p:nvPr/>
        </p:nvSpPr>
        <p:spPr bwMode="auto">
          <a:xfrm>
            <a:off x="193675" y="6669088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0" name="Rectangle 25"/>
          <p:cNvSpPr>
            <a:spLocks noChangeArrowheads="1"/>
          </p:cNvSpPr>
          <p:nvPr/>
        </p:nvSpPr>
        <p:spPr bwMode="auto">
          <a:xfrm>
            <a:off x="250825" y="260350"/>
            <a:ext cx="8642350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2200" b="1" dirty="0"/>
              <a:t>Исследование предметной области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37"/>
          <p:cNvSpPr>
            <a:spLocks noChangeShapeType="1"/>
          </p:cNvSpPr>
          <p:nvPr/>
        </p:nvSpPr>
        <p:spPr bwMode="auto">
          <a:xfrm>
            <a:off x="193675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5" name="Line 138"/>
          <p:cNvSpPr>
            <a:spLocks noChangeShapeType="1"/>
          </p:cNvSpPr>
          <p:nvPr/>
        </p:nvSpPr>
        <p:spPr bwMode="auto">
          <a:xfrm>
            <a:off x="8978900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graphicFrame>
        <p:nvGraphicFramePr>
          <p:cNvPr id="6" name="Group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633799"/>
              </p:ext>
            </p:extLst>
          </p:nvPr>
        </p:nvGraphicFramePr>
        <p:xfrm>
          <a:off x="6156325" y="6254750"/>
          <a:ext cx="2822575" cy="412740"/>
        </p:xfrm>
        <a:graphic>
          <a:graphicData uri="http://schemas.openxmlformats.org/drawingml/2006/table">
            <a:tbl>
              <a:tblPr/>
              <a:tblGrid>
                <a:gridCol w="792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9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30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Разработал</a:t>
                      </a: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Федотов А.А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Утвердил</a:t>
                      </a: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Касимов Р. А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Line 158"/>
          <p:cNvSpPr>
            <a:spLocks noChangeShapeType="1"/>
          </p:cNvSpPr>
          <p:nvPr/>
        </p:nvSpPr>
        <p:spPr bwMode="auto">
          <a:xfrm>
            <a:off x="193675" y="188913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" name="Line 159"/>
          <p:cNvSpPr>
            <a:spLocks noChangeShapeType="1"/>
          </p:cNvSpPr>
          <p:nvPr/>
        </p:nvSpPr>
        <p:spPr bwMode="auto">
          <a:xfrm>
            <a:off x="179512" y="6669360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0" name="Rectangle 23"/>
          <p:cNvSpPr>
            <a:spLocks noChangeArrowheads="1"/>
          </p:cNvSpPr>
          <p:nvPr/>
        </p:nvSpPr>
        <p:spPr bwMode="auto">
          <a:xfrm>
            <a:off x="250825" y="260350"/>
            <a:ext cx="864235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2200" b="1" dirty="0"/>
              <a:t>Обзор существующих аналогичных решений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67544" y="5877272"/>
            <a:ext cx="44644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Источники информации:</a:t>
            </a:r>
          </a:p>
          <a:p>
            <a:r>
              <a:rPr lang="en-US" sz="1200" dirty="0"/>
              <a:t>[1] </a:t>
            </a:r>
            <a:r>
              <a:rPr lang="en-US" sz="1200" u="sng" dirty="0"/>
              <a:t>http://qt-project.org/</a:t>
            </a:r>
            <a:r>
              <a:rPr lang="ru-RU" sz="1200" u="sng" dirty="0"/>
              <a:t>...............................................</a:t>
            </a:r>
            <a:endParaRPr lang="en-US" sz="1200" u="sng" dirty="0"/>
          </a:p>
        </p:txBody>
      </p:sp>
      <p:graphicFrame>
        <p:nvGraphicFramePr>
          <p:cNvPr id="14" name="Таблица 13"/>
          <p:cNvGraphicFramePr>
            <a:graphicFrameLocks noGrp="1"/>
          </p:cNvGraphicFramePr>
          <p:nvPr/>
        </p:nvGraphicFramePr>
        <p:xfrm>
          <a:off x="467544" y="764704"/>
          <a:ext cx="8352928" cy="2286064"/>
        </p:xfrm>
        <a:graphic>
          <a:graphicData uri="http://schemas.openxmlformats.org/drawingml/2006/table">
            <a:tbl>
              <a:tblPr/>
              <a:tblGrid>
                <a:gridCol w="1715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589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859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29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8037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latin typeface="Times New Roman"/>
                          <a:ea typeface="Times New Roman"/>
                          <a:cs typeface="Mangal"/>
                        </a:rPr>
                        <a:t>Название 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latin typeface="Times New Roman"/>
                          <a:ea typeface="Times New Roman"/>
                          <a:cs typeface="Mangal"/>
                        </a:rPr>
                        <a:t>Поддерживаемые языки 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Times New Roman"/>
                          <a:cs typeface="Mangal"/>
                        </a:rPr>
                        <a:t>Способ использования 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Times New Roman"/>
                          <a:cs typeface="Mangal"/>
                        </a:rPr>
                        <a:t>Год выпуска 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199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600" baseline="30000" dirty="0">
                        <a:latin typeface="Times New Roman"/>
                        <a:ea typeface="Times New Roman"/>
                        <a:cs typeface="Mangal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600" dirty="0">
                        <a:latin typeface="Times New Roman"/>
                        <a:ea typeface="Times New Roman"/>
                        <a:cs typeface="Mangal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600" dirty="0">
                        <a:latin typeface="Times New Roman"/>
                        <a:ea typeface="Times New Roman"/>
                        <a:cs typeface="Mangal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637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800" b="1" u="none" dirty="0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Mangal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800" b="1" dirty="0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Mangal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800" b="1" dirty="0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Mangal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37"/>
          <p:cNvSpPr>
            <a:spLocks noChangeShapeType="1"/>
          </p:cNvSpPr>
          <p:nvPr/>
        </p:nvSpPr>
        <p:spPr bwMode="auto">
          <a:xfrm>
            <a:off x="193675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5" name="Line 138"/>
          <p:cNvSpPr>
            <a:spLocks noChangeShapeType="1"/>
          </p:cNvSpPr>
          <p:nvPr/>
        </p:nvSpPr>
        <p:spPr bwMode="auto">
          <a:xfrm>
            <a:off x="8978900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graphicFrame>
        <p:nvGraphicFramePr>
          <p:cNvPr id="6" name="Group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1705083"/>
              </p:ext>
            </p:extLst>
          </p:nvPr>
        </p:nvGraphicFramePr>
        <p:xfrm>
          <a:off x="6156325" y="6254750"/>
          <a:ext cx="2822575" cy="412740"/>
        </p:xfrm>
        <a:graphic>
          <a:graphicData uri="http://schemas.openxmlformats.org/drawingml/2006/table">
            <a:tbl>
              <a:tblPr/>
              <a:tblGrid>
                <a:gridCol w="792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9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30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Разработал</a:t>
                      </a: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Федотов А. А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Утвердил</a:t>
                      </a: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Касимов Р. А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Line 158"/>
          <p:cNvSpPr>
            <a:spLocks noChangeShapeType="1"/>
          </p:cNvSpPr>
          <p:nvPr/>
        </p:nvSpPr>
        <p:spPr bwMode="auto">
          <a:xfrm>
            <a:off x="193675" y="188913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" name="Line 159"/>
          <p:cNvSpPr>
            <a:spLocks noChangeShapeType="1"/>
          </p:cNvSpPr>
          <p:nvPr/>
        </p:nvSpPr>
        <p:spPr bwMode="auto">
          <a:xfrm>
            <a:off x="193675" y="6669088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4688385"/>
              </p:ext>
            </p:extLst>
          </p:nvPr>
        </p:nvGraphicFramePr>
        <p:xfrm>
          <a:off x="467544" y="764704"/>
          <a:ext cx="8280920" cy="1932024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4644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41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41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541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5410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2200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Критерий</a:t>
                      </a:r>
                      <a:endParaRPr lang="ru-RU" sz="14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С</a:t>
                      </a:r>
                      <a:endParaRPr lang="ru-RU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С++</a:t>
                      </a:r>
                      <a:endParaRPr lang="ru-RU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С</a:t>
                      </a: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#</a:t>
                      </a:r>
                      <a:endParaRPr lang="ru-RU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Java</a:t>
                      </a:r>
                      <a:endParaRPr lang="ru-RU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200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Знание языка</a:t>
                      </a:r>
                      <a:endParaRPr lang="ru-RU" sz="14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+-</a:t>
                      </a:r>
                      <a:endParaRPr lang="ru-RU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200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Основной язык для разработки под 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Linux</a:t>
                      </a:r>
                      <a:endParaRPr lang="ru-RU" sz="14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200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Поддержка библиотек «</a:t>
                      </a:r>
                      <a:r>
                        <a:rPr lang="ru-RU" sz="14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КриптоПРО</a:t>
                      </a:r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»</a:t>
                      </a:r>
                      <a:endParaRPr lang="ru-RU" sz="14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200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Использование языка в компании С-Терра</a:t>
                      </a:r>
                      <a:endParaRPr lang="ru-RU" sz="14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200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Возможность считывать данные с командной строки</a:t>
                      </a:r>
                      <a:endParaRPr lang="ru-RU" sz="14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14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14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14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14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" name="Rectangle 23"/>
          <p:cNvSpPr>
            <a:spLocks noChangeArrowheads="1"/>
          </p:cNvSpPr>
          <p:nvPr/>
        </p:nvSpPr>
        <p:spPr bwMode="auto">
          <a:xfrm>
            <a:off x="250825" y="260350"/>
            <a:ext cx="8642350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2200" b="1" dirty="0"/>
              <a:t>Выбор языка и среды программирования</a:t>
            </a:r>
          </a:p>
        </p:txBody>
      </p:sp>
      <p:graphicFrame>
        <p:nvGraphicFramePr>
          <p:cNvPr id="11" name="Таблица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3415923"/>
              </p:ext>
            </p:extLst>
          </p:nvPr>
        </p:nvGraphicFramePr>
        <p:xfrm>
          <a:off x="467543" y="3573015"/>
          <a:ext cx="8280905" cy="2061713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9849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95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332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332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0863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Критерий</a:t>
                      </a:r>
                      <a:endParaRPr lang="ru-RU" sz="14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Visual studio code</a:t>
                      </a:r>
                      <a:endParaRPr lang="ru-RU" sz="14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Ms Visual studio</a:t>
                      </a:r>
                      <a:endParaRPr lang="ru-RU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NetBeans</a:t>
                      </a:r>
                      <a:endParaRPr lang="ru-RU" sz="14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7398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Форма распространения ПО</a:t>
                      </a:r>
                      <a:endParaRPr lang="ru-RU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Бесплатная</a:t>
                      </a:r>
                      <a:endParaRPr lang="ru-RU" sz="14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Бесплатная, с ограничениями</a:t>
                      </a:r>
                      <a:endParaRPr lang="ru-RU" sz="14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Бесплатная</a:t>
                      </a:r>
                      <a:endParaRPr lang="ru-RU" sz="14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71221887"/>
                  </a:ext>
                </a:extLst>
              </a:tr>
              <a:tr h="290863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Встроенный терминал</a:t>
                      </a:r>
                      <a:endParaRPr lang="ru-RU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14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14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0863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Поддержка </a:t>
                      </a: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Git</a:t>
                      </a:r>
                      <a:endParaRPr lang="ru-RU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14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14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0863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Знание среды разработки</a:t>
                      </a:r>
                      <a:endParaRPr lang="ru-RU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14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14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0863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Удобство работы с 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Linux</a:t>
                      </a:r>
                      <a:endParaRPr lang="ru-RU" sz="14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14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14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" name="Rectangle 204"/>
          <p:cNvSpPr>
            <a:spLocks noChangeArrowheads="1"/>
          </p:cNvSpPr>
          <p:nvPr/>
        </p:nvSpPr>
        <p:spPr bwMode="auto">
          <a:xfrm>
            <a:off x="467544" y="2780928"/>
            <a:ext cx="457200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000" dirty="0"/>
              <a:t>Источники информации:</a:t>
            </a:r>
          </a:p>
          <a:p>
            <a:r>
              <a:rPr lang="en-US" sz="1000" dirty="0"/>
              <a:t>[1] </a:t>
            </a:r>
            <a:r>
              <a:rPr lang="ru-RU" sz="1000" u="sng" dirty="0">
                <a:hlinkClick r:id="rId2"/>
              </a:rPr>
              <a:t>http://www.oracle.com/technetwork/java/index.html</a:t>
            </a:r>
            <a:endParaRPr lang="en-US" sz="1000" u="sng" dirty="0"/>
          </a:p>
          <a:p>
            <a:r>
              <a:rPr lang="en-US" sz="1000" dirty="0"/>
              <a:t>[2] </a:t>
            </a:r>
            <a:r>
              <a:rPr lang="ru-RU" sz="1000" u="sng" dirty="0">
                <a:hlinkClick r:id="rId3"/>
              </a:rPr>
              <a:t>http://msdn.microsoft.com/ru-ru/vcsharp/default.aspx</a:t>
            </a:r>
            <a:endParaRPr lang="en-US" sz="1000" u="sng" dirty="0"/>
          </a:p>
        </p:txBody>
      </p:sp>
      <p:sp>
        <p:nvSpPr>
          <p:cNvPr id="13" name="Rectangle 206"/>
          <p:cNvSpPr>
            <a:spLocks noChangeArrowheads="1"/>
          </p:cNvSpPr>
          <p:nvPr/>
        </p:nvSpPr>
        <p:spPr bwMode="auto">
          <a:xfrm>
            <a:off x="3563888" y="5877272"/>
            <a:ext cx="24479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000" dirty="0"/>
              <a:t>Условные обозначения:</a:t>
            </a:r>
          </a:p>
          <a:p>
            <a:r>
              <a:rPr lang="ru-RU" sz="1000" b="1" dirty="0"/>
              <a:t>+</a:t>
            </a:r>
            <a:r>
              <a:rPr lang="ru-RU" sz="1000" dirty="0"/>
              <a:t> - указанная возможность присутствует</a:t>
            </a:r>
          </a:p>
          <a:p>
            <a:r>
              <a:rPr lang="ru-RU" sz="1000" b="1" dirty="0"/>
              <a:t>-</a:t>
            </a:r>
            <a:r>
              <a:rPr lang="ru-RU" sz="1000" dirty="0"/>
              <a:t> </a:t>
            </a:r>
            <a:r>
              <a:rPr lang="en-US" sz="1000" dirty="0"/>
              <a:t> </a:t>
            </a:r>
            <a:r>
              <a:rPr lang="ru-RU" sz="1000" dirty="0"/>
              <a:t>- указанная возможность отсутствует</a:t>
            </a:r>
          </a:p>
        </p:txBody>
      </p:sp>
      <p:sp>
        <p:nvSpPr>
          <p:cNvPr id="14" name="Rectangle 24"/>
          <p:cNvSpPr>
            <a:spLocks noChangeArrowheads="1"/>
          </p:cNvSpPr>
          <p:nvPr/>
        </p:nvSpPr>
        <p:spPr bwMode="auto">
          <a:xfrm>
            <a:off x="107503" y="5728320"/>
            <a:ext cx="3528390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indent="450850" algn="just" eaLnBrk="0" hangingPunct="0"/>
            <a:r>
              <a:rPr lang="ru-RU" sz="1000" dirty="0">
                <a:cs typeface="Times New Roman" pitchFamily="18" charset="0"/>
              </a:rPr>
              <a:t>Источники информации:</a:t>
            </a:r>
          </a:p>
          <a:p>
            <a:pPr indent="450850" algn="just" eaLnBrk="0" hangingPunct="0"/>
            <a:r>
              <a:rPr lang="en-US" sz="1000" dirty="0">
                <a:cs typeface="Arial" charset="0"/>
              </a:rPr>
              <a:t>[1] </a:t>
            </a:r>
            <a:r>
              <a:rPr lang="en-US" sz="1000" dirty="0">
                <a:cs typeface="Arial" charset="0"/>
                <a:hlinkClick r:id="rId4"/>
              </a:rPr>
              <a:t>https://code.visualstudio.com/docs</a:t>
            </a:r>
            <a:endParaRPr lang="en-US" sz="1000" dirty="0">
              <a:cs typeface="Arial" charset="0"/>
            </a:endParaRPr>
          </a:p>
          <a:p>
            <a:pPr indent="450850" algn="just" eaLnBrk="0" hangingPunct="0"/>
            <a:r>
              <a:rPr lang="en-US" sz="1000" dirty="0">
                <a:cs typeface="Arial" charset="0"/>
              </a:rPr>
              <a:t>[2] </a:t>
            </a:r>
            <a:r>
              <a:rPr lang="ru-RU" sz="1000" u="sng" dirty="0">
                <a:cs typeface="Arial" charset="0"/>
                <a:hlinkClick r:id="rId5"/>
              </a:rPr>
              <a:t>http://www.bloodshed.net</a:t>
            </a:r>
            <a:endParaRPr lang="en-US" sz="1000" u="sng" dirty="0">
              <a:cs typeface="Arial" charset="0"/>
            </a:endParaRPr>
          </a:p>
          <a:p>
            <a:pPr indent="450850" algn="just" eaLnBrk="0" hangingPunct="0"/>
            <a:r>
              <a:rPr lang="en-US" sz="1000" dirty="0">
                <a:cs typeface="Arial" charset="0"/>
              </a:rPr>
              <a:t>[3]</a:t>
            </a:r>
            <a:r>
              <a:rPr lang="en-US" sz="1000" dirty="0">
                <a:cs typeface="Arial" charset="0"/>
                <a:hlinkClick r:id="rId6"/>
              </a:rPr>
              <a:t>https://netbeans.apache.org//kb/index.html?print=yes</a:t>
            </a:r>
            <a:endParaRPr lang="en-US" sz="1000" dirty="0">
              <a:cs typeface="Arial" charset="0"/>
            </a:endParaRPr>
          </a:p>
          <a:p>
            <a:pPr indent="450850" algn="just" eaLnBrk="0" hangingPunct="0"/>
            <a:endParaRPr lang="en-US" sz="1000" u="sng" dirty="0">
              <a:cs typeface="Arial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3"/>
          <p:cNvSpPr>
            <a:spLocks noChangeArrowheads="1"/>
          </p:cNvSpPr>
          <p:nvPr/>
        </p:nvSpPr>
        <p:spPr bwMode="auto">
          <a:xfrm>
            <a:off x="251520" y="260648"/>
            <a:ext cx="8642350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2200" b="1" dirty="0"/>
              <a:t>Схема данных</a:t>
            </a:r>
          </a:p>
        </p:txBody>
      </p:sp>
      <p:sp>
        <p:nvSpPr>
          <p:cNvPr id="5" name="Line 137"/>
          <p:cNvSpPr>
            <a:spLocks noChangeShapeType="1"/>
          </p:cNvSpPr>
          <p:nvPr/>
        </p:nvSpPr>
        <p:spPr bwMode="auto">
          <a:xfrm>
            <a:off x="193675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6" name="Line 138"/>
          <p:cNvSpPr>
            <a:spLocks noChangeShapeType="1"/>
          </p:cNvSpPr>
          <p:nvPr/>
        </p:nvSpPr>
        <p:spPr bwMode="auto">
          <a:xfrm>
            <a:off x="8978900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graphicFrame>
        <p:nvGraphicFramePr>
          <p:cNvPr id="7" name="Group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1649275"/>
              </p:ext>
            </p:extLst>
          </p:nvPr>
        </p:nvGraphicFramePr>
        <p:xfrm>
          <a:off x="6156325" y="6254750"/>
          <a:ext cx="2822575" cy="412740"/>
        </p:xfrm>
        <a:graphic>
          <a:graphicData uri="http://schemas.openxmlformats.org/drawingml/2006/table">
            <a:tbl>
              <a:tblPr/>
              <a:tblGrid>
                <a:gridCol w="792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9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30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Разработал</a:t>
                      </a: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Федотов А. А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Утвердил</a:t>
                      </a: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Касимов Р. А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Line 158"/>
          <p:cNvSpPr>
            <a:spLocks noChangeShapeType="1"/>
          </p:cNvSpPr>
          <p:nvPr/>
        </p:nvSpPr>
        <p:spPr bwMode="auto">
          <a:xfrm>
            <a:off x="193675" y="188913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9" name="Line 159"/>
          <p:cNvSpPr>
            <a:spLocks noChangeShapeType="1"/>
          </p:cNvSpPr>
          <p:nvPr/>
        </p:nvSpPr>
        <p:spPr bwMode="auto">
          <a:xfrm>
            <a:off x="193675" y="6669088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C2A4B75-6934-4B31-B7BE-3AF480FD59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877036"/>
            <a:ext cx="7056778" cy="543678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Группа 73"/>
          <p:cNvGrpSpPr/>
          <p:nvPr/>
        </p:nvGrpSpPr>
        <p:grpSpPr>
          <a:xfrm>
            <a:off x="3347864" y="4982357"/>
            <a:ext cx="5621913" cy="1687003"/>
            <a:chOff x="611560" y="4293096"/>
            <a:chExt cx="6581775" cy="1975035"/>
          </a:xfrm>
        </p:grpSpPr>
        <p:sp>
          <p:nvSpPr>
            <p:cNvPr id="75" name="Line 4"/>
            <p:cNvSpPr>
              <a:spLocks noChangeShapeType="1"/>
            </p:cNvSpPr>
            <p:nvPr/>
          </p:nvSpPr>
          <p:spPr bwMode="auto">
            <a:xfrm>
              <a:off x="935378" y="4295636"/>
              <a:ext cx="635" cy="90686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76" name="Line 5"/>
            <p:cNvSpPr>
              <a:spLocks noChangeShapeType="1"/>
            </p:cNvSpPr>
            <p:nvPr/>
          </p:nvSpPr>
          <p:spPr bwMode="auto">
            <a:xfrm>
              <a:off x="3124013" y="4833531"/>
              <a:ext cx="4064878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77" name="Line 6"/>
            <p:cNvSpPr>
              <a:spLocks noChangeShapeType="1"/>
            </p:cNvSpPr>
            <p:nvPr/>
          </p:nvSpPr>
          <p:spPr bwMode="auto">
            <a:xfrm>
              <a:off x="1328406" y="4300082"/>
              <a:ext cx="635" cy="196804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78" name="Line 7"/>
            <p:cNvSpPr>
              <a:spLocks noChangeShapeType="1"/>
            </p:cNvSpPr>
            <p:nvPr/>
          </p:nvSpPr>
          <p:spPr bwMode="auto">
            <a:xfrm>
              <a:off x="2228749" y="4300082"/>
              <a:ext cx="635" cy="196804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79" name="Line 8"/>
            <p:cNvSpPr>
              <a:spLocks noChangeShapeType="1"/>
            </p:cNvSpPr>
            <p:nvPr/>
          </p:nvSpPr>
          <p:spPr bwMode="auto">
            <a:xfrm>
              <a:off x="2768447" y="4295636"/>
              <a:ext cx="635" cy="197249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80" name="Line 9"/>
            <p:cNvSpPr>
              <a:spLocks noChangeShapeType="1"/>
            </p:cNvSpPr>
            <p:nvPr/>
          </p:nvSpPr>
          <p:spPr bwMode="auto">
            <a:xfrm>
              <a:off x="3128457" y="4300082"/>
              <a:ext cx="635" cy="196296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81" name="Line 10"/>
            <p:cNvSpPr>
              <a:spLocks noChangeShapeType="1"/>
            </p:cNvSpPr>
            <p:nvPr/>
          </p:nvSpPr>
          <p:spPr bwMode="auto">
            <a:xfrm>
              <a:off x="611560" y="5913767"/>
              <a:ext cx="2510548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82" name="Line 11"/>
            <p:cNvSpPr>
              <a:spLocks noChangeShapeType="1"/>
            </p:cNvSpPr>
            <p:nvPr/>
          </p:nvSpPr>
          <p:spPr bwMode="auto">
            <a:xfrm>
              <a:off x="611560" y="6093489"/>
              <a:ext cx="2510548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83" name="Rectangle 12"/>
            <p:cNvSpPr>
              <a:spLocks noChangeArrowheads="1"/>
            </p:cNvSpPr>
            <p:nvPr/>
          </p:nvSpPr>
          <p:spPr bwMode="auto">
            <a:xfrm>
              <a:off x="626163" y="5024684"/>
              <a:ext cx="290802" cy="1574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Изм</a:t>
              </a:r>
              <a:r>
                <a:rPr kumimoji="0" lang="uk-UA" sz="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.</a:t>
              </a:r>
              <a:endParaRPr kumimoji="0" 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4" name="Rectangle 13"/>
            <p:cNvSpPr>
              <a:spLocks noChangeArrowheads="1"/>
            </p:cNvSpPr>
            <p:nvPr/>
          </p:nvSpPr>
          <p:spPr bwMode="auto">
            <a:xfrm>
              <a:off x="954427" y="5024684"/>
              <a:ext cx="362550" cy="1574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Лист</a:t>
              </a:r>
              <a:endParaRPr kumimoji="0" lang="ru-RU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5" name="Rectangle 14"/>
            <p:cNvSpPr>
              <a:spLocks noChangeArrowheads="1"/>
            </p:cNvSpPr>
            <p:nvPr/>
          </p:nvSpPr>
          <p:spPr bwMode="auto">
            <a:xfrm>
              <a:off x="1355073" y="5024684"/>
              <a:ext cx="847643" cy="1574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№ </a:t>
              </a:r>
              <a:r>
                <a:rPr kumimoji="0" lang="uk-UA" sz="800" b="0" i="1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докум</a:t>
              </a:r>
              <a:r>
                <a:rPr kumimoji="0" lang="uk-UA" sz="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.</a:t>
              </a:r>
              <a:endParaRPr kumimoji="0" 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6" name="Rectangle 15"/>
            <p:cNvSpPr>
              <a:spLocks noChangeArrowheads="1"/>
            </p:cNvSpPr>
            <p:nvPr/>
          </p:nvSpPr>
          <p:spPr bwMode="auto">
            <a:xfrm>
              <a:off x="2249702" y="5024684"/>
              <a:ext cx="505411" cy="1574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700" b="0" i="1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Подпись</a:t>
              </a:r>
              <a:endParaRPr kumimoji="0" 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7" name="Rectangle 16"/>
            <p:cNvSpPr>
              <a:spLocks noChangeArrowheads="1"/>
            </p:cNvSpPr>
            <p:nvPr/>
          </p:nvSpPr>
          <p:spPr bwMode="auto">
            <a:xfrm>
              <a:off x="2783685" y="5024684"/>
              <a:ext cx="329533" cy="1574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Дата</a:t>
              </a:r>
              <a:endParaRPr kumimoji="0" 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8" name="Rectangle 17"/>
            <p:cNvSpPr>
              <a:spLocks noChangeArrowheads="1"/>
            </p:cNvSpPr>
            <p:nvPr/>
          </p:nvSpPr>
          <p:spPr bwMode="auto">
            <a:xfrm>
              <a:off x="5307567" y="5567025"/>
              <a:ext cx="319374" cy="1574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Лист</a:t>
              </a:r>
              <a:endParaRPr kumimoji="0" 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9" name="Rectangle 18"/>
            <p:cNvSpPr>
              <a:spLocks noChangeArrowheads="1"/>
            </p:cNvSpPr>
            <p:nvPr/>
          </p:nvSpPr>
          <p:spPr bwMode="auto">
            <a:xfrm>
              <a:off x="5617417" y="5566390"/>
              <a:ext cx="375884" cy="15813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800" i="1" dirty="0">
                  <a:latin typeface="Times New Roman" pitchFamily="18" charset="0"/>
                  <a:cs typeface="Arial" pitchFamily="34" charset="0"/>
                </a:rPr>
                <a:t>6</a:t>
              </a:r>
              <a:endParaRPr kumimoji="0" 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0" name="Rectangle 19"/>
            <p:cNvSpPr>
              <a:spLocks noChangeArrowheads="1"/>
            </p:cNvSpPr>
            <p:nvPr/>
          </p:nvSpPr>
          <p:spPr bwMode="auto">
            <a:xfrm>
              <a:off x="3155759" y="4442335"/>
              <a:ext cx="4005194" cy="24322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СХЕМА АЛГОРИТМА ПМ</a:t>
              </a:r>
              <a:r>
                <a:rPr kumimoji="0" lang="uk-UA" sz="800" b="0" i="1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 </a:t>
              </a:r>
              <a:r>
                <a:rPr kumimoji="0" lang="ru-RU" sz="800" b="0" i="1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НКСС</a:t>
              </a:r>
              <a:endParaRPr kumimoji="0" 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1" name="Line 20"/>
            <p:cNvSpPr>
              <a:spLocks noChangeShapeType="1"/>
            </p:cNvSpPr>
            <p:nvPr/>
          </p:nvSpPr>
          <p:spPr bwMode="auto">
            <a:xfrm>
              <a:off x="5297408" y="5013253"/>
              <a:ext cx="1895927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92" name="Line 21"/>
            <p:cNvSpPr>
              <a:spLocks noChangeShapeType="1"/>
            </p:cNvSpPr>
            <p:nvPr/>
          </p:nvSpPr>
          <p:spPr bwMode="auto">
            <a:xfrm>
              <a:off x="616639" y="5194245"/>
              <a:ext cx="2510548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93" name="Line 22"/>
            <p:cNvSpPr>
              <a:spLocks noChangeShapeType="1"/>
            </p:cNvSpPr>
            <p:nvPr/>
          </p:nvSpPr>
          <p:spPr bwMode="auto">
            <a:xfrm>
              <a:off x="611560" y="5013253"/>
              <a:ext cx="2510548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94" name="Line 23"/>
            <p:cNvSpPr>
              <a:spLocks noChangeShapeType="1"/>
            </p:cNvSpPr>
            <p:nvPr/>
          </p:nvSpPr>
          <p:spPr bwMode="auto">
            <a:xfrm>
              <a:off x="611560" y="5732775"/>
              <a:ext cx="2510548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95" name="Line 24"/>
            <p:cNvSpPr>
              <a:spLocks noChangeShapeType="1"/>
            </p:cNvSpPr>
            <p:nvPr/>
          </p:nvSpPr>
          <p:spPr bwMode="auto">
            <a:xfrm>
              <a:off x="611560" y="5551784"/>
              <a:ext cx="2510548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grpSp>
          <p:nvGrpSpPr>
            <p:cNvPr id="96" name="Group 25"/>
            <p:cNvGrpSpPr>
              <a:grpSpLocks/>
            </p:cNvGrpSpPr>
            <p:nvPr/>
          </p:nvGrpSpPr>
          <p:grpSpPr bwMode="auto">
            <a:xfrm>
              <a:off x="621084" y="5202501"/>
              <a:ext cx="1581633" cy="157495"/>
              <a:chOff x="0" y="0"/>
              <a:chExt cx="19999" cy="20000"/>
            </a:xfrm>
          </p:grpSpPr>
          <p:sp>
            <p:nvSpPr>
              <p:cNvPr id="136" name="Rectangle 26"/>
              <p:cNvSpPr>
                <a:spLocks noChangeArrowheads="1"/>
              </p:cNvSpPr>
              <p:nvPr/>
            </p:nvSpPr>
            <p:spPr bwMode="auto">
              <a:xfrm>
                <a:off x="0" y="0"/>
                <a:ext cx="8856" cy="2000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12700" tIns="12700" rIns="12700" bIns="1270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uk-UA" sz="800" b="0" i="1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ISOCPEUR" charset="0"/>
                    <a:cs typeface="Arial" pitchFamily="34" charset="0"/>
                  </a:rPr>
                  <a:t> </a:t>
                </a:r>
                <a:r>
                  <a:rPr kumimoji="0" lang="uk-UA" sz="800" b="0" i="1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ISOCPEUR" charset="0"/>
                    <a:cs typeface="Arial" pitchFamily="34" charset="0"/>
                  </a:rPr>
                  <a:t>Разраб</a:t>
                </a:r>
                <a:r>
                  <a:rPr kumimoji="0" lang="uk-UA" sz="800" b="0" i="1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ISOCPEUR" charset="0"/>
                    <a:cs typeface="Arial" pitchFamily="34" charset="0"/>
                  </a:rPr>
                  <a:t>.</a:t>
                </a:r>
                <a:endParaRPr kumimoji="0" lang="ru-RU" sz="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7" name="Rectangle 27"/>
              <p:cNvSpPr>
                <a:spLocks noChangeArrowheads="1"/>
              </p:cNvSpPr>
              <p:nvPr/>
            </p:nvSpPr>
            <p:spPr bwMode="auto">
              <a:xfrm>
                <a:off x="9281" y="0"/>
                <a:ext cx="10718" cy="2000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12700" tIns="12700" rIns="12700" bIns="1270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ru-RU" sz="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97" name="Group 28"/>
            <p:cNvGrpSpPr>
              <a:grpSpLocks/>
            </p:cNvGrpSpPr>
            <p:nvPr/>
          </p:nvGrpSpPr>
          <p:grpSpPr bwMode="auto">
            <a:xfrm>
              <a:off x="621084" y="5380318"/>
              <a:ext cx="1581633" cy="157495"/>
              <a:chOff x="0" y="0"/>
              <a:chExt cx="19999" cy="20000"/>
            </a:xfrm>
          </p:grpSpPr>
          <p:sp>
            <p:nvSpPr>
              <p:cNvPr id="134" name="Rectangle 2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8856" cy="2000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12700" tIns="12700" rIns="12700" bIns="1270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uk-UA" sz="800" b="0" i="1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ISOCPEUR" charset="0"/>
                    <a:cs typeface="Arial" pitchFamily="34" charset="0"/>
                  </a:rPr>
                  <a:t> Провер.</a:t>
                </a:r>
                <a:endParaRPr kumimoji="0" lang="ru-RU" sz="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" name="Rectangle 30"/>
              <p:cNvSpPr>
                <a:spLocks noChangeArrowheads="1"/>
              </p:cNvSpPr>
              <p:nvPr/>
            </p:nvSpPr>
            <p:spPr bwMode="auto">
              <a:xfrm>
                <a:off x="9281" y="0"/>
                <a:ext cx="10718" cy="2000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12700" tIns="12700" rIns="12700" bIns="1270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ru-RU" sz="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132" name="Rectangle 32"/>
            <p:cNvSpPr>
              <a:spLocks noChangeArrowheads="1"/>
            </p:cNvSpPr>
            <p:nvPr/>
          </p:nvSpPr>
          <p:spPr bwMode="auto">
            <a:xfrm>
              <a:off x="621084" y="5558134"/>
              <a:ext cx="700382" cy="15749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 Т. Контр.</a:t>
              </a:r>
              <a:endParaRPr kumimoji="0" lang="ru-RU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0" name="Rectangle 35"/>
            <p:cNvSpPr>
              <a:spLocks noChangeArrowheads="1"/>
            </p:cNvSpPr>
            <p:nvPr/>
          </p:nvSpPr>
          <p:spPr bwMode="auto">
            <a:xfrm>
              <a:off x="621084" y="5924563"/>
              <a:ext cx="700382" cy="15749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 Н. Контр.</a:t>
              </a:r>
              <a:endParaRPr kumimoji="0" lang="ru-RU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8" name="Rectangle 38"/>
            <p:cNvSpPr>
              <a:spLocks noChangeArrowheads="1"/>
            </p:cNvSpPr>
            <p:nvPr/>
          </p:nvSpPr>
          <p:spPr bwMode="auto">
            <a:xfrm>
              <a:off x="621084" y="6100475"/>
              <a:ext cx="700382" cy="15749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 </a:t>
              </a:r>
              <a:r>
                <a:rPr kumimoji="0" lang="uk-UA" sz="800" b="0" i="1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Утверд</a:t>
              </a:r>
              <a:r>
                <a:rPr kumimoji="0" lang="uk-UA" sz="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.</a:t>
              </a:r>
              <a:endParaRPr kumimoji="0" 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1" name="Line 40"/>
            <p:cNvSpPr>
              <a:spLocks noChangeShapeType="1"/>
            </p:cNvSpPr>
            <p:nvPr/>
          </p:nvSpPr>
          <p:spPr bwMode="auto">
            <a:xfrm>
              <a:off x="5288519" y="4843057"/>
              <a:ext cx="635" cy="141999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102" name="Rectangle 41"/>
            <p:cNvSpPr>
              <a:spLocks noChangeArrowheads="1"/>
            </p:cNvSpPr>
            <p:nvPr/>
          </p:nvSpPr>
          <p:spPr bwMode="auto">
            <a:xfrm>
              <a:off x="3175749" y="5087898"/>
              <a:ext cx="2072440" cy="51866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ru-RU" sz="800" i="1" dirty="0">
                  <a:latin typeface="Courier New" pitchFamily="49" charset="0"/>
                  <a:cs typeface="Courier New" pitchFamily="49" charset="0"/>
                </a:rPr>
                <a:t>Программный модуль настройки конфигурации сетевого оборудования</a:t>
              </a:r>
              <a:endParaRPr kumimoji="0" 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3" name="Line 42"/>
            <p:cNvSpPr>
              <a:spLocks noChangeShapeType="1"/>
            </p:cNvSpPr>
            <p:nvPr/>
          </p:nvSpPr>
          <p:spPr bwMode="auto">
            <a:xfrm>
              <a:off x="5292963" y="5553689"/>
              <a:ext cx="1900372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104" name="Line 43"/>
            <p:cNvSpPr>
              <a:spLocks noChangeShapeType="1"/>
            </p:cNvSpPr>
            <p:nvPr/>
          </p:nvSpPr>
          <p:spPr bwMode="auto">
            <a:xfrm>
              <a:off x="3130997" y="5733411"/>
              <a:ext cx="4061704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105" name="Line 44"/>
            <p:cNvSpPr>
              <a:spLocks noChangeShapeType="1"/>
            </p:cNvSpPr>
            <p:nvPr/>
          </p:nvSpPr>
          <p:spPr bwMode="auto">
            <a:xfrm>
              <a:off x="6367280" y="4843057"/>
              <a:ext cx="1905" cy="70555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106" name="Rectangle 45"/>
            <p:cNvSpPr>
              <a:spLocks noChangeArrowheads="1"/>
            </p:cNvSpPr>
            <p:nvPr/>
          </p:nvSpPr>
          <p:spPr bwMode="auto">
            <a:xfrm>
              <a:off x="5317091" y="4848138"/>
              <a:ext cx="485728" cy="1574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Лит</a:t>
              </a:r>
              <a:r>
                <a:rPr kumimoji="0" lang="uk-UA" sz="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.</a:t>
              </a:r>
              <a:endParaRPr kumimoji="0" 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7" name="Rectangle 46"/>
            <p:cNvSpPr>
              <a:spLocks noChangeArrowheads="1"/>
            </p:cNvSpPr>
            <p:nvPr/>
          </p:nvSpPr>
          <p:spPr bwMode="auto">
            <a:xfrm>
              <a:off x="6026953" y="5567025"/>
              <a:ext cx="485728" cy="1574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Листов</a:t>
              </a:r>
              <a:endParaRPr kumimoji="0" lang="ru-RU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8" name="Rectangle 47"/>
            <p:cNvSpPr>
              <a:spLocks noChangeArrowheads="1"/>
            </p:cNvSpPr>
            <p:nvPr/>
          </p:nvSpPr>
          <p:spPr bwMode="auto">
            <a:xfrm>
              <a:off x="6506966" y="5567025"/>
              <a:ext cx="510491" cy="1574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1</a:t>
              </a:r>
              <a:r>
                <a:rPr kumimoji="0" lang="en-US" sz="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1</a:t>
              </a:r>
              <a:endParaRPr kumimoji="0" 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9" name="Line 48"/>
            <p:cNvSpPr>
              <a:spLocks noChangeShapeType="1"/>
            </p:cNvSpPr>
            <p:nvPr/>
          </p:nvSpPr>
          <p:spPr bwMode="auto">
            <a:xfrm>
              <a:off x="5468842" y="5024049"/>
              <a:ext cx="635" cy="52455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110" name="Line 49"/>
            <p:cNvSpPr>
              <a:spLocks noChangeShapeType="1"/>
            </p:cNvSpPr>
            <p:nvPr/>
          </p:nvSpPr>
          <p:spPr bwMode="auto">
            <a:xfrm>
              <a:off x="5648529" y="5024049"/>
              <a:ext cx="635" cy="52455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111" name="Rectangle 50"/>
            <p:cNvSpPr>
              <a:spLocks noChangeArrowheads="1"/>
            </p:cNvSpPr>
            <p:nvPr/>
          </p:nvSpPr>
          <p:spPr bwMode="auto">
            <a:xfrm>
              <a:off x="5317091" y="5876934"/>
              <a:ext cx="1847672" cy="22417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ru-RU" sz="800" i="1" dirty="0">
                  <a:latin typeface="Courier New" pitchFamily="49" charset="0"/>
                  <a:cs typeface="Courier New" pitchFamily="49" charset="0"/>
                </a:rPr>
                <a:t>НИУ «МИЭТ»</a:t>
              </a:r>
              <a:endParaRPr kumimoji="0" 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2" name="Line 51"/>
            <p:cNvSpPr>
              <a:spLocks noChangeShapeType="1"/>
            </p:cNvSpPr>
            <p:nvPr/>
          </p:nvSpPr>
          <p:spPr bwMode="auto">
            <a:xfrm>
              <a:off x="611560" y="4293096"/>
              <a:ext cx="6577331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113" name="Line 52"/>
            <p:cNvSpPr>
              <a:spLocks noChangeShapeType="1"/>
            </p:cNvSpPr>
            <p:nvPr/>
          </p:nvSpPr>
          <p:spPr bwMode="auto">
            <a:xfrm>
              <a:off x="611560" y="4473453"/>
              <a:ext cx="2510548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114" name="Line 53"/>
            <p:cNvSpPr>
              <a:spLocks noChangeShapeType="1"/>
            </p:cNvSpPr>
            <p:nvPr/>
          </p:nvSpPr>
          <p:spPr bwMode="auto">
            <a:xfrm>
              <a:off x="611560" y="4653175"/>
              <a:ext cx="2510548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115" name="Line 54"/>
            <p:cNvSpPr>
              <a:spLocks noChangeShapeType="1"/>
            </p:cNvSpPr>
            <p:nvPr/>
          </p:nvSpPr>
          <p:spPr bwMode="auto">
            <a:xfrm>
              <a:off x="611560" y="5373332"/>
              <a:ext cx="2510548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 dirty="0"/>
            </a:p>
          </p:txBody>
        </p:sp>
        <p:sp>
          <p:nvSpPr>
            <p:cNvPr id="126" name="Rectangle 56"/>
            <p:cNvSpPr>
              <a:spLocks noChangeArrowheads="1"/>
            </p:cNvSpPr>
            <p:nvPr/>
          </p:nvSpPr>
          <p:spPr bwMode="auto">
            <a:xfrm>
              <a:off x="621084" y="5735951"/>
              <a:ext cx="700382" cy="15749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 Реценз.</a:t>
              </a:r>
              <a:endParaRPr kumimoji="0" lang="ru-RU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7" name="Line 58"/>
            <p:cNvSpPr>
              <a:spLocks noChangeShapeType="1"/>
            </p:cNvSpPr>
            <p:nvPr/>
          </p:nvSpPr>
          <p:spPr bwMode="auto">
            <a:xfrm>
              <a:off x="5828852" y="4837977"/>
              <a:ext cx="1905" cy="71063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118" name="Rectangle 59"/>
            <p:cNvSpPr>
              <a:spLocks noChangeArrowheads="1"/>
            </p:cNvSpPr>
            <p:nvPr/>
          </p:nvSpPr>
          <p:spPr bwMode="auto">
            <a:xfrm>
              <a:off x="5860599" y="4848138"/>
              <a:ext cx="485728" cy="1574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Масса</a:t>
              </a:r>
              <a:endParaRPr kumimoji="0" lang="ru-RU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9" name="Rectangle 60"/>
            <p:cNvSpPr>
              <a:spLocks noChangeArrowheads="1"/>
            </p:cNvSpPr>
            <p:nvPr/>
          </p:nvSpPr>
          <p:spPr bwMode="auto">
            <a:xfrm>
              <a:off x="6403471" y="4848138"/>
              <a:ext cx="766371" cy="1574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Масштаб</a:t>
              </a:r>
              <a:endParaRPr kumimoji="0" lang="ru-RU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0" name="Line 61"/>
            <p:cNvSpPr>
              <a:spLocks noChangeShapeType="1"/>
            </p:cNvSpPr>
            <p:nvPr/>
          </p:nvSpPr>
          <p:spPr bwMode="auto">
            <a:xfrm>
              <a:off x="6008540" y="5557499"/>
              <a:ext cx="635" cy="17210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122" name="Rectangle 63"/>
            <p:cNvSpPr>
              <a:spLocks noChangeArrowheads="1"/>
            </p:cNvSpPr>
            <p:nvPr/>
          </p:nvSpPr>
          <p:spPr bwMode="auto">
            <a:xfrm>
              <a:off x="5860599" y="5200596"/>
              <a:ext cx="485728" cy="1574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1</a:t>
              </a:r>
              <a:endParaRPr kumimoji="0" lang="ru-RU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" name="Rectangle 64"/>
            <p:cNvSpPr>
              <a:spLocks noChangeArrowheads="1"/>
            </p:cNvSpPr>
            <p:nvPr/>
          </p:nvSpPr>
          <p:spPr bwMode="auto">
            <a:xfrm>
              <a:off x="6403471" y="5200596"/>
              <a:ext cx="766371" cy="1574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1 : 1</a:t>
              </a:r>
              <a:endParaRPr kumimoji="0" lang="ru-RU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4" name="Line 65"/>
            <p:cNvSpPr>
              <a:spLocks noChangeShapeType="1"/>
            </p:cNvSpPr>
            <p:nvPr/>
          </p:nvSpPr>
          <p:spPr bwMode="auto">
            <a:xfrm>
              <a:off x="611560" y="4829086"/>
              <a:ext cx="2510548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125" name="Line 9"/>
            <p:cNvSpPr>
              <a:spLocks noChangeShapeType="1"/>
            </p:cNvSpPr>
            <p:nvPr/>
          </p:nvSpPr>
          <p:spPr bwMode="auto">
            <a:xfrm>
              <a:off x="611560" y="4293096"/>
              <a:ext cx="635" cy="196296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</p:grpSp>
      <p:sp>
        <p:nvSpPr>
          <p:cNvPr id="138" name="Прямоугольник 137"/>
          <p:cNvSpPr/>
          <p:nvPr/>
        </p:nvSpPr>
        <p:spPr>
          <a:xfrm>
            <a:off x="179512" y="188640"/>
            <a:ext cx="8784976" cy="648072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A98599CA-B364-49C6-BB40-3B7F401D4CA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366" y="293288"/>
            <a:ext cx="6459855" cy="53360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b="1" dirty="0">
                <a:latin typeface="+mn-lt"/>
              </a:rPr>
              <a:t>Пользовательский интерфейс. Экранные формы…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137"/>
          <p:cNvSpPr>
            <a:spLocks noChangeShapeType="1"/>
          </p:cNvSpPr>
          <p:nvPr/>
        </p:nvSpPr>
        <p:spPr bwMode="auto">
          <a:xfrm>
            <a:off x="193675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6" name="Line 138"/>
          <p:cNvSpPr>
            <a:spLocks noChangeShapeType="1"/>
          </p:cNvSpPr>
          <p:nvPr/>
        </p:nvSpPr>
        <p:spPr bwMode="auto">
          <a:xfrm>
            <a:off x="8978900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graphicFrame>
        <p:nvGraphicFramePr>
          <p:cNvPr id="7" name="Group 10"/>
          <p:cNvGraphicFramePr>
            <a:graphicFrameLocks noGrp="1"/>
          </p:cNvGraphicFramePr>
          <p:nvPr/>
        </p:nvGraphicFramePr>
        <p:xfrm>
          <a:off x="6156325" y="6254750"/>
          <a:ext cx="2822575" cy="412740"/>
        </p:xfrm>
        <a:graphic>
          <a:graphicData uri="http://schemas.openxmlformats.org/drawingml/2006/table">
            <a:tbl>
              <a:tblPr/>
              <a:tblGrid>
                <a:gridCol w="792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9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30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Разработал</a:t>
                      </a: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Утвердил</a:t>
                      </a: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Line 158"/>
          <p:cNvSpPr>
            <a:spLocks noChangeShapeType="1"/>
          </p:cNvSpPr>
          <p:nvPr/>
        </p:nvSpPr>
        <p:spPr bwMode="auto">
          <a:xfrm>
            <a:off x="193675" y="188913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9" name="Line 159"/>
          <p:cNvSpPr>
            <a:spLocks noChangeShapeType="1"/>
          </p:cNvSpPr>
          <p:nvPr/>
        </p:nvSpPr>
        <p:spPr bwMode="auto">
          <a:xfrm>
            <a:off x="193675" y="6669088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1" name="Rectangle 23"/>
          <p:cNvSpPr>
            <a:spLocks noChangeArrowheads="1"/>
          </p:cNvSpPr>
          <p:nvPr/>
        </p:nvSpPr>
        <p:spPr bwMode="auto">
          <a:xfrm>
            <a:off x="250825" y="260350"/>
            <a:ext cx="864235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2200" b="1" dirty="0"/>
              <a:t>Отладка и тестирование ПМ НКСС</a:t>
            </a:r>
          </a:p>
        </p:txBody>
      </p:sp>
      <p:sp>
        <p:nvSpPr>
          <p:cNvPr id="13" name="Rectangle 27"/>
          <p:cNvSpPr>
            <a:spLocks noChangeArrowheads="1"/>
          </p:cNvSpPr>
          <p:nvPr/>
        </p:nvSpPr>
        <p:spPr bwMode="auto">
          <a:xfrm>
            <a:off x="395536" y="764704"/>
            <a:ext cx="36004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1400" dirty="0"/>
              <a:t>Встроенный отладчик ………………………..</a:t>
            </a:r>
          </a:p>
        </p:txBody>
      </p:sp>
      <p:sp>
        <p:nvSpPr>
          <p:cNvPr id="10" name="Rectangle 27"/>
          <p:cNvSpPr>
            <a:spLocks noChangeArrowheads="1"/>
          </p:cNvSpPr>
          <p:nvPr/>
        </p:nvSpPr>
        <p:spPr bwMode="auto">
          <a:xfrm>
            <a:off x="4211960" y="764704"/>
            <a:ext cx="374441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1400" dirty="0"/>
              <a:t>Тестирование с помощью …………………..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3"/>
          <p:cNvSpPr>
            <a:spLocks noChangeArrowheads="1"/>
          </p:cNvSpPr>
          <p:nvPr/>
        </p:nvSpPr>
        <p:spPr bwMode="auto">
          <a:xfrm>
            <a:off x="250825" y="260350"/>
            <a:ext cx="8642350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2200" b="1" dirty="0"/>
              <a:t>Результаты работы</a:t>
            </a:r>
          </a:p>
        </p:txBody>
      </p:sp>
      <p:sp>
        <p:nvSpPr>
          <p:cNvPr id="5" name="Line 137"/>
          <p:cNvSpPr>
            <a:spLocks noChangeShapeType="1"/>
          </p:cNvSpPr>
          <p:nvPr/>
        </p:nvSpPr>
        <p:spPr bwMode="auto">
          <a:xfrm>
            <a:off x="193675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6" name="Line 138"/>
          <p:cNvSpPr>
            <a:spLocks noChangeShapeType="1"/>
          </p:cNvSpPr>
          <p:nvPr/>
        </p:nvSpPr>
        <p:spPr bwMode="auto">
          <a:xfrm>
            <a:off x="8978900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graphicFrame>
        <p:nvGraphicFramePr>
          <p:cNvPr id="7" name="Group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8228400"/>
              </p:ext>
            </p:extLst>
          </p:nvPr>
        </p:nvGraphicFramePr>
        <p:xfrm>
          <a:off x="6156325" y="6093297"/>
          <a:ext cx="2822575" cy="574194"/>
        </p:xfrm>
        <a:graphic>
          <a:graphicData uri="http://schemas.openxmlformats.org/drawingml/2006/table">
            <a:tbl>
              <a:tblPr/>
              <a:tblGrid>
                <a:gridCol w="792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9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30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78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Разработал</a:t>
                      </a: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Земскова К.В.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12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Утвердил</a:t>
                      </a: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Федотова Е.Л.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Line 158"/>
          <p:cNvSpPr>
            <a:spLocks noChangeShapeType="1"/>
          </p:cNvSpPr>
          <p:nvPr/>
        </p:nvSpPr>
        <p:spPr bwMode="auto">
          <a:xfrm>
            <a:off x="193675" y="188913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9" name="Line 159"/>
          <p:cNvSpPr>
            <a:spLocks noChangeShapeType="1"/>
          </p:cNvSpPr>
          <p:nvPr/>
        </p:nvSpPr>
        <p:spPr bwMode="auto">
          <a:xfrm>
            <a:off x="193675" y="6669088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 dirty="0"/>
          </a:p>
        </p:txBody>
      </p:sp>
      <p:sp>
        <p:nvSpPr>
          <p:cNvPr id="10" name="Rectangle 25"/>
          <p:cNvSpPr>
            <a:spLocks noChangeArrowheads="1"/>
          </p:cNvSpPr>
          <p:nvPr/>
        </p:nvSpPr>
        <p:spPr bwMode="auto">
          <a:xfrm>
            <a:off x="342900" y="1565521"/>
            <a:ext cx="8333556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>
              <a:buFontTx/>
              <a:buChar char="•"/>
              <a:tabLst>
                <a:tab pos="457200" algn="l"/>
              </a:tabLst>
            </a:pPr>
            <a:r>
              <a:rPr lang="ru-RU" sz="2400" dirty="0"/>
              <a:t> исследована предметная область;</a:t>
            </a:r>
          </a:p>
          <a:p>
            <a:pPr>
              <a:buFontTx/>
              <a:buChar char="•"/>
              <a:tabLst>
                <a:tab pos="457200" algn="l"/>
              </a:tabLst>
            </a:pPr>
            <a:r>
              <a:rPr lang="ru-RU" sz="2400" dirty="0"/>
              <a:t> проведён обзор существующих программных решений;</a:t>
            </a:r>
          </a:p>
          <a:p>
            <a:pPr>
              <a:buFontTx/>
              <a:buChar char="•"/>
              <a:tabLst>
                <a:tab pos="457200" algn="l"/>
              </a:tabLst>
            </a:pPr>
            <a:r>
              <a:rPr lang="ru-RU" sz="2400" dirty="0"/>
              <a:t> выбраны язык и среда программирования;</a:t>
            </a:r>
          </a:p>
          <a:p>
            <a:pPr>
              <a:buFontTx/>
              <a:buChar char="•"/>
              <a:tabLst>
                <a:tab pos="457200" algn="l"/>
              </a:tabLst>
            </a:pPr>
            <a:r>
              <a:rPr lang="ru-RU" sz="2400" dirty="0"/>
              <a:t> разработана схема данных ПМ НКСС;</a:t>
            </a:r>
          </a:p>
          <a:p>
            <a:pPr>
              <a:buFontTx/>
              <a:buChar char="•"/>
              <a:tabLst>
                <a:tab pos="457200" algn="l"/>
              </a:tabLst>
            </a:pPr>
            <a:r>
              <a:rPr lang="ru-RU" sz="2400" dirty="0"/>
              <a:t> разработана схема алгоритма ПМ НКСС;</a:t>
            </a:r>
          </a:p>
          <a:p>
            <a:pPr>
              <a:tabLst>
                <a:tab pos="457200" algn="l"/>
              </a:tabLst>
            </a:pPr>
            <a:endParaRPr lang="ru-RU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Классическая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13002</TotalTime>
  <Words>472</Words>
  <Application>Microsoft Office PowerPoint</Application>
  <PresentationFormat>Экран (4:3)</PresentationFormat>
  <Paragraphs>149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Arial</vt:lpstr>
      <vt:lpstr>Courier New</vt:lpstr>
      <vt:lpstr>ISOCPEUR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Пользовательский интерфейс. Экранные формы…</vt:lpstr>
      <vt:lpstr>Презентация PowerPoint</vt:lpstr>
      <vt:lpstr>Презентация PowerPoint</vt:lpstr>
    </vt:vector>
  </TitlesOfParts>
  <Company>Krokoz™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nenagleyko</dc:creator>
  <cp:lastModifiedBy>aleksey.alfdtw@yandex.ru</cp:lastModifiedBy>
  <cp:revision>216</cp:revision>
  <dcterms:created xsi:type="dcterms:W3CDTF">2014-03-17T07:20:10Z</dcterms:created>
  <dcterms:modified xsi:type="dcterms:W3CDTF">2021-03-15T21:14:42Z</dcterms:modified>
</cp:coreProperties>
</file>