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BCBCB"/>
    <a:srgbClr val="E7E7E7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>
      <p:cViewPr varScale="1">
        <p:scale>
          <a:sx n="90" d="100"/>
          <a:sy n="90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-terra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7" Type="http://schemas.openxmlformats.org/officeDocument/2006/relationships/hyperlink" Target="https://docs.microsoft.com/ru-ru/visualstudio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247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настройки конфигурации сетевых сервисов</a:t>
            </a:r>
            <a:br>
              <a:rPr lang="ru-RU" sz="2200" b="1" dirty="0"/>
            </a:br>
            <a:r>
              <a:rPr lang="ru-RU" sz="2200" b="1" dirty="0"/>
              <a:t> (ПМ НКСС)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85945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Руководитель: </a:t>
            </a:r>
            <a:r>
              <a:rPr lang="ru-RU" sz="2000" dirty="0"/>
              <a:t>доцент института </a:t>
            </a:r>
            <a:r>
              <a:rPr lang="ru-RU" sz="2000" dirty="0" err="1"/>
              <a:t>СПИНТех</a:t>
            </a:r>
            <a:r>
              <a:rPr lang="ru-RU" sz="2000" dirty="0"/>
              <a:t>, </a:t>
            </a:r>
            <a:r>
              <a:rPr lang="ru-RU" sz="2000" dirty="0" err="1"/>
              <a:t>к.т.н</a:t>
            </a:r>
            <a:r>
              <a:rPr lang="ru-RU" sz="2000" dirty="0"/>
              <a:t>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 </a:t>
            </a:r>
            <a:r>
              <a:rPr lang="ru-RU" sz="2000" dirty="0"/>
              <a:t>настроить конфигурацию сетевых сервисов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провести отладку и тестирование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2AAC74-3C39-4682-8008-411D8EE9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95475"/>
            <a:ext cx="4057650" cy="3067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E846BA3-3D3F-4F5E-92DB-1F41C67C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047" y="1916832"/>
            <a:ext cx="416242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6D5F83-1A1D-4D87-B30C-84235101D799}"/>
              </a:ext>
            </a:extLst>
          </p:cNvPr>
          <p:cNvSpPr txBox="1"/>
          <p:nvPr/>
        </p:nvSpPr>
        <p:spPr>
          <a:xfrm>
            <a:off x="567983" y="1340678"/>
            <a:ext cx="24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 разработки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46F33-2923-4E7D-B287-D14A1027FD90}"/>
              </a:ext>
            </a:extLst>
          </p:cNvPr>
          <p:cNvSpPr txBox="1"/>
          <p:nvPr/>
        </p:nvSpPr>
        <p:spPr>
          <a:xfrm>
            <a:off x="4787885" y="1340678"/>
            <a:ext cx="24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разработки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9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245" y="5323165"/>
            <a:ext cx="4303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</a:t>
            </a:r>
            <a:r>
              <a:rPr lang="en-US" sz="1200" u="sng" dirty="0"/>
              <a:t> https://help.mikrotik.com/docs/display/ROS/RouterOS</a:t>
            </a:r>
          </a:p>
          <a:p>
            <a:r>
              <a:rPr lang="en-US" sz="1200" u="sng" dirty="0"/>
              <a:t>[2] https://www.nongnu.org/quagga/docs.html</a:t>
            </a:r>
            <a:endParaRPr lang="ru-RU" sz="1200" u="sng" dirty="0"/>
          </a:p>
          <a:p>
            <a:r>
              <a:rPr lang="en-US" sz="1200" u="sng" dirty="0"/>
              <a:t>[3] https://www.juniper.net/documentation/</a:t>
            </a:r>
          </a:p>
          <a:p>
            <a:r>
              <a:rPr lang="en-US" sz="1200" u="sng" dirty="0"/>
              <a:t>[4] https://www.cisco.com/</a:t>
            </a:r>
          </a:p>
          <a:p>
            <a:r>
              <a:rPr lang="en-US" sz="1200" u="sng" dirty="0"/>
              <a:t>[5]</a:t>
            </a:r>
            <a:r>
              <a:rPr lang="en-US" sz="1200" u="sng" dirty="0">
                <a:hlinkClick r:id="rId2"/>
              </a:rPr>
              <a:t> https://www.s-terra.ru/</a:t>
            </a:r>
            <a:endParaRPr lang="ru-RU" sz="1200" u="sng" dirty="0"/>
          </a:p>
          <a:p>
            <a:r>
              <a:rPr lang="en-US" sz="1200" u="sng" dirty="0"/>
              <a:t>[6] https://datatracker.ietf.org/doc/html/rfc5905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672826"/>
                  </p:ext>
                </p:extLst>
              </p:nvPr>
            </p:nvGraphicFramePr>
            <p:xfrm>
              <a:off x="552015" y="689834"/>
              <a:ext cx="8136316" cy="4661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MikroTik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RouterOS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ru-RU" sz="1300" dirty="0" smtClean="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Quagga</m:t>
                                  </m:r>
                                </m:e>
                                <m:sup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Junos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[3]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Cisco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[4]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−Терра Шлюз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[5]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Возможность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настройки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NTP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[6]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конфигурационных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пользовательского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672826"/>
                  </p:ext>
                </p:extLst>
              </p:nvPr>
            </p:nvGraphicFramePr>
            <p:xfrm>
              <a:off x="552015" y="689834"/>
              <a:ext cx="8136316" cy="4661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7080" r="-403153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905" t="-7080" r="-304977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22816" t="-7080" r="-227184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8920" t="-7080" r="-119718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8458" t="-7080" r="-791" b="-578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2" t="-165753" r="-505430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конфигурационных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пользовательского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508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50825" y="3083046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https://docs.microsoft.com/ru-ru/cpp/?view=msvc-160</a:t>
            </a:r>
            <a:endParaRPr lang="en-US" sz="1000" u="sng" dirty="0"/>
          </a:p>
          <a:p>
            <a:r>
              <a:rPr lang="en-US" sz="1000" dirty="0"/>
              <a:t>[2]</a:t>
            </a:r>
            <a:r>
              <a:rPr lang="ru-RU" sz="1000" u="sng" dirty="0">
                <a:hlinkClick r:id="rId2"/>
              </a:rPr>
              <a:t> http://www.oracle.com/technetwork/java/index.html</a:t>
            </a:r>
            <a:endParaRPr lang="en-US" sz="1000" u="sng" dirty="0"/>
          </a:p>
          <a:p>
            <a:r>
              <a:rPr lang="en-US" sz="1000" u="sng" dirty="0"/>
              <a:t>[3] https://docs.python.org/3/</a:t>
            </a:r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http://msdn.microsoft.com/ru-ru/vcsharp/default.aspx</a:t>
            </a:r>
            <a:endParaRPr lang="en-US" sz="1000" u="sng" dirty="0"/>
          </a:p>
          <a:p>
            <a:r>
              <a:rPr lang="en-US" sz="1000" u="sng" dirty="0"/>
              <a:t>[5] https://developer.apple.com/documentation/objectivec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171985"/>
                  </p:ext>
                </p:extLst>
              </p:nvPr>
            </p:nvGraphicFramePr>
            <p:xfrm>
              <a:off x="279400" y="739738"/>
              <a:ext cx="8670924" cy="227540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2326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++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Java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Python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#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Objective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9112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год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852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смежных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56711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Простота соединения со смежными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Просто, т.к смежные модули написаны на этом языке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171985"/>
                  </p:ext>
                </p:extLst>
              </p:nvPr>
            </p:nvGraphicFramePr>
            <p:xfrm>
              <a:off x="279400" y="739738"/>
              <a:ext cx="8670924" cy="227540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2326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2488" t="-9877" r="-377465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2488" t="-9877" r="-277465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92488" t="-9877" r="-177465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92655" t="-9877" r="-113559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16080" t="-9877" r="-1005" b="-3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год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смежных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9060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Простота соединения со смежными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Просто, т.к смежные модули написаны на этом языке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57273794-3E9B-4994-91F0-E1BB2F0550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01010"/>
                  </p:ext>
                </p:extLst>
              </p:nvPr>
            </p:nvGraphicFramePr>
            <p:xfrm>
              <a:off x="328375" y="3796990"/>
              <a:ext cx="8636113" cy="200847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84715">
                      <a:extLst>
                        <a:ext uri="{9D8B030D-6E8A-4147-A177-3AD203B41FA5}">
                          <a16:colId xmlns:a16="http://schemas.microsoft.com/office/drawing/2014/main" val="2887990273"/>
                        </a:ext>
                      </a:extLst>
                    </a:gridCol>
                    <a:gridCol w="1433116">
                      <a:extLst>
                        <a:ext uri="{9D8B030D-6E8A-4147-A177-3AD203B41FA5}">
                          <a16:colId xmlns:a16="http://schemas.microsoft.com/office/drawing/2014/main" val="3819620379"/>
                        </a:ext>
                      </a:extLst>
                    </a:gridCol>
                    <a:gridCol w="1188364">
                      <a:extLst>
                        <a:ext uri="{9D8B030D-6E8A-4147-A177-3AD203B41FA5}">
                          <a16:colId xmlns:a16="http://schemas.microsoft.com/office/drawing/2014/main" val="809230234"/>
                        </a:ext>
                      </a:extLst>
                    </a:gridCol>
                    <a:gridCol w="1477278">
                      <a:extLst>
                        <a:ext uri="{9D8B030D-6E8A-4147-A177-3AD203B41FA5}">
                          <a16:colId xmlns:a16="http://schemas.microsoft.com/office/drawing/2014/main" val="3488123112"/>
                        </a:ext>
                      </a:extLst>
                    </a:gridCol>
                    <a:gridCol w="1302303">
                      <a:extLst>
                        <a:ext uri="{9D8B030D-6E8A-4147-A177-3AD203B41FA5}">
                          <a16:colId xmlns:a16="http://schemas.microsoft.com/office/drawing/2014/main" val="500375413"/>
                        </a:ext>
                      </a:extLst>
                    </a:gridCol>
                    <a:gridCol w="1050337">
                      <a:extLst>
                        <a:ext uri="{9D8B030D-6E8A-4147-A177-3AD203B41FA5}">
                          <a16:colId xmlns:a16="http://schemas.microsoft.com/office/drawing/2014/main" val="3054999894"/>
                        </a:ext>
                      </a:extLst>
                    </a:gridCol>
                  </a:tblGrid>
                  <a:tr h="26684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Eclipse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VS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Code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Visual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Studio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Code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::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Blocks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WinSCP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337497"/>
                      </a:ext>
                    </a:extLst>
                  </a:tr>
                  <a:tr h="185073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работы с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Git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7966426"/>
                      </a:ext>
                    </a:extLst>
                  </a:tr>
                  <a:tr h="185073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Опыт использования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56433363"/>
                      </a:ext>
                    </a:extLst>
                  </a:tr>
                  <a:tr h="370146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подключения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SSH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6543589"/>
                      </a:ext>
                    </a:extLst>
                  </a:tr>
                  <a:tr h="370146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Поддержка фреймворков для тестирования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8522082"/>
                      </a:ext>
                    </a:extLst>
                  </a:tr>
                  <a:tr h="55291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встроенного терминала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140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57273794-3E9B-4994-91F0-E1BB2F0550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01010"/>
                  </p:ext>
                </p:extLst>
              </p:nvPr>
            </p:nvGraphicFramePr>
            <p:xfrm>
              <a:off x="328375" y="3796990"/>
              <a:ext cx="8636113" cy="200847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84715">
                      <a:extLst>
                        <a:ext uri="{9D8B030D-6E8A-4147-A177-3AD203B41FA5}">
                          <a16:colId xmlns:a16="http://schemas.microsoft.com/office/drawing/2014/main" val="2887990273"/>
                        </a:ext>
                      </a:extLst>
                    </a:gridCol>
                    <a:gridCol w="1433116">
                      <a:extLst>
                        <a:ext uri="{9D8B030D-6E8A-4147-A177-3AD203B41FA5}">
                          <a16:colId xmlns:a16="http://schemas.microsoft.com/office/drawing/2014/main" val="3819620379"/>
                        </a:ext>
                      </a:extLst>
                    </a:gridCol>
                    <a:gridCol w="1188364">
                      <a:extLst>
                        <a:ext uri="{9D8B030D-6E8A-4147-A177-3AD203B41FA5}">
                          <a16:colId xmlns:a16="http://schemas.microsoft.com/office/drawing/2014/main" val="809230234"/>
                        </a:ext>
                      </a:extLst>
                    </a:gridCol>
                    <a:gridCol w="1477278">
                      <a:extLst>
                        <a:ext uri="{9D8B030D-6E8A-4147-A177-3AD203B41FA5}">
                          <a16:colId xmlns:a16="http://schemas.microsoft.com/office/drawing/2014/main" val="3488123112"/>
                        </a:ext>
                      </a:extLst>
                    </a:gridCol>
                    <a:gridCol w="1302303">
                      <a:extLst>
                        <a:ext uri="{9D8B030D-6E8A-4147-A177-3AD203B41FA5}">
                          <a16:colId xmlns:a16="http://schemas.microsoft.com/office/drawing/2014/main" val="500375413"/>
                        </a:ext>
                      </a:extLst>
                    </a:gridCol>
                    <a:gridCol w="1050337">
                      <a:extLst>
                        <a:ext uri="{9D8B030D-6E8A-4147-A177-3AD203B41FA5}">
                          <a16:colId xmlns:a16="http://schemas.microsoft.com/office/drawing/2014/main" val="3054999894"/>
                        </a:ext>
                      </a:extLst>
                    </a:gridCol>
                  </a:tblGrid>
                  <a:tr h="26684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3191" t="-18182" r="-351489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05128" t="-18182" r="-323590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25103" t="-18182" r="-159671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82710" t="-18182" r="-81308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25000" t="-18182" r="-1163" b="-65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337497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работы с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Git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7966426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Опыт использования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564333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подключения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SSH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65435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Поддержка фреймворков для тестирования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8522082"/>
                      </a:ext>
                    </a:extLst>
                  </a:tr>
                  <a:tr h="55291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встроенного терминала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140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angle 204">
            <a:extLst>
              <a:ext uri="{FF2B5EF4-FFF2-40B4-BE49-F238E27FC236}">
                <a16:creationId xmlns:a16="http://schemas.microsoft.com/office/drawing/2014/main" id="{FB4B12FF-DB1E-479E-8B3C-511D74F0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1" y="5805462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https://www.eclipse.org/ide/</a:t>
            </a:r>
            <a:endParaRPr lang="en-US" sz="1000" u="sng" dirty="0"/>
          </a:p>
          <a:p>
            <a:r>
              <a:rPr lang="en-US" sz="1000" dirty="0"/>
              <a:t>[2]</a:t>
            </a:r>
            <a:r>
              <a:rPr lang="ru-RU" sz="1000" u="sng" dirty="0">
                <a:hlinkClick r:id="rId2"/>
              </a:rPr>
              <a:t> </a:t>
            </a:r>
            <a:r>
              <a:rPr lang="en-US" sz="1000" u="sng" dirty="0">
                <a:hlinkClick r:id="rId6"/>
              </a:rPr>
              <a:t>https://code.visualstudio.com/docs</a:t>
            </a:r>
            <a:endParaRPr lang="en-US" sz="1000" u="sng" dirty="0"/>
          </a:p>
          <a:p>
            <a:r>
              <a:rPr lang="en-US" sz="1000" u="sng" dirty="0"/>
              <a:t>[3] </a:t>
            </a:r>
            <a:r>
              <a:rPr lang="en-US" sz="1000" u="sng" dirty="0">
                <a:hlinkClick r:id="rId7"/>
              </a:rPr>
              <a:t>https://docs.microsoft.com/ru-ru/visualstudio</a:t>
            </a:r>
            <a:endParaRPr lang="en-US" sz="1000" u="sng" dirty="0"/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</a:t>
            </a:r>
            <a:r>
              <a:rPr lang="en-US" sz="1000" u="sng" dirty="0"/>
              <a:t>https://www.codeblocks.org/docs</a:t>
            </a:r>
          </a:p>
          <a:p>
            <a:r>
              <a:rPr lang="en-US" sz="1000" u="sng" dirty="0"/>
              <a:t>[5] https://winscp.net/eng/docs/start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0111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575956-A16B-4C37-A266-707545A4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12" y="747642"/>
            <a:ext cx="8669984" cy="5417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ru-RU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НКСС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настройки конфигурации сетевого оборудования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7" y="5567025"/>
              <a:ext cx="510491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BF416B-A17D-4E91-AF80-B5E8221D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5" y="417738"/>
            <a:ext cx="8509862" cy="60745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78DE7681-133E-4DEA-BFDA-348C3BD6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Пример работы ПМ НКСС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558F4-9B49-4043-BC85-7D201A5C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35"/>
          <a:stretch/>
        </p:blipFill>
        <p:spPr>
          <a:xfrm>
            <a:off x="859320" y="1664804"/>
            <a:ext cx="7425359" cy="3528392"/>
          </a:xfrm>
          <a:prstGeom prst="rect">
            <a:avLst/>
          </a:prstGeom>
        </p:spPr>
      </p:pic>
      <p:sp>
        <p:nvSpPr>
          <p:cNvPr id="5" name="Line 137">
            <a:extLst>
              <a:ext uri="{FF2B5EF4-FFF2-40B4-BE49-F238E27FC236}">
                <a16:creationId xmlns:a16="http://schemas.microsoft.com/office/drawing/2014/main" id="{8DE24F86-DBB7-41E1-B058-827C6986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>
            <a:extLst>
              <a:ext uri="{FF2B5EF4-FFF2-40B4-BE49-F238E27FC236}">
                <a16:creationId xmlns:a16="http://schemas.microsoft.com/office/drawing/2014/main" id="{BC26E059-AA35-48A8-B515-619CD8948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>
            <a:extLst>
              <a:ext uri="{FF2B5EF4-FFF2-40B4-BE49-F238E27FC236}">
                <a16:creationId xmlns:a16="http://schemas.microsoft.com/office/drawing/2014/main" id="{33DC72EB-545F-4009-AFF5-7C51C65A1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0945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>
            <a:extLst>
              <a:ext uri="{FF2B5EF4-FFF2-40B4-BE49-F238E27FC236}">
                <a16:creationId xmlns:a16="http://schemas.microsoft.com/office/drawing/2014/main" id="{18583E3F-7669-4A9F-A4D5-A7CE57B93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>
            <a:extLst>
              <a:ext uri="{FF2B5EF4-FFF2-40B4-BE49-F238E27FC236}">
                <a16:creationId xmlns:a16="http://schemas.microsoft.com/office/drawing/2014/main" id="{264C6D17-E13F-48DC-849C-6CA2CA1F7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g8998f6f379_0_0">
            <a:extLst>
              <a:ext uri="{FF2B5EF4-FFF2-40B4-BE49-F238E27FC236}">
                <a16:creationId xmlns:a16="http://schemas.microsoft.com/office/drawing/2014/main" id="{98AAF697-FE53-4BB9-8320-FC0C82067E8C}"/>
              </a:ext>
            </a:extLst>
          </p:cNvPr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Google Shape;245;g8998f6f379_0_0">
            <a:extLst>
              <a:ext uri="{FF2B5EF4-FFF2-40B4-BE49-F238E27FC236}">
                <a16:creationId xmlns:a16="http://schemas.microsoft.com/office/drawing/2014/main" id="{71994361-8B6A-4007-A52C-60DEEB123B29}"/>
              </a:ext>
            </a:extLst>
          </p:cNvPr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46;g8998f6f379_0_0">
            <a:extLst>
              <a:ext uri="{FF2B5EF4-FFF2-40B4-BE49-F238E27FC236}">
                <a16:creationId xmlns:a16="http://schemas.microsoft.com/office/drawing/2014/main" id="{618E18A2-1416-48A5-AFBE-563EB23EDC67}"/>
              </a:ext>
            </a:extLst>
          </p:cNvPr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48;g8998f6f379_0_0">
            <a:extLst>
              <a:ext uri="{FF2B5EF4-FFF2-40B4-BE49-F238E27FC236}">
                <a16:creationId xmlns:a16="http://schemas.microsoft.com/office/drawing/2014/main" id="{E5899327-B786-4521-9A85-ADD6DC15F66D}"/>
              </a:ext>
            </a:extLst>
          </p:cNvPr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49;g8998f6f379_0_0">
            <a:extLst>
              <a:ext uri="{FF2B5EF4-FFF2-40B4-BE49-F238E27FC236}">
                <a16:creationId xmlns:a16="http://schemas.microsoft.com/office/drawing/2014/main" id="{A90EAA04-03A1-44C6-90EE-5654A77BDF02}"/>
              </a:ext>
            </a:extLst>
          </p:cNvPr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942628-008C-4ED8-A795-84500BBF1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75" b="4000"/>
          <a:stretch/>
        </p:blipFill>
        <p:spPr>
          <a:xfrm>
            <a:off x="6129037" y="3428999"/>
            <a:ext cx="2664296" cy="3072167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FBC3394-A238-4FD3-8790-DA19BEDB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8095"/>
              </p:ext>
            </p:extLst>
          </p:nvPr>
        </p:nvGraphicFramePr>
        <p:xfrm>
          <a:off x="251520" y="1008603"/>
          <a:ext cx="5877517" cy="549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414">
                  <a:extLst>
                    <a:ext uri="{9D8B030D-6E8A-4147-A177-3AD203B41FA5}">
                      <a16:colId xmlns:a16="http://schemas.microsoft.com/office/drawing/2014/main" val="1257805774"/>
                    </a:ext>
                  </a:extLst>
                </a:gridCol>
                <a:gridCol w="1533711">
                  <a:extLst>
                    <a:ext uri="{9D8B030D-6E8A-4147-A177-3AD203B41FA5}">
                      <a16:colId xmlns:a16="http://schemas.microsoft.com/office/drawing/2014/main" val="1659384672"/>
                    </a:ext>
                  </a:extLst>
                </a:gridCol>
                <a:gridCol w="1193420">
                  <a:extLst>
                    <a:ext uri="{9D8B030D-6E8A-4147-A177-3AD203B41FA5}">
                      <a16:colId xmlns:a16="http://schemas.microsoft.com/office/drawing/2014/main" val="3330221367"/>
                    </a:ext>
                  </a:extLst>
                </a:gridCol>
                <a:gridCol w="1192818">
                  <a:extLst>
                    <a:ext uri="{9D8B030D-6E8A-4147-A177-3AD203B41FA5}">
                      <a16:colId xmlns:a16="http://schemas.microsoft.com/office/drawing/2014/main" val="3712783889"/>
                    </a:ext>
                  </a:extLst>
                </a:gridCol>
                <a:gridCol w="767154">
                  <a:extLst>
                    <a:ext uri="{9D8B030D-6E8A-4147-A177-3AD203B41FA5}">
                      <a16:colId xmlns:a16="http://schemas.microsoft.com/office/drawing/2014/main" val="71922888"/>
                    </a:ext>
                  </a:extLst>
                </a:gridCol>
              </a:tblGrid>
              <a:tr h="58848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Название теста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Выполняемые действия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Ожидаемый результат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Реальный результат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Результат прохождения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2831594482"/>
                  </a:ext>
                </a:extLst>
              </a:tr>
              <a:tr h="980816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Правильное добавление сервера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Правильный ввод команды на добавление сервера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 файлах конфигурации должны появиться введенные настройки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 конфигурации появились введенные настройки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Тест пройден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3300971842"/>
                  </a:ext>
                </a:extLst>
              </a:tr>
              <a:tr h="784652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Неправильное добавление сервера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Неправильный ввод команды на добавление сервера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Должно отобразиться сообщение об ошибке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Отобразилось сообщение об ошибке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Тест пройден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1647918488"/>
                  </a:ext>
                </a:extLst>
              </a:tr>
              <a:tr h="117697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Правильное удаление сервера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Правильный ввод команды на удаление сервера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 файлах конфигурации не должны быть строки с введенными настройками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 конфигурации введенные настройки не найдены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Тест пройден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4122312321"/>
                  </a:ext>
                </a:extLst>
              </a:tr>
              <a:tr h="117697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Неправильное удаление сервера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Неправильный ввод команды на добавление сервера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Должно отобразиться сообщение об ошибке, файлы меняться не должны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Отобразилось сообщение об ошибке. Конфигурационные файлы не изменились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Тест пройден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2918257659"/>
                  </a:ext>
                </a:extLst>
              </a:tr>
              <a:tr h="784652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Проверка на</a:t>
                      </a:r>
                      <a:r>
                        <a:rPr lang="en-US" sz="1100" dirty="0">
                          <a:effectLst/>
                        </a:rPr>
                        <a:t> show run | include </a:t>
                      </a:r>
                      <a:r>
                        <a:rPr lang="en-US" sz="1100" dirty="0" err="1">
                          <a:effectLst/>
                        </a:rPr>
                        <a:t>ntp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Вводится команда на добавление сервера</a:t>
                      </a:r>
                    </a:p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Вводится команда </a:t>
                      </a:r>
                      <a:r>
                        <a:rPr lang="en-US" sz="1100" dirty="0">
                          <a:effectLst/>
                        </a:rPr>
                        <a:t>show run</a:t>
                      </a:r>
                      <a:r>
                        <a:rPr lang="ru-RU" sz="1100" dirty="0">
                          <a:effectLst/>
                        </a:rPr>
                        <a:t> | </a:t>
                      </a:r>
                      <a:r>
                        <a:rPr lang="en-US" sz="1100" dirty="0">
                          <a:effectLst/>
                        </a:rPr>
                        <a:t>include </a:t>
                      </a:r>
                      <a:r>
                        <a:rPr lang="en-US" sz="1100" dirty="0" err="1">
                          <a:effectLst/>
                        </a:rPr>
                        <a:t>ntp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Должны появиться строки только с введенными серверами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Появились строки с введенными серверами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Тест пройден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77552847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B3D5A9-5E12-40C3-8375-EAFCE07D9FE4}"/>
              </a:ext>
            </a:extLst>
          </p:cNvPr>
          <p:cNvSpPr txBox="1"/>
          <p:nvPr/>
        </p:nvSpPr>
        <p:spPr>
          <a:xfrm>
            <a:off x="278656" y="670804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Сценарии тестирования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F9B5D-EB9E-45A1-9EE4-8181C1D3CAC1}"/>
              </a:ext>
            </a:extLst>
          </p:cNvPr>
          <p:cNvSpPr txBox="1"/>
          <p:nvPr/>
        </p:nvSpPr>
        <p:spPr>
          <a:xfrm>
            <a:off x="6129037" y="3042181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20DBD7-1DEC-4975-9615-CE1FB5992AC3}"/>
              </a:ext>
            </a:extLst>
          </p:cNvPr>
          <p:cNvPicPr/>
          <p:nvPr/>
        </p:nvPicPr>
        <p:blipFill rotWithShape="1">
          <a:blip r:embed="rId3"/>
          <a:srcRect l="14271" r="40837" b="23750"/>
          <a:stretch/>
        </p:blipFill>
        <p:spPr bwMode="auto">
          <a:xfrm>
            <a:off x="6443386" y="1008602"/>
            <a:ext cx="2165676" cy="21710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7F533A-BE8E-4E9E-9B1A-27AD9DA077F5}"/>
              </a:ext>
            </a:extLst>
          </p:cNvPr>
          <p:cNvSpPr txBox="1"/>
          <p:nvPr/>
        </p:nvSpPr>
        <p:spPr>
          <a:xfrm>
            <a:off x="6444208" y="620688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Отладка</a:t>
            </a:r>
          </a:p>
        </p:txBody>
      </p:sp>
    </p:spTree>
    <p:extLst>
      <p:ext uri="{BB962C8B-B14F-4D97-AF65-F5344CB8AC3E}">
        <p14:creationId xmlns:p14="http://schemas.microsoft.com/office/powerpoint/2010/main" val="232959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67037"/>
              </p:ext>
            </p:extLst>
          </p:nvPr>
        </p:nvGraphicFramePr>
        <p:xfrm>
          <a:off x="6156325" y="6093297"/>
          <a:ext cx="2822575" cy="5741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196189"/>
            <a:ext cx="83335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проведены отладка и тестирование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14039</TotalTime>
  <Words>846</Words>
  <Application>Microsoft Office PowerPoint</Application>
  <PresentationFormat>Экран (4:3)</PresentationFormat>
  <Paragraphs>242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Алексей Федотов</cp:lastModifiedBy>
  <cp:revision>267</cp:revision>
  <dcterms:created xsi:type="dcterms:W3CDTF">2014-03-17T07:20:10Z</dcterms:created>
  <dcterms:modified xsi:type="dcterms:W3CDTF">2021-05-31T10:15:08Z</dcterms:modified>
</cp:coreProperties>
</file>