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0" r:id="rId8"/>
    <p:sldId id="266" r:id="rId9"/>
    <p:sldId id="269" r:id="rId10"/>
    <p:sldId id="26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vcsharp/default.aspx" TargetMode="External"/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oodshed.net/" TargetMode="External"/><Relationship Id="rId5" Type="http://schemas.openxmlformats.org/officeDocument/2006/relationships/hyperlink" Target="http://www.embarcadero.com/" TargetMode="External"/><Relationship Id="rId4" Type="http://schemas.openxmlformats.org/officeDocument/2006/relationships/hyperlink" Target="http://ru.wikipedia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/>
                <a:gridCol w="1008062"/>
                <a:gridCol w="649288"/>
                <a:gridCol w="3730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программного </a:t>
            </a:r>
            <a:r>
              <a:rPr lang="ru-RU" sz="2200" b="1" dirty="0" smtClean="0"/>
              <a:t>модуля  (приложения, средства..)</a:t>
            </a:r>
            <a:br>
              <a:rPr lang="ru-RU" sz="2200" b="1" dirty="0" smtClean="0"/>
            </a:br>
            <a:r>
              <a:rPr lang="ru-RU" sz="2200" b="1" dirty="0" smtClean="0"/>
              <a:t> (Шифр ПМ ….)</a:t>
            </a:r>
            <a:endParaRPr lang="ru-RU" sz="2200" b="1" dirty="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0914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</a:t>
            </a:r>
            <a:r>
              <a:rPr lang="ru-RU" sz="2000" b="1" dirty="0" smtClean="0"/>
              <a:t>от института </a:t>
            </a:r>
            <a:r>
              <a:rPr lang="ru-RU" sz="2000" b="1" dirty="0" err="1" smtClean="0"/>
              <a:t>СПИНТех</a:t>
            </a:r>
            <a:r>
              <a:rPr lang="ru-RU" sz="2000" b="1" dirty="0" smtClean="0"/>
              <a:t>:  </a:t>
            </a:r>
            <a:r>
              <a:rPr lang="ru-RU" sz="2000" b="1" dirty="0" smtClean="0"/>
              <a:t>уч. степень, звание</a:t>
            </a:r>
            <a:r>
              <a:rPr lang="ru-RU" sz="2000" dirty="0" smtClean="0"/>
              <a:t> </a:t>
            </a:r>
            <a:endParaRPr lang="ru-RU" sz="2000" dirty="0" smtClean="0"/>
          </a:p>
          <a:p>
            <a:r>
              <a:rPr lang="ru-RU" sz="2000" dirty="0" smtClean="0"/>
              <a:t> </a:t>
            </a:r>
            <a:r>
              <a:rPr lang="ru-RU" sz="2000" dirty="0" smtClean="0"/>
              <a:t>Ф.И.О (полностью)</a:t>
            </a:r>
            <a:endParaRPr lang="ru-RU" sz="2000" dirty="0"/>
          </a:p>
          <a:p>
            <a:r>
              <a:rPr lang="ru-RU" sz="2000" b="1" dirty="0"/>
              <a:t>Исполнитель:</a:t>
            </a:r>
            <a:r>
              <a:rPr lang="ru-RU" sz="2000" dirty="0"/>
              <a:t> </a:t>
            </a:r>
            <a:r>
              <a:rPr lang="ru-RU" sz="2000" dirty="0" smtClean="0"/>
              <a:t>ст. </a:t>
            </a:r>
            <a:r>
              <a:rPr lang="ru-RU" sz="2000" dirty="0" err="1" smtClean="0"/>
              <a:t>гр</a:t>
            </a:r>
            <a:r>
              <a:rPr lang="ru-RU" sz="2000" dirty="0" smtClean="0"/>
              <a:t> МП- ?   Ф.И.О (полностью) </a:t>
            </a:r>
            <a:endParaRPr lang="ru-RU" sz="2000" dirty="0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/>
              <a:t>Цель:</a:t>
            </a:r>
            <a:r>
              <a:rPr lang="ru-RU" sz="2000" dirty="0" smtClean="0"/>
              <a:t> повышение эффективности </a:t>
            </a:r>
            <a:r>
              <a:rPr lang="en-US" sz="2000" dirty="0" smtClean="0"/>
              <a:t> </a:t>
            </a:r>
            <a:r>
              <a:rPr lang="ru-RU" sz="2000" dirty="0" smtClean="0"/>
              <a:t>(быстродействия и пр.)………………</a:t>
            </a:r>
          </a:p>
          <a:p>
            <a:endParaRPr lang="ru-RU" sz="1100" b="1" dirty="0" smtClean="0"/>
          </a:p>
          <a:p>
            <a:r>
              <a:rPr lang="ru-RU" sz="2000" b="1" dirty="0" smtClean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исследование </a:t>
            </a:r>
            <a:r>
              <a:rPr lang="ru-RU" sz="2000" dirty="0"/>
              <a:t>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сравнительный </a:t>
            </a:r>
            <a:r>
              <a:rPr lang="ru-RU" sz="2000" dirty="0"/>
              <a:t>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выбор </a:t>
            </a:r>
            <a:r>
              <a:rPr lang="ru-RU" sz="2000" dirty="0"/>
              <a:t>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разработка </a:t>
            </a:r>
            <a:r>
              <a:rPr lang="ru-RU" sz="2000" dirty="0"/>
              <a:t>схемы данных </a:t>
            </a:r>
            <a:r>
              <a:rPr lang="ru-RU" sz="2000" dirty="0" smtClean="0"/>
              <a:t>ПМ УКИ;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разработка </a:t>
            </a:r>
            <a:r>
              <a:rPr lang="ru-RU" sz="2000" dirty="0"/>
              <a:t>схем алгоритмов ПМ </a:t>
            </a:r>
            <a:r>
              <a:rPr lang="ru-RU" sz="2000" dirty="0" smtClean="0"/>
              <a:t>УКИ;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Результаты работы</a:t>
            </a:r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457173"/>
              </p:ext>
            </p:extLst>
          </p:nvPr>
        </p:nvGraphicFramePr>
        <p:xfrm>
          <a:off x="6156325" y="6093297"/>
          <a:ext cx="2822575" cy="574194"/>
        </p:xfrm>
        <a:graphic>
          <a:graphicData uri="http://schemas.openxmlformats.org/drawingml/2006/table">
            <a:tbl>
              <a:tblPr/>
              <a:tblGrid>
                <a:gridCol w="792163"/>
                <a:gridCol w="1008062"/>
                <a:gridCol w="649288"/>
                <a:gridCol w="373062"/>
              </a:tblGrid>
              <a:tr h="367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Земскова К.В.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Федотова Е.Л.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ПМ </a:t>
            </a:r>
            <a:r>
              <a:rPr lang="ru-RU" sz="2400" dirty="0" smtClean="0"/>
              <a:t>УКИ;</a:t>
            </a:r>
            <a:endParaRPr lang="ru-RU" sz="2400" dirty="0"/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ПМ </a:t>
            </a:r>
            <a:r>
              <a:rPr lang="ru-RU" sz="2400" dirty="0" smtClean="0"/>
              <a:t>УКИ;</a:t>
            </a:r>
            <a:endParaRPr lang="ru-RU" sz="2400" dirty="0"/>
          </a:p>
          <a:p>
            <a:pPr>
              <a:tabLst>
                <a:tab pos="457200" algn="l"/>
              </a:tabLst>
            </a:pP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/>
                <a:gridCol w="1008062"/>
                <a:gridCol w="649288"/>
                <a:gridCol w="3730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/>
                <a:gridCol w="1008062"/>
                <a:gridCol w="649288"/>
                <a:gridCol w="3730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</a:t>
            </a:r>
            <a:r>
              <a:rPr lang="ru-RU" sz="2200" b="1" dirty="0" smtClean="0"/>
              <a:t>существующих аналогичных решений</a:t>
            </a:r>
            <a:endParaRPr lang="ru-RU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5877272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Источники информации:</a:t>
            </a:r>
          </a:p>
          <a:p>
            <a:r>
              <a:rPr lang="en-US" sz="1200" dirty="0" smtClean="0"/>
              <a:t>[1] </a:t>
            </a:r>
            <a:r>
              <a:rPr lang="en-US" sz="1200" u="sng" dirty="0" smtClean="0"/>
              <a:t>http://qt-project.org/</a:t>
            </a:r>
            <a:r>
              <a:rPr lang="ru-RU" sz="1200" u="sng" dirty="0" smtClean="0"/>
              <a:t>...............................................</a:t>
            </a:r>
            <a:endParaRPr lang="en-US" sz="1200" u="sng" dirty="0" smtClean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467544" y="764704"/>
          <a:ext cx="8352928" cy="2286064"/>
        </p:xfrm>
        <a:graphic>
          <a:graphicData uri="http://schemas.openxmlformats.org/drawingml/2006/table">
            <a:tbl>
              <a:tblPr/>
              <a:tblGrid>
                <a:gridCol w="1715056"/>
                <a:gridCol w="2458955"/>
                <a:gridCol w="2785944"/>
                <a:gridCol w="1392973"/>
              </a:tblGrid>
              <a:tr h="6803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Mangal"/>
                        </a:rPr>
                        <a:t>Название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  <a:cs typeface="Mangal"/>
                        </a:rPr>
                        <a:t>Поддерживаемые языки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Mangal"/>
                        </a:rPr>
                        <a:t>Способ использования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  <a:cs typeface="Mangal"/>
                        </a:rPr>
                        <a:t>Год выпуска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641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baseline="300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963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u="none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/>
                <a:gridCol w="1008062"/>
                <a:gridCol w="649288"/>
                <a:gridCol w="3730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67544" y="764704"/>
          <a:ext cx="8280920" cy="2164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4496"/>
                <a:gridCol w="954106"/>
                <a:gridCol w="954106"/>
                <a:gridCol w="954106"/>
                <a:gridCol w="954106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r>
                        <a:rPr kumimoji="0" 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r>
                        <a:rPr kumimoji="0" lang="ru-RU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kumimoji="0" lang="en-US" sz="1600" b="1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C#</a:t>
                      </a: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[3]</a:t>
                      </a:r>
                      <a:endParaRPr kumimoji="0" lang="en-US" sz="20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/>
                </a:tc>
              </a:tr>
              <a:tr h="21602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</a:tr>
              <a:tr h="21602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</a:tr>
              <a:tr h="21602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</a:tr>
              <a:tr h="21602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</a:tr>
              <a:tr h="21602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и среды программирования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467544" y="3573016"/>
          <a:ext cx="8280920" cy="1767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32248"/>
                <a:gridCol w="1368152"/>
                <a:gridCol w="1296144"/>
                <a:gridCol w="1296144"/>
                <a:gridCol w="2088232"/>
              </a:tblGrid>
              <a:tr h="1308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Критерий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C++ Builder</a:t>
                      </a:r>
                      <a:r>
                        <a:rPr kumimoji="0" lang="ru-RU" sz="1400" b="1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Dev C++</a:t>
                      </a: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Qt Creator</a:t>
                      </a: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Microsoft Visual C++</a:t>
                      </a:r>
                      <a:r>
                        <a:rPr kumimoji="0" lang="ru-RU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kumimoji="0" lang="en-US" sz="1400" b="1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</a:tr>
              <a:tr h="13084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</a:tr>
              <a:tr h="13084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</a:tr>
              <a:tr h="13084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</a:tr>
              <a:tr h="13084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467544" y="2780928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</a:t>
            </a:r>
            <a:r>
              <a:rPr lang="ru-RU" sz="1000" u="sng" dirty="0">
                <a:hlinkClick r:id="rId2"/>
              </a:rPr>
              <a:t>http://</a:t>
            </a:r>
            <a:r>
              <a:rPr lang="ru-RU" sz="1000" u="sng" dirty="0" smtClean="0">
                <a:hlinkClick r:id="rId2"/>
              </a:rPr>
              <a:t>www.oracle.com/technetwork/java/index.html</a:t>
            </a:r>
            <a:endParaRPr lang="en-US" sz="1000" u="sng" dirty="0" smtClean="0"/>
          </a:p>
          <a:p>
            <a:r>
              <a:rPr lang="en-US" sz="1000" dirty="0" smtClean="0"/>
              <a:t>[</a:t>
            </a:r>
            <a:r>
              <a:rPr lang="en-US" sz="1000" dirty="0"/>
              <a:t>2] </a:t>
            </a:r>
            <a:r>
              <a:rPr lang="ru-RU" sz="1000" u="sng" dirty="0">
                <a:hlinkClick r:id="rId3"/>
              </a:rPr>
              <a:t>http://</a:t>
            </a:r>
            <a:r>
              <a:rPr lang="ru-RU" sz="1000" u="sng" dirty="0" smtClean="0">
                <a:hlinkClick r:id="rId3"/>
              </a:rPr>
              <a:t>msdn.microsoft.com/ru-ru/vcsharp/default.aspx</a:t>
            </a:r>
            <a:endParaRPr lang="en-US" sz="1000" u="sng" dirty="0" smtClean="0"/>
          </a:p>
          <a:p>
            <a:r>
              <a:rPr lang="en-US" sz="1000" dirty="0" smtClean="0"/>
              <a:t>[</a:t>
            </a:r>
            <a:r>
              <a:rPr lang="en-US" sz="1000" dirty="0"/>
              <a:t>3] </a:t>
            </a:r>
            <a:r>
              <a:rPr lang="ru-RU" sz="1000" u="sng" dirty="0">
                <a:hlinkClick r:id="rId4"/>
              </a:rPr>
              <a:t>http://</a:t>
            </a:r>
            <a:r>
              <a:rPr lang="ru-RU" sz="1000" u="sng" dirty="0" smtClean="0">
                <a:hlinkClick r:id="rId4"/>
              </a:rPr>
              <a:t>ru.wikipedia.org</a:t>
            </a:r>
            <a:endParaRPr lang="en-US" sz="1000" u="sng" dirty="0" smtClean="0"/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77272"/>
            <a:ext cx="244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b="1" dirty="0"/>
              <a:t>+</a:t>
            </a:r>
            <a:r>
              <a:rPr lang="ru-RU" sz="1000" dirty="0"/>
              <a:t> - указанная возможность присутствует</a:t>
            </a:r>
          </a:p>
          <a:p>
            <a:r>
              <a:rPr lang="ru-RU" sz="1000" b="1" dirty="0"/>
              <a:t>-</a:t>
            </a:r>
            <a:r>
              <a:rPr lang="ru-RU" sz="1000" dirty="0"/>
              <a:t> 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4" y="5805264"/>
            <a:ext cx="30963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ru-RU" sz="1000" u="sng" dirty="0">
                <a:cs typeface="Arial" charset="0"/>
                <a:hlinkClick r:id="rId5"/>
              </a:rPr>
              <a:t>http://</a:t>
            </a:r>
            <a:r>
              <a:rPr lang="ru-RU" sz="1000" u="sng" dirty="0" smtClean="0">
                <a:cs typeface="Arial" charset="0"/>
                <a:hlinkClick r:id="rId5"/>
              </a:rPr>
              <a:t>www.embarcadero.com</a:t>
            </a:r>
            <a:endParaRPr lang="en-US" sz="1000" u="sng" dirty="0" smtClean="0">
              <a:cs typeface="Arial" charset="0"/>
            </a:endParaRPr>
          </a:p>
          <a:p>
            <a:pPr indent="450850" algn="just" eaLnBrk="0" hangingPunct="0"/>
            <a:r>
              <a:rPr lang="en-US" sz="1000" dirty="0" smtClean="0">
                <a:cs typeface="Arial" charset="0"/>
              </a:rPr>
              <a:t>[</a:t>
            </a:r>
            <a:r>
              <a:rPr lang="en-US" sz="1000" dirty="0">
                <a:cs typeface="Arial" charset="0"/>
              </a:rPr>
              <a:t>2] </a:t>
            </a:r>
            <a:r>
              <a:rPr lang="ru-RU" sz="1000" u="sng" dirty="0">
                <a:cs typeface="Arial" charset="0"/>
                <a:hlinkClick r:id="rId6"/>
              </a:rPr>
              <a:t>http://</a:t>
            </a:r>
            <a:r>
              <a:rPr lang="ru-RU" sz="1000" u="sng" dirty="0" smtClean="0">
                <a:cs typeface="Arial" charset="0"/>
                <a:hlinkClick r:id="rId6"/>
              </a:rPr>
              <a:t>www.bloodshed.net</a:t>
            </a:r>
            <a:endParaRPr lang="en-US" sz="1000" u="sng" dirty="0" smtClean="0">
              <a:cs typeface="Arial" charset="0"/>
            </a:endParaRPr>
          </a:p>
          <a:p>
            <a:pPr indent="450850" algn="just" eaLnBrk="0" hangingPunct="0"/>
            <a:r>
              <a:rPr lang="en-US" sz="1000" dirty="0" smtClean="0">
                <a:cs typeface="Arial" charset="0"/>
              </a:rPr>
              <a:t>[</a:t>
            </a:r>
            <a:r>
              <a:rPr lang="en-US" sz="1000" dirty="0">
                <a:cs typeface="Arial" charset="0"/>
              </a:rPr>
              <a:t>3</a:t>
            </a:r>
            <a:r>
              <a:rPr lang="en-US" sz="1000" dirty="0" smtClean="0">
                <a:cs typeface="Arial" charset="0"/>
              </a:rPr>
              <a:t>] </a:t>
            </a:r>
            <a:r>
              <a:rPr lang="ru-RU" sz="1000" u="sng" dirty="0">
                <a:cs typeface="Arial" charset="0"/>
                <a:hlinkClick r:id="rId4"/>
              </a:rPr>
              <a:t>http://</a:t>
            </a:r>
            <a:r>
              <a:rPr lang="ru-RU" sz="1000" u="sng" dirty="0" smtClean="0">
                <a:cs typeface="Arial" charset="0"/>
                <a:hlinkClick r:id="rId4"/>
              </a:rPr>
              <a:t>ru.wikipedia.org</a:t>
            </a:r>
            <a:endParaRPr lang="en-US" sz="1000" u="sng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Схема данных</a:t>
            </a:r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/>
                <a:gridCol w="1008062"/>
                <a:gridCol w="649288"/>
                <a:gridCol w="3730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 smtClean="0"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</a:t>
              </a: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ПМ</a:t>
              </a:r>
              <a:r>
                <a:rPr kumimoji="0" lang="uk-UA" sz="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УКИ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6" name="Group 25"/>
            <p:cNvGrpSpPr>
              <a:grpSpLocks/>
            </p:cNvGrpSpPr>
            <p:nvPr/>
          </p:nvGrpSpPr>
          <p:grpSpPr bwMode="auto"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 smtClean="0">
                  <a:latin typeface="Courier New" pitchFamily="49" charset="0"/>
                  <a:cs typeface="Courier New" pitchFamily="49" charset="0"/>
                </a:rPr>
                <a:t>Программный модуль «Универсальный командный интерпретатор»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kumimoji="0" lang="en-US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 smtClean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Пользовательский интерфейс. Экранные формы…</a:t>
            </a:r>
            <a:endParaRPr lang="ru-RU" sz="2400" b="1" dirty="0"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/>
                <a:gridCol w="1008062"/>
                <a:gridCol w="649288"/>
                <a:gridCol w="3730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Отладка и тестирование ПМ УКИ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395536" y="764704"/>
            <a:ext cx="3600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Встроенный отладчик </a:t>
            </a:r>
            <a:r>
              <a:rPr lang="ru-RU" sz="1400" dirty="0" smtClean="0"/>
              <a:t>………………………..</a:t>
            </a:r>
            <a:endParaRPr lang="ru-RU" sz="1400" dirty="0"/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4211960" y="764704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 smtClean="0"/>
              <a:t>Тестирование с помощью …………………..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/>
                <a:gridCol w="1008062"/>
                <a:gridCol w="649288"/>
                <a:gridCol w="3730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Ф.И. О. автора. Универсальный командный интерпретатор. </a:t>
            </a:r>
            <a:r>
              <a:rPr lang="ru-RU" dirty="0" err="1" smtClean="0"/>
              <a:t>Инноватика</a:t>
            </a:r>
            <a:r>
              <a:rPr lang="ru-RU" dirty="0" smtClean="0"/>
              <a:t> и инновационные процессы в экономике, науке, образовании и в области права. Седьмая межвузовская научно-практическая конференция. Материалы научных докладов. – М.: ИГУПИТ, 2014, с. 226-232.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Программный модуль внедрен на предприятии ОАО «НИИ «</a:t>
            </a:r>
            <a:r>
              <a:rPr lang="ru-RU" dirty="0" err="1" smtClean="0"/>
              <a:t>Субмикрон</a:t>
            </a:r>
            <a:r>
              <a:rPr lang="ru-RU" dirty="0" smtClean="0"/>
              <a:t>»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Апробация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12969</TotalTime>
  <Words>401</Words>
  <Application>Microsoft Office PowerPoint</Application>
  <PresentationFormat>Экран (4:3)</PresentationFormat>
  <Paragraphs>103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ISOCPEUR</vt:lpstr>
      <vt:lpstr>Mangal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Пользовательский интерфейс. Экранные формы…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Елена Федотова</cp:lastModifiedBy>
  <cp:revision>208</cp:revision>
  <dcterms:created xsi:type="dcterms:W3CDTF">2014-03-17T07:20:10Z</dcterms:created>
  <dcterms:modified xsi:type="dcterms:W3CDTF">2021-02-18T17:41:50Z</dcterms:modified>
</cp:coreProperties>
</file>