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67" r:id="rId5"/>
    <p:sldId id="260" r:id="rId6"/>
    <p:sldId id="261" r:id="rId7"/>
    <p:sldId id="268"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0790D2-2B25-47B0-A3A3-20A142569917}" v="47" dt="2024-04-11T18:12:12.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70AF7E-CFC2-40DC-989B-0B3E77FCCBCC}" type="doc">
      <dgm:prSet loTypeId="urn:microsoft.com/office/officeart/2008/layout/LinedList" loCatId="list" qsTypeId="urn:microsoft.com/office/officeart/2005/8/quickstyle/simple4" qsCatId="simple" csTypeId="urn:microsoft.com/office/officeart/2005/8/colors/accent1_2" csCatId="accent1"/>
      <dgm:spPr/>
      <dgm:t>
        <a:bodyPr/>
        <a:lstStyle/>
        <a:p>
          <a:endParaRPr lang="en-US"/>
        </a:p>
      </dgm:t>
    </dgm:pt>
    <dgm:pt modelId="{75B5F737-8944-4158-A31B-C655AE31F213}">
      <dgm:prSet/>
      <dgm:spPr/>
      <dgm:t>
        <a:bodyPr/>
        <a:lstStyle/>
        <a:p>
          <a:r>
            <a:rPr lang="en-US" dirty="0"/>
            <a:t>Our hearts beat constantly, but they also communicate with us through subtle sounds. These sounds, known as heart sounds, are produced by the valves closing and blood flowing through the chambers of the heart. </a:t>
          </a:r>
        </a:p>
      </dgm:t>
    </dgm:pt>
    <dgm:pt modelId="{844DAA6F-DC5C-4FA2-8A4D-01695719A112}" type="parTrans" cxnId="{80946DF2-B70B-4524-9204-86BE6F8D426C}">
      <dgm:prSet/>
      <dgm:spPr/>
      <dgm:t>
        <a:bodyPr/>
        <a:lstStyle/>
        <a:p>
          <a:endParaRPr lang="en-US"/>
        </a:p>
      </dgm:t>
    </dgm:pt>
    <dgm:pt modelId="{26B36E2B-9B2E-4758-B930-6BDBFFE049F2}" type="sibTrans" cxnId="{80946DF2-B70B-4524-9204-86BE6F8D426C}">
      <dgm:prSet/>
      <dgm:spPr/>
      <dgm:t>
        <a:bodyPr/>
        <a:lstStyle/>
        <a:p>
          <a:endParaRPr lang="en-US"/>
        </a:p>
      </dgm:t>
    </dgm:pt>
    <dgm:pt modelId="{B2D05D20-2646-4218-ACA0-62629F102E3B}">
      <dgm:prSet/>
      <dgm:spPr/>
      <dgm:t>
        <a:bodyPr/>
        <a:lstStyle/>
        <a:p>
          <a:r>
            <a:rPr lang="en-US" dirty="0"/>
            <a:t>By listening to these sounds with a stethoscope, doctors can gain valuable insights into the health of the heart. Each heart sound has a specific characteristic sound and timing within the heartbeat cycle. </a:t>
          </a:r>
        </a:p>
      </dgm:t>
    </dgm:pt>
    <dgm:pt modelId="{9591FEC0-6F14-46EB-A82A-0130912B95F2}" type="parTrans" cxnId="{97CD8A37-688A-4A79-8050-D49980F1E97C}">
      <dgm:prSet/>
      <dgm:spPr/>
      <dgm:t>
        <a:bodyPr/>
        <a:lstStyle/>
        <a:p>
          <a:endParaRPr lang="en-US"/>
        </a:p>
      </dgm:t>
    </dgm:pt>
    <dgm:pt modelId="{39BC8524-0B3F-4D67-9058-71F1F7B711E7}" type="sibTrans" cxnId="{97CD8A37-688A-4A79-8050-D49980F1E97C}">
      <dgm:prSet/>
      <dgm:spPr/>
      <dgm:t>
        <a:bodyPr/>
        <a:lstStyle/>
        <a:p>
          <a:endParaRPr lang="en-US"/>
        </a:p>
      </dgm:t>
    </dgm:pt>
    <dgm:pt modelId="{9B2C966C-FBC7-48D5-9A65-E2DDBA06FE61}">
      <dgm:prSet/>
      <dgm:spPr/>
      <dgm:t>
        <a:bodyPr/>
        <a:lstStyle/>
        <a:p>
          <a:r>
            <a:rPr lang="en-US" dirty="0"/>
            <a:t>Abnormal heart sounds, such as murmurs, can indicate potential problems like valve defects, narrowed blood vessels, or other issues.</a:t>
          </a:r>
        </a:p>
      </dgm:t>
    </dgm:pt>
    <dgm:pt modelId="{6E9D257B-71FE-448E-8B9A-695C3B2EEDDD}" type="parTrans" cxnId="{6D9B2DD4-B2FE-4EC9-A7BC-681C9FA9CE35}">
      <dgm:prSet/>
      <dgm:spPr/>
      <dgm:t>
        <a:bodyPr/>
        <a:lstStyle/>
        <a:p>
          <a:endParaRPr lang="en-US"/>
        </a:p>
      </dgm:t>
    </dgm:pt>
    <dgm:pt modelId="{8DA691E7-245C-4E18-8776-E3CF27CE9CD1}" type="sibTrans" cxnId="{6D9B2DD4-B2FE-4EC9-A7BC-681C9FA9CE35}">
      <dgm:prSet/>
      <dgm:spPr/>
      <dgm:t>
        <a:bodyPr/>
        <a:lstStyle/>
        <a:p>
          <a:endParaRPr lang="en-US"/>
        </a:p>
      </dgm:t>
    </dgm:pt>
    <dgm:pt modelId="{70599DFF-7264-4171-A2F8-F5D72B66122C}">
      <dgm:prSet/>
      <dgm:spPr/>
      <dgm:t>
        <a:bodyPr/>
        <a:lstStyle/>
        <a:p>
          <a:r>
            <a:rPr lang="en-US" dirty="0"/>
            <a:t>This makes analyzing heart sounds a crucial tool in diagnosing heart conditions, especially congenital heart disease (CHD), the most common birth defect in children. </a:t>
          </a:r>
        </a:p>
      </dgm:t>
    </dgm:pt>
    <dgm:pt modelId="{04AF678A-002D-47AE-A868-41F39E08086D}" type="parTrans" cxnId="{73685E52-E362-4A12-9FF6-2B49265CE625}">
      <dgm:prSet/>
      <dgm:spPr/>
      <dgm:t>
        <a:bodyPr/>
        <a:lstStyle/>
        <a:p>
          <a:endParaRPr lang="en-US"/>
        </a:p>
      </dgm:t>
    </dgm:pt>
    <dgm:pt modelId="{617A2FF8-EDB0-459D-AED5-A8366AF2E3B8}" type="sibTrans" cxnId="{73685E52-E362-4A12-9FF6-2B49265CE625}">
      <dgm:prSet/>
      <dgm:spPr/>
      <dgm:t>
        <a:bodyPr/>
        <a:lstStyle/>
        <a:p>
          <a:endParaRPr lang="en-US"/>
        </a:p>
      </dgm:t>
    </dgm:pt>
    <dgm:pt modelId="{339DA547-1B4A-415F-A6D9-47B74EE5C462}">
      <dgm:prSet/>
      <dgm:spPr/>
      <dgm:t>
        <a:bodyPr/>
        <a:lstStyle/>
        <a:p>
          <a:r>
            <a:rPr lang="en-US"/>
            <a:t>Early diagnosis and treatment are crucial for a good prognosis with CHD.</a:t>
          </a:r>
        </a:p>
      </dgm:t>
    </dgm:pt>
    <dgm:pt modelId="{8C922C1A-B7E9-4899-BF78-72F8BABDE560}" type="parTrans" cxnId="{5CC22A6C-2D10-483E-9B52-343943237F61}">
      <dgm:prSet/>
      <dgm:spPr/>
      <dgm:t>
        <a:bodyPr/>
        <a:lstStyle/>
        <a:p>
          <a:endParaRPr lang="en-US"/>
        </a:p>
      </dgm:t>
    </dgm:pt>
    <dgm:pt modelId="{63C67EE2-2153-4A0B-B041-795956FCDB30}" type="sibTrans" cxnId="{5CC22A6C-2D10-483E-9B52-343943237F61}">
      <dgm:prSet/>
      <dgm:spPr/>
      <dgm:t>
        <a:bodyPr/>
        <a:lstStyle/>
        <a:p>
          <a:endParaRPr lang="en-US"/>
        </a:p>
      </dgm:t>
    </dgm:pt>
    <dgm:pt modelId="{9C9BB56E-2A57-44FC-B8FA-A15BA7575799}">
      <dgm:prSet/>
      <dgm:spPr/>
      <dgm:t>
        <a:bodyPr/>
        <a:lstStyle/>
        <a:p>
          <a:r>
            <a:rPr lang="en-US" dirty="0"/>
            <a:t>Current screening methods like Prenatal screening, Cardiac auscultation (listening with a stethoscope) and pulse oximetry have limitations and miss some cases.</a:t>
          </a:r>
        </a:p>
      </dgm:t>
    </dgm:pt>
    <dgm:pt modelId="{916852DB-120B-4241-8E48-DE41079D3347}" type="parTrans" cxnId="{70FB5F64-01A2-44AA-AE39-07BD3F6224F8}">
      <dgm:prSet/>
      <dgm:spPr/>
      <dgm:t>
        <a:bodyPr/>
        <a:lstStyle/>
        <a:p>
          <a:endParaRPr lang="en-US"/>
        </a:p>
      </dgm:t>
    </dgm:pt>
    <dgm:pt modelId="{50101EFF-42BB-4321-91F4-7CF58000AB81}" type="sibTrans" cxnId="{70FB5F64-01A2-44AA-AE39-07BD3F6224F8}">
      <dgm:prSet/>
      <dgm:spPr/>
      <dgm:t>
        <a:bodyPr/>
        <a:lstStyle/>
        <a:p>
          <a:endParaRPr lang="en-US"/>
        </a:p>
      </dgm:t>
    </dgm:pt>
    <dgm:pt modelId="{8809CA19-1928-49F7-A864-6EE300712147}" type="pres">
      <dgm:prSet presAssocID="{5770AF7E-CFC2-40DC-989B-0B3E77FCCBCC}" presName="vert0" presStyleCnt="0">
        <dgm:presLayoutVars>
          <dgm:dir/>
          <dgm:animOne val="branch"/>
          <dgm:animLvl val="lvl"/>
        </dgm:presLayoutVars>
      </dgm:prSet>
      <dgm:spPr/>
    </dgm:pt>
    <dgm:pt modelId="{0C8C9066-F386-4210-BAF3-0DCB0D58A57B}" type="pres">
      <dgm:prSet presAssocID="{75B5F737-8944-4158-A31B-C655AE31F213}" presName="thickLine" presStyleLbl="alignNode1" presStyleIdx="0" presStyleCnt="6"/>
      <dgm:spPr/>
    </dgm:pt>
    <dgm:pt modelId="{36370BD2-BC9D-4247-89A7-D24D9A31A2AD}" type="pres">
      <dgm:prSet presAssocID="{75B5F737-8944-4158-A31B-C655AE31F213}" presName="horz1" presStyleCnt="0"/>
      <dgm:spPr/>
    </dgm:pt>
    <dgm:pt modelId="{19EA2CD4-35DA-43BD-A895-617D2CB29E08}" type="pres">
      <dgm:prSet presAssocID="{75B5F737-8944-4158-A31B-C655AE31F213}" presName="tx1" presStyleLbl="revTx" presStyleIdx="0" presStyleCnt="6" custLinFactNeighborY="-78659"/>
      <dgm:spPr/>
    </dgm:pt>
    <dgm:pt modelId="{5E47E8AB-EC91-469B-97D0-BFA16055F6AA}" type="pres">
      <dgm:prSet presAssocID="{75B5F737-8944-4158-A31B-C655AE31F213}" presName="vert1" presStyleCnt="0"/>
      <dgm:spPr/>
    </dgm:pt>
    <dgm:pt modelId="{499B44B4-9F0A-49C3-A7F5-33A16D6F62F5}" type="pres">
      <dgm:prSet presAssocID="{B2D05D20-2646-4218-ACA0-62629F102E3B}" presName="thickLine" presStyleLbl="alignNode1" presStyleIdx="1" presStyleCnt="6"/>
      <dgm:spPr/>
    </dgm:pt>
    <dgm:pt modelId="{221957C7-6DB5-42D1-9A98-A2824C46F83D}" type="pres">
      <dgm:prSet presAssocID="{B2D05D20-2646-4218-ACA0-62629F102E3B}" presName="horz1" presStyleCnt="0"/>
      <dgm:spPr/>
    </dgm:pt>
    <dgm:pt modelId="{A581574C-BE8E-4548-BC12-E4017EA62830}" type="pres">
      <dgm:prSet presAssocID="{B2D05D20-2646-4218-ACA0-62629F102E3B}" presName="tx1" presStyleLbl="revTx" presStyleIdx="1" presStyleCnt="6"/>
      <dgm:spPr/>
    </dgm:pt>
    <dgm:pt modelId="{9AF10F4B-D67D-4F8C-A69B-8A555FE63FFD}" type="pres">
      <dgm:prSet presAssocID="{B2D05D20-2646-4218-ACA0-62629F102E3B}" presName="vert1" presStyleCnt="0"/>
      <dgm:spPr/>
    </dgm:pt>
    <dgm:pt modelId="{383FB3C7-2649-4A60-8A66-3484FF2E6A6E}" type="pres">
      <dgm:prSet presAssocID="{9B2C966C-FBC7-48D5-9A65-E2DDBA06FE61}" presName="thickLine" presStyleLbl="alignNode1" presStyleIdx="2" presStyleCnt="6"/>
      <dgm:spPr/>
    </dgm:pt>
    <dgm:pt modelId="{1A487025-AB54-4885-8BA5-BE05497B3B73}" type="pres">
      <dgm:prSet presAssocID="{9B2C966C-FBC7-48D5-9A65-E2DDBA06FE61}" presName="horz1" presStyleCnt="0"/>
      <dgm:spPr/>
    </dgm:pt>
    <dgm:pt modelId="{E8B4C9A6-6D83-479A-B60C-285E0F446CA3}" type="pres">
      <dgm:prSet presAssocID="{9B2C966C-FBC7-48D5-9A65-E2DDBA06FE61}" presName="tx1" presStyleLbl="revTx" presStyleIdx="2" presStyleCnt="6"/>
      <dgm:spPr/>
    </dgm:pt>
    <dgm:pt modelId="{3D763883-2478-443A-8AFA-8AC333ECFADE}" type="pres">
      <dgm:prSet presAssocID="{9B2C966C-FBC7-48D5-9A65-E2DDBA06FE61}" presName="vert1" presStyleCnt="0"/>
      <dgm:spPr/>
    </dgm:pt>
    <dgm:pt modelId="{B16BBBD4-19BE-445E-8B39-314852B75893}" type="pres">
      <dgm:prSet presAssocID="{70599DFF-7264-4171-A2F8-F5D72B66122C}" presName="thickLine" presStyleLbl="alignNode1" presStyleIdx="3" presStyleCnt="6"/>
      <dgm:spPr/>
    </dgm:pt>
    <dgm:pt modelId="{71F515E1-30B9-4624-A2F4-FB98E6C52B0D}" type="pres">
      <dgm:prSet presAssocID="{70599DFF-7264-4171-A2F8-F5D72B66122C}" presName="horz1" presStyleCnt="0"/>
      <dgm:spPr/>
    </dgm:pt>
    <dgm:pt modelId="{E852C542-89AE-4E74-A6EB-331DB44DC8AF}" type="pres">
      <dgm:prSet presAssocID="{70599DFF-7264-4171-A2F8-F5D72B66122C}" presName="tx1" presStyleLbl="revTx" presStyleIdx="3" presStyleCnt="6"/>
      <dgm:spPr/>
    </dgm:pt>
    <dgm:pt modelId="{5D74B45A-42A4-4F1D-B1C3-C95533AC1AF4}" type="pres">
      <dgm:prSet presAssocID="{70599DFF-7264-4171-A2F8-F5D72B66122C}" presName="vert1" presStyleCnt="0"/>
      <dgm:spPr/>
    </dgm:pt>
    <dgm:pt modelId="{D1BEEA33-7619-48A6-AB1B-7893C9507EEC}" type="pres">
      <dgm:prSet presAssocID="{339DA547-1B4A-415F-A6D9-47B74EE5C462}" presName="thickLine" presStyleLbl="alignNode1" presStyleIdx="4" presStyleCnt="6"/>
      <dgm:spPr/>
    </dgm:pt>
    <dgm:pt modelId="{C928005C-7B52-4278-A96B-4AD3C186771E}" type="pres">
      <dgm:prSet presAssocID="{339DA547-1B4A-415F-A6D9-47B74EE5C462}" presName="horz1" presStyleCnt="0"/>
      <dgm:spPr/>
    </dgm:pt>
    <dgm:pt modelId="{B4C97C24-D9EA-4DEE-ACD9-84ECE8961C10}" type="pres">
      <dgm:prSet presAssocID="{339DA547-1B4A-415F-A6D9-47B74EE5C462}" presName="tx1" presStyleLbl="revTx" presStyleIdx="4" presStyleCnt="6"/>
      <dgm:spPr/>
    </dgm:pt>
    <dgm:pt modelId="{EF3A740D-BBCE-41B6-83DB-3C1548FDE82A}" type="pres">
      <dgm:prSet presAssocID="{339DA547-1B4A-415F-A6D9-47B74EE5C462}" presName="vert1" presStyleCnt="0"/>
      <dgm:spPr/>
    </dgm:pt>
    <dgm:pt modelId="{8EA3F182-B86D-402D-979B-C2184924906F}" type="pres">
      <dgm:prSet presAssocID="{9C9BB56E-2A57-44FC-B8FA-A15BA7575799}" presName="thickLine" presStyleLbl="alignNode1" presStyleIdx="5" presStyleCnt="6"/>
      <dgm:spPr/>
    </dgm:pt>
    <dgm:pt modelId="{459401DB-31EB-4BE8-970E-2CB862A9185A}" type="pres">
      <dgm:prSet presAssocID="{9C9BB56E-2A57-44FC-B8FA-A15BA7575799}" presName="horz1" presStyleCnt="0"/>
      <dgm:spPr/>
    </dgm:pt>
    <dgm:pt modelId="{1DE13F96-D59E-4039-B400-CE392CF2891B}" type="pres">
      <dgm:prSet presAssocID="{9C9BB56E-2A57-44FC-B8FA-A15BA7575799}" presName="tx1" presStyleLbl="revTx" presStyleIdx="5" presStyleCnt="6"/>
      <dgm:spPr/>
    </dgm:pt>
    <dgm:pt modelId="{B95B3261-5335-4D63-96F6-AFB443F29A22}" type="pres">
      <dgm:prSet presAssocID="{9C9BB56E-2A57-44FC-B8FA-A15BA7575799}" presName="vert1" presStyleCnt="0"/>
      <dgm:spPr/>
    </dgm:pt>
  </dgm:ptLst>
  <dgm:cxnLst>
    <dgm:cxn modelId="{9B96A91D-0812-49AF-B464-8D7A6E164DF8}" type="presOf" srcId="{B2D05D20-2646-4218-ACA0-62629F102E3B}" destId="{A581574C-BE8E-4548-BC12-E4017EA62830}" srcOrd="0" destOrd="0" presId="urn:microsoft.com/office/officeart/2008/layout/LinedList"/>
    <dgm:cxn modelId="{97CD8A37-688A-4A79-8050-D49980F1E97C}" srcId="{5770AF7E-CFC2-40DC-989B-0B3E77FCCBCC}" destId="{B2D05D20-2646-4218-ACA0-62629F102E3B}" srcOrd="1" destOrd="0" parTransId="{9591FEC0-6F14-46EB-A82A-0130912B95F2}" sibTransId="{39BC8524-0B3F-4D67-9058-71F1F7B711E7}"/>
    <dgm:cxn modelId="{70FB5F64-01A2-44AA-AE39-07BD3F6224F8}" srcId="{5770AF7E-CFC2-40DC-989B-0B3E77FCCBCC}" destId="{9C9BB56E-2A57-44FC-B8FA-A15BA7575799}" srcOrd="5" destOrd="0" parTransId="{916852DB-120B-4241-8E48-DE41079D3347}" sibTransId="{50101EFF-42BB-4321-91F4-7CF58000AB81}"/>
    <dgm:cxn modelId="{5CC22A6C-2D10-483E-9B52-343943237F61}" srcId="{5770AF7E-CFC2-40DC-989B-0B3E77FCCBCC}" destId="{339DA547-1B4A-415F-A6D9-47B74EE5C462}" srcOrd="4" destOrd="0" parTransId="{8C922C1A-B7E9-4899-BF78-72F8BABDE560}" sibTransId="{63C67EE2-2153-4A0B-B041-795956FCDB30}"/>
    <dgm:cxn modelId="{7527BD50-2836-4580-BEE7-CB9B3F0893FB}" type="presOf" srcId="{339DA547-1B4A-415F-A6D9-47B74EE5C462}" destId="{B4C97C24-D9EA-4DEE-ACD9-84ECE8961C10}" srcOrd="0" destOrd="0" presId="urn:microsoft.com/office/officeart/2008/layout/LinedList"/>
    <dgm:cxn modelId="{115CCC51-6BFF-4C6D-85C3-46CFB162D14B}" type="presOf" srcId="{75B5F737-8944-4158-A31B-C655AE31F213}" destId="{19EA2CD4-35DA-43BD-A895-617D2CB29E08}" srcOrd="0" destOrd="0" presId="urn:microsoft.com/office/officeart/2008/layout/LinedList"/>
    <dgm:cxn modelId="{73685E52-E362-4A12-9FF6-2B49265CE625}" srcId="{5770AF7E-CFC2-40DC-989B-0B3E77FCCBCC}" destId="{70599DFF-7264-4171-A2F8-F5D72B66122C}" srcOrd="3" destOrd="0" parTransId="{04AF678A-002D-47AE-A868-41F39E08086D}" sibTransId="{617A2FF8-EDB0-459D-AED5-A8366AF2E3B8}"/>
    <dgm:cxn modelId="{F284D179-B46F-4DEB-A447-54B96E874BE3}" type="presOf" srcId="{70599DFF-7264-4171-A2F8-F5D72B66122C}" destId="{E852C542-89AE-4E74-A6EB-331DB44DC8AF}" srcOrd="0" destOrd="0" presId="urn:microsoft.com/office/officeart/2008/layout/LinedList"/>
    <dgm:cxn modelId="{55BD7F9A-C00A-4C27-AFAE-CC2B7C440755}" type="presOf" srcId="{5770AF7E-CFC2-40DC-989B-0B3E77FCCBCC}" destId="{8809CA19-1928-49F7-A864-6EE300712147}" srcOrd="0" destOrd="0" presId="urn:microsoft.com/office/officeart/2008/layout/LinedList"/>
    <dgm:cxn modelId="{1C044ACE-C444-47FF-9025-0858F09A42E1}" type="presOf" srcId="{9B2C966C-FBC7-48D5-9A65-E2DDBA06FE61}" destId="{E8B4C9A6-6D83-479A-B60C-285E0F446CA3}" srcOrd="0" destOrd="0" presId="urn:microsoft.com/office/officeart/2008/layout/LinedList"/>
    <dgm:cxn modelId="{6D9B2DD4-B2FE-4EC9-A7BC-681C9FA9CE35}" srcId="{5770AF7E-CFC2-40DC-989B-0B3E77FCCBCC}" destId="{9B2C966C-FBC7-48D5-9A65-E2DDBA06FE61}" srcOrd="2" destOrd="0" parTransId="{6E9D257B-71FE-448E-8B9A-695C3B2EEDDD}" sibTransId="{8DA691E7-245C-4E18-8776-E3CF27CE9CD1}"/>
    <dgm:cxn modelId="{9393D3D6-7B8A-42BA-9414-4AA37355AAE2}" type="presOf" srcId="{9C9BB56E-2A57-44FC-B8FA-A15BA7575799}" destId="{1DE13F96-D59E-4039-B400-CE392CF2891B}" srcOrd="0" destOrd="0" presId="urn:microsoft.com/office/officeart/2008/layout/LinedList"/>
    <dgm:cxn modelId="{80946DF2-B70B-4524-9204-86BE6F8D426C}" srcId="{5770AF7E-CFC2-40DC-989B-0B3E77FCCBCC}" destId="{75B5F737-8944-4158-A31B-C655AE31F213}" srcOrd="0" destOrd="0" parTransId="{844DAA6F-DC5C-4FA2-8A4D-01695719A112}" sibTransId="{26B36E2B-9B2E-4758-B930-6BDBFFE049F2}"/>
    <dgm:cxn modelId="{D335B56C-8284-40E2-A60C-AAFD17945F1B}" type="presParOf" srcId="{8809CA19-1928-49F7-A864-6EE300712147}" destId="{0C8C9066-F386-4210-BAF3-0DCB0D58A57B}" srcOrd="0" destOrd="0" presId="urn:microsoft.com/office/officeart/2008/layout/LinedList"/>
    <dgm:cxn modelId="{AD3AE4D8-4874-4EFB-B341-3580F9E8D157}" type="presParOf" srcId="{8809CA19-1928-49F7-A864-6EE300712147}" destId="{36370BD2-BC9D-4247-89A7-D24D9A31A2AD}" srcOrd="1" destOrd="0" presId="urn:microsoft.com/office/officeart/2008/layout/LinedList"/>
    <dgm:cxn modelId="{17A697C7-3454-45A2-BED8-D2C60C6C8187}" type="presParOf" srcId="{36370BD2-BC9D-4247-89A7-D24D9A31A2AD}" destId="{19EA2CD4-35DA-43BD-A895-617D2CB29E08}" srcOrd="0" destOrd="0" presId="urn:microsoft.com/office/officeart/2008/layout/LinedList"/>
    <dgm:cxn modelId="{FFDE00FB-2D39-453C-896E-D505F35E113A}" type="presParOf" srcId="{36370BD2-BC9D-4247-89A7-D24D9A31A2AD}" destId="{5E47E8AB-EC91-469B-97D0-BFA16055F6AA}" srcOrd="1" destOrd="0" presId="urn:microsoft.com/office/officeart/2008/layout/LinedList"/>
    <dgm:cxn modelId="{8F3A5D3A-FCC6-4510-8096-7680701EF0FD}" type="presParOf" srcId="{8809CA19-1928-49F7-A864-6EE300712147}" destId="{499B44B4-9F0A-49C3-A7F5-33A16D6F62F5}" srcOrd="2" destOrd="0" presId="urn:microsoft.com/office/officeart/2008/layout/LinedList"/>
    <dgm:cxn modelId="{86E8A31F-339D-4709-8C8A-0ECE4BB766DA}" type="presParOf" srcId="{8809CA19-1928-49F7-A864-6EE300712147}" destId="{221957C7-6DB5-42D1-9A98-A2824C46F83D}" srcOrd="3" destOrd="0" presId="urn:microsoft.com/office/officeart/2008/layout/LinedList"/>
    <dgm:cxn modelId="{23747861-3651-4EBA-9412-7C4B990C28B1}" type="presParOf" srcId="{221957C7-6DB5-42D1-9A98-A2824C46F83D}" destId="{A581574C-BE8E-4548-BC12-E4017EA62830}" srcOrd="0" destOrd="0" presId="urn:microsoft.com/office/officeart/2008/layout/LinedList"/>
    <dgm:cxn modelId="{787CB8AC-4941-4C79-97E1-419661510F26}" type="presParOf" srcId="{221957C7-6DB5-42D1-9A98-A2824C46F83D}" destId="{9AF10F4B-D67D-4F8C-A69B-8A555FE63FFD}" srcOrd="1" destOrd="0" presId="urn:microsoft.com/office/officeart/2008/layout/LinedList"/>
    <dgm:cxn modelId="{DEACBA35-0B9E-46E8-B9AD-6DD50C237E17}" type="presParOf" srcId="{8809CA19-1928-49F7-A864-6EE300712147}" destId="{383FB3C7-2649-4A60-8A66-3484FF2E6A6E}" srcOrd="4" destOrd="0" presId="urn:microsoft.com/office/officeart/2008/layout/LinedList"/>
    <dgm:cxn modelId="{4B5B8A14-669B-43A0-BC89-33BC4A708094}" type="presParOf" srcId="{8809CA19-1928-49F7-A864-6EE300712147}" destId="{1A487025-AB54-4885-8BA5-BE05497B3B73}" srcOrd="5" destOrd="0" presId="urn:microsoft.com/office/officeart/2008/layout/LinedList"/>
    <dgm:cxn modelId="{FFCC0B69-7CB8-459C-926C-C3186E603CA6}" type="presParOf" srcId="{1A487025-AB54-4885-8BA5-BE05497B3B73}" destId="{E8B4C9A6-6D83-479A-B60C-285E0F446CA3}" srcOrd="0" destOrd="0" presId="urn:microsoft.com/office/officeart/2008/layout/LinedList"/>
    <dgm:cxn modelId="{A2D1A102-82C8-41BF-A949-D04C4E37AC85}" type="presParOf" srcId="{1A487025-AB54-4885-8BA5-BE05497B3B73}" destId="{3D763883-2478-443A-8AFA-8AC333ECFADE}" srcOrd="1" destOrd="0" presId="urn:microsoft.com/office/officeart/2008/layout/LinedList"/>
    <dgm:cxn modelId="{F5240BA2-8785-45F5-921F-D6CC6684CB09}" type="presParOf" srcId="{8809CA19-1928-49F7-A864-6EE300712147}" destId="{B16BBBD4-19BE-445E-8B39-314852B75893}" srcOrd="6" destOrd="0" presId="urn:microsoft.com/office/officeart/2008/layout/LinedList"/>
    <dgm:cxn modelId="{D6075A50-035B-44D0-9CEF-E9273EE7C1DA}" type="presParOf" srcId="{8809CA19-1928-49F7-A864-6EE300712147}" destId="{71F515E1-30B9-4624-A2F4-FB98E6C52B0D}" srcOrd="7" destOrd="0" presId="urn:microsoft.com/office/officeart/2008/layout/LinedList"/>
    <dgm:cxn modelId="{F031786A-6DB6-4C96-8A7A-6ACB481D8EB1}" type="presParOf" srcId="{71F515E1-30B9-4624-A2F4-FB98E6C52B0D}" destId="{E852C542-89AE-4E74-A6EB-331DB44DC8AF}" srcOrd="0" destOrd="0" presId="urn:microsoft.com/office/officeart/2008/layout/LinedList"/>
    <dgm:cxn modelId="{852112AD-4FA2-4C04-87B8-687F95089D1D}" type="presParOf" srcId="{71F515E1-30B9-4624-A2F4-FB98E6C52B0D}" destId="{5D74B45A-42A4-4F1D-B1C3-C95533AC1AF4}" srcOrd="1" destOrd="0" presId="urn:microsoft.com/office/officeart/2008/layout/LinedList"/>
    <dgm:cxn modelId="{8D54FB38-759D-4F42-8FD1-8EBEAF1C1329}" type="presParOf" srcId="{8809CA19-1928-49F7-A864-6EE300712147}" destId="{D1BEEA33-7619-48A6-AB1B-7893C9507EEC}" srcOrd="8" destOrd="0" presId="urn:microsoft.com/office/officeart/2008/layout/LinedList"/>
    <dgm:cxn modelId="{0E62C93B-5D69-4BE9-933E-0799861634D7}" type="presParOf" srcId="{8809CA19-1928-49F7-A864-6EE300712147}" destId="{C928005C-7B52-4278-A96B-4AD3C186771E}" srcOrd="9" destOrd="0" presId="urn:microsoft.com/office/officeart/2008/layout/LinedList"/>
    <dgm:cxn modelId="{2F9E4B40-7A0F-449C-BDDF-6F818FB66454}" type="presParOf" srcId="{C928005C-7B52-4278-A96B-4AD3C186771E}" destId="{B4C97C24-D9EA-4DEE-ACD9-84ECE8961C10}" srcOrd="0" destOrd="0" presId="urn:microsoft.com/office/officeart/2008/layout/LinedList"/>
    <dgm:cxn modelId="{62EB5503-B76F-42E7-AF3E-8B33015B8D54}" type="presParOf" srcId="{C928005C-7B52-4278-A96B-4AD3C186771E}" destId="{EF3A740D-BBCE-41B6-83DB-3C1548FDE82A}" srcOrd="1" destOrd="0" presId="urn:microsoft.com/office/officeart/2008/layout/LinedList"/>
    <dgm:cxn modelId="{75B87A8F-96D2-4759-937D-7B3D196FC289}" type="presParOf" srcId="{8809CA19-1928-49F7-A864-6EE300712147}" destId="{8EA3F182-B86D-402D-979B-C2184924906F}" srcOrd="10" destOrd="0" presId="urn:microsoft.com/office/officeart/2008/layout/LinedList"/>
    <dgm:cxn modelId="{1965998B-DAE9-4DC2-AD10-6D75EF1F1168}" type="presParOf" srcId="{8809CA19-1928-49F7-A864-6EE300712147}" destId="{459401DB-31EB-4BE8-970E-2CB862A9185A}" srcOrd="11" destOrd="0" presId="urn:microsoft.com/office/officeart/2008/layout/LinedList"/>
    <dgm:cxn modelId="{49E399CE-AD1C-4502-9D46-B1A20E43424A}" type="presParOf" srcId="{459401DB-31EB-4BE8-970E-2CB862A9185A}" destId="{1DE13F96-D59E-4039-B400-CE392CF2891B}" srcOrd="0" destOrd="0" presId="urn:microsoft.com/office/officeart/2008/layout/LinedList"/>
    <dgm:cxn modelId="{75114C7A-BC6C-4BAC-A00B-EC59175812E9}" type="presParOf" srcId="{459401DB-31EB-4BE8-970E-2CB862A9185A}" destId="{B95B3261-5335-4D63-96F6-AFB443F29A22}"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E65C1B-C046-4F35-A102-08AEBC727C4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B732D55-2F1B-4B7C-A372-5749F535A8DE}">
      <dgm:prSet/>
      <dgm:spPr/>
      <dgm:t>
        <a:bodyPr/>
        <a:lstStyle/>
        <a:p>
          <a:pPr>
            <a:lnSpc>
              <a:spcPct val="100000"/>
            </a:lnSpc>
          </a:pPr>
          <a:r>
            <a:rPr lang="en-US" dirty="0"/>
            <a:t>Although useful, traditional auscultation has drawbacks. The subjectivity and experience level of individual physicians can result in inconsistent interpretation when relying on their knowledge. Furthermore, diagnostic effectiveness may be impacted by the traditional analysis's time-consuming nature.</a:t>
          </a:r>
        </a:p>
      </dgm:t>
    </dgm:pt>
    <dgm:pt modelId="{A2498DB0-A383-4CE1-825B-81FADBC0C7A9}" type="parTrans" cxnId="{0CBF2959-AB6A-4E06-B0C0-944F71D6F56F}">
      <dgm:prSet/>
      <dgm:spPr/>
      <dgm:t>
        <a:bodyPr/>
        <a:lstStyle/>
        <a:p>
          <a:endParaRPr lang="en-US"/>
        </a:p>
      </dgm:t>
    </dgm:pt>
    <dgm:pt modelId="{9E175ABF-8721-4400-8802-CE70B07E9EDD}" type="sibTrans" cxnId="{0CBF2959-AB6A-4E06-B0C0-944F71D6F56F}">
      <dgm:prSet/>
      <dgm:spPr/>
      <dgm:t>
        <a:bodyPr/>
        <a:lstStyle/>
        <a:p>
          <a:pPr>
            <a:lnSpc>
              <a:spcPct val="100000"/>
            </a:lnSpc>
          </a:pPr>
          <a:endParaRPr lang="en-US"/>
        </a:p>
      </dgm:t>
    </dgm:pt>
    <dgm:pt modelId="{DEAAD56F-A645-41AD-A9A1-9B550B80D161}">
      <dgm:prSet custT="1"/>
      <dgm:spPr/>
      <dgm:t>
        <a:bodyPr/>
        <a:lstStyle/>
        <a:p>
          <a:pPr>
            <a:lnSpc>
              <a:spcPct val="100000"/>
            </a:lnSpc>
          </a:pPr>
          <a:r>
            <a:rPr lang="en-US" sz="1600" dirty="0"/>
            <a:t>Furthermore, in some hospital settings, access to pediatric cardiologists with the necessary skills may be restricted.</a:t>
          </a:r>
        </a:p>
      </dgm:t>
    </dgm:pt>
    <dgm:pt modelId="{D78583B1-D263-40E8-96E3-0122DA54AAF6}" type="parTrans" cxnId="{2D7CBEC5-A78D-4C12-A957-0F41369C17F7}">
      <dgm:prSet/>
      <dgm:spPr/>
      <dgm:t>
        <a:bodyPr/>
        <a:lstStyle/>
        <a:p>
          <a:endParaRPr lang="en-US"/>
        </a:p>
      </dgm:t>
    </dgm:pt>
    <dgm:pt modelId="{D4890146-D618-4CB5-8104-624835611825}" type="sibTrans" cxnId="{2D7CBEC5-A78D-4C12-A957-0F41369C17F7}">
      <dgm:prSet/>
      <dgm:spPr/>
      <dgm:t>
        <a:bodyPr/>
        <a:lstStyle/>
        <a:p>
          <a:pPr>
            <a:lnSpc>
              <a:spcPct val="100000"/>
            </a:lnSpc>
          </a:pPr>
          <a:endParaRPr lang="en-US"/>
        </a:p>
      </dgm:t>
    </dgm:pt>
    <dgm:pt modelId="{76A312CC-7158-4741-B2BB-541873CA678C}">
      <dgm:prSet custT="1"/>
      <dgm:spPr/>
      <dgm:t>
        <a:bodyPr/>
        <a:lstStyle/>
        <a:p>
          <a:pPr>
            <a:lnSpc>
              <a:spcPct val="100000"/>
            </a:lnSpc>
          </a:pPr>
          <a:r>
            <a:rPr lang="en-US" sz="1600" dirty="0"/>
            <a:t>A strong remedy for these issues is provided by machine learning. Through the use of automated classification systems, we may be able to: </a:t>
          </a:r>
        </a:p>
      </dgm:t>
    </dgm:pt>
    <dgm:pt modelId="{E24BFEE1-B566-40C8-AD0E-A68D4CBAAA3F}" type="parTrans" cxnId="{4452C3AD-D07C-4C52-ABDB-F3C68F421D0C}">
      <dgm:prSet/>
      <dgm:spPr/>
      <dgm:t>
        <a:bodyPr/>
        <a:lstStyle/>
        <a:p>
          <a:endParaRPr lang="en-US"/>
        </a:p>
      </dgm:t>
    </dgm:pt>
    <dgm:pt modelId="{3F9C02E6-BFC2-4663-BB6D-70E2D07644C8}" type="sibTrans" cxnId="{4452C3AD-D07C-4C52-ABDB-F3C68F421D0C}">
      <dgm:prSet/>
      <dgm:spPr/>
      <dgm:t>
        <a:bodyPr/>
        <a:lstStyle/>
        <a:p>
          <a:pPr>
            <a:lnSpc>
              <a:spcPct val="100000"/>
            </a:lnSpc>
          </a:pPr>
          <a:endParaRPr lang="en-US"/>
        </a:p>
      </dgm:t>
    </dgm:pt>
    <dgm:pt modelId="{852AB3CD-A650-484A-A3AC-7148D6316D41}">
      <dgm:prSet custT="1"/>
      <dgm:spPr/>
      <dgm:t>
        <a:bodyPr/>
        <a:lstStyle/>
        <a:p>
          <a:pPr>
            <a:lnSpc>
              <a:spcPct val="100000"/>
            </a:lnSpc>
          </a:pPr>
          <a:br>
            <a:rPr lang="en-US" sz="1600" dirty="0"/>
          </a:br>
          <a:r>
            <a:rPr lang="en-US" sz="1600" dirty="0"/>
            <a:t>1. </a:t>
          </a:r>
          <a:r>
            <a:rPr lang="en-US" sz="1600" b="1" dirty="0"/>
            <a:t>Enhanced Objectivity</a:t>
          </a:r>
          <a:r>
            <a:rPr lang="en-US" sz="1600" dirty="0"/>
            <a:t>: Large datasets can be used to train machine learning models, which lessens the impact of human bias and produces diagnoses that are more consistent. </a:t>
          </a:r>
        </a:p>
      </dgm:t>
    </dgm:pt>
    <dgm:pt modelId="{DB28B772-9483-4817-9C72-2FC4D6CEDBBC}" type="parTrans" cxnId="{8BDF7765-FE59-408E-BDC1-ECD25AE55A90}">
      <dgm:prSet/>
      <dgm:spPr/>
      <dgm:t>
        <a:bodyPr/>
        <a:lstStyle/>
        <a:p>
          <a:endParaRPr lang="en-US"/>
        </a:p>
      </dgm:t>
    </dgm:pt>
    <dgm:pt modelId="{AB4681F7-9F04-48E7-BB60-89B4DEBE7EFB}" type="sibTrans" cxnId="{8BDF7765-FE59-408E-BDC1-ECD25AE55A90}">
      <dgm:prSet/>
      <dgm:spPr/>
      <dgm:t>
        <a:bodyPr/>
        <a:lstStyle/>
        <a:p>
          <a:pPr>
            <a:lnSpc>
              <a:spcPct val="100000"/>
            </a:lnSpc>
          </a:pPr>
          <a:endParaRPr lang="en-US"/>
        </a:p>
      </dgm:t>
    </dgm:pt>
    <dgm:pt modelId="{3B3FE9F0-8711-451B-A705-AFB7E11DAA21}">
      <dgm:prSet custT="1"/>
      <dgm:spPr/>
      <dgm:t>
        <a:bodyPr/>
        <a:lstStyle/>
        <a:p>
          <a:pPr>
            <a:lnSpc>
              <a:spcPct val="100000"/>
            </a:lnSpc>
          </a:pPr>
          <a:br>
            <a:rPr lang="en-US" sz="1400" dirty="0"/>
          </a:br>
          <a:r>
            <a:rPr lang="en-US" sz="1600" dirty="0"/>
            <a:t>2. </a:t>
          </a:r>
          <a:r>
            <a:rPr lang="en-US" sz="1600" b="1" dirty="0"/>
            <a:t>Enhanced Efficiency</a:t>
          </a:r>
          <a:r>
            <a:rPr lang="en-US" sz="1600" dirty="0"/>
            <a:t>: With automated systems, heart sounds can be quickly analyzed, which could streamline diagnostic operations and shorten turnaround times.</a:t>
          </a:r>
          <a:endParaRPr lang="en-US" sz="1400" dirty="0"/>
        </a:p>
      </dgm:t>
    </dgm:pt>
    <dgm:pt modelId="{20F50165-765C-4684-A57C-9EF194B3C62C}" type="parTrans" cxnId="{4E57DE79-0362-4A02-9FC3-6415FEDF8119}">
      <dgm:prSet/>
      <dgm:spPr/>
      <dgm:t>
        <a:bodyPr/>
        <a:lstStyle/>
        <a:p>
          <a:endParaRPr lang="en-US"/>
        </a:p>
      </dgm:t>
    </dgm:pt>
    <dgm:pt modelId="{DC2D52CD-FA3E-4399-9E36-7916251FC65E}" type="sibTrans" cxnId="{4E57DE79-0362-4A02-9FC3-6415FEDF8119}">
      <dgm:prSet/>
      <dgm:spPr/>
      <dgm:t>
        <a:bodyPr/>
        <a:lstStyle/>
        <a:p>
          <a:pPr>
            <a:lnSpc>
              <a:spcPct val="100000"/>
            </a:lnSpc>
          </a:pPr>
          <a:endParaRPr lang="en-US"/>
        </a:p>
      </dgm:t>
    </dgm:pt>
    <dgm:pt modelId="{9017EA70-63B3-45E9-BF49-306B795D720C}">
      <dgm:prSet custT="1"/>
      <dgm:spPr/>
      <dgm:t>
        <a:bodyPr/>
        <a:lstStyle/>
        <a:p>
          <a:pPr>
            <a:lnSpc>
              <a:spcPct val="100000"/>
            </a:lnSpc>
          </a:pPr>
          <a:r>
            <a:rPr lang="en-US" sz="1600"/>
            <a:t>3. </a:t>
          </a:r>
          <a:r>
            <a:rPr lang="en-US" sz="1600" b="1"/>
            <a:t>Enhanced Accessibility</a:t>
          </a:r>
          <a:r>
            <a:rPr lang="en-US" sz="1600"/>
            <a:t>: Machine learning-based solutions might be implemented in environments with limited resources, increasing the availability of precise pediatric heart sound analysis and possibly enabling the early identification of cardiac problems.</a:t>
          </a:r>
        </a:p>
      </dgm:t>
    </dgm:pt>
    <dgm:pt modelId="{CDDA3269-7FC2-40E6-904A-8441F0C45E6F}" type="parTrans" cxnId="{9E151BAD-4256-4758-86B9-F63C92576237}">
      <dgm:prSet/>
      <dgm:spPr/>
      <dgm:t>
        <a:bodyPr/>
        <a:lstStyle/>
        <a:p>
          <a:endParaRPr lang="en-US"/>
        </a:p>
      </dgm:t>
    </dgm:pt>
    <dgm:pt modelId="{C60CCC94-FA9B-4F0A-A16B-836A0C273993}" type="sibTrans" cxnId="{9E151BAD-4256-4758-86B9-F63C92576237}">
      <dgm:prSet/>
      <dgm:spPr/>
      <dgm:t>
        <a:bodyPr/>
        <a:lstStyle/>
        <a:p>
          <a:endParaRPr lang="en-US"/>
        </a:p>
      </dgm:t>
    </dgm:pt>
    <dgm:pt modelId="{C76189C6-893F-4E07-BB13-CD6E2A983A53}" type="pres">
      <dgm:prSet presAssocID="{0EE65C1B-C046-4F35-A102-08AEBC727C44}" presName="root" presStyleCnt="0">
        <dgm:presLayoutVars>
          <dgm:dir/>
          <dgm:resizeHandles val="exact"/>
        </dgm:presLayoutVars>
      </dgm:prSet>
      <dgm:spPr/>
    </dgm:pt>
    <dgm:pt modelId="{B7D4FE19-11F3-4879-BD99-4AB391BB313D}" type="pres">
      <dgm:prSet presAssocID="{DB732D55-2F1B-4B7C-A372-5749F535A8DE}" presName="compNode" presStyleCnt="0"/>
      <dgm:spPr/>
    </dgm:pt>
    <dgm:pt modelId="{CB14D8A5-122A-4C8E-BCAE-60DD73F6F8CF}" type="pres">
      <dgm:prSet presAssocID="{DB732D55-2F1B-4B7C-A372-5749F535A8DE}" presName="bgRect" presStyleLbl="bgShp" presStyleIdx="0" presStyleCnt="6" custScaleY="296201" custLinFactY="-27341" custLinFactNeighborY="-100000"/>
      <dgm:spPr/>
    </dgm:pt>
    <dgm:pt modelId="{070B29BA-FF86-4072-A93A-A61A4061DE12}" type="pres">
      <dgm:prSet presAssocID="{DB732D55-2F1B-4B7C-A372-5749F535A8DE}" presName="iconRect" presStyleLbl="node1" presStyleIdx="0" presStyleCnt="6" custLinFactY="-79539" custLinFactNeighborX="-19150"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ndmill"/>
        </a:ext>
      </dgm:extLst>
    </dgm:pt>
    <dgm:pt modelId="{D936F6DB-82F0-4B30-965D-7589A718AEA5}" type="pres">
      <dgm:prSet presAssocID="{DB732D55-2F1B-4B7C-A372-5749F535A8DE}" presName="spaceRect" presStyleCnt="0"/>
      <dgm:spPr/>
    </dgm:pt>
    <dgm:pt modelId="{5C7E715A-AB85-4BA0-877F-931745912FD6}" type="pres">
      <dgm:prSet presAssocID="{DB732D55-2F1B-4B7C-A372-5749F535A8DE}" presName="parTx" presStyleLbl="revTx" presStyleIdx="0" presStyleCnt="6" custScaleY="308506" custLinFactY="-27890" custLinFactNeighborX="-1624" custLinFactNeighborY="-100000">
        <dgm:presLayoutVars>
          <dgm:chMax val="0"/>
          <dgm:chPref val="0"/>
        </dgm:presLayoutVars>
      </dgm:prSet>
      <dgm:spPr/>
    </dgm:pt>
    <dgm:pt modelId="{23D60DBA-2A0D-4E3D-83C8-86E2F03D4C59}" type="pres">
      <dgm:prSet presAssocID="{9E175ABF-8721-4400-8802-CE70B07E9EDD}" presName="sibTrans" presStyleCnt="0"/>
      <dgm:spPr/>
    </dgm:pt>
    <dgm:pt modelId="{6355FB09-D21C-4A7D-89D5-DD8002DAADEE}" type="pres">
      <dgm:prSet presAssocID="{DEAAD56F-A645-41AD-A9A1-9B550B80D161}" presName="compNode" presStyleCnt="0"/>
      <dgm:spPr/>
    </dgm:pt>
    <dgm:pt modelId="{9D42EC77-EA08-413D-9EE8-68D716E1581F}" type="pres">
      <dgm:prSet presAssocID="{DEAAD56F-A645-41AD-A9A1-9B550B80D161}" presName="bgRect" presStyleLbl="bgShp" presStyleIdx="1" presStyleCnt="6"/>
      <dgm:spPr/>
    </dgm:pt>
    <dgm:pt modelId="{E94CDF5D-F65E-4890-BCE7-0183848C875B}" type="pres">
      <dgm:prSet presAssocID="{DEAAD56F-A645-41AD-A9A1-9B550B80D16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7B885E13-3A6A-489E-ACC2-518DF83996F5}" type="pres">
      <dgm:prSet presAssocID="{DEAAD56F-A645-41AD-A9A1-9B550B80D161}" presName="spaceRect" presStyleCnt="0"/>
      <dgm:spPr/>
    </dgm:pt>
    <dgm:pt modelId="{CFCD847A-61F8-49D4-9C61-A6F931D6830C}" type="pres">
      <dgm:prSet presAssocID="{DEAAD56F-A645-41AD-A9A1-9B550B80D161}" presName="parTx" presStyleLbl="revTx" presStyleIdx="1" presStyleCnt="6" custScaleY="88810" custLinFactNeighborX="263" custLinFactNeighborY="2206">
        <dgm:presLayoutVars>
          <dgm:chMax val="0"/>
          <dgm:chPref val="0"/>
        </dgm:presLayoutVars>
      </dgm:prSet>
      <dgm:spPr/>
    </dgm:pt>
    <dgm:pt modelId="{6A7665E0-7216-4C50-B02F-D9E33860C950}" type="pres">
      <dgm:prSet presAssocID="{D4890146-D618-4CB5-8104-624835611825}" presName="sibTrans" presStyleCnt="0"/>
      <dgm:spPr/>
    </dgm:pt>
    <dgm:pt modelId="{DBFDA5A6-98F9-4777-9CF0-8FACF61EEBC7}" type="pres">
      <dgm:prSet presAssocID="{76A312CC-7158-4741-B2BB-541873CA678C}" presName="compNode" presStyleCnt="0"/>
      <dgm:spPr/>
    </dgm:pt>
    <dgm:pt modelId="{F1C16F4C-131D-4F17-A9B5-888013B4DF50}" type="pres">
      <dgm:prSet presAssocID="{76A312CC-7158-4741-B2BB-541873CA678C}" presName="bgRect" presStyleLbl="bgShp" presStyleIdx="2" presStyleCnt="6"/>
      <dgm:spPr/>
    </dgm:pt>
    <dgm:pt modelId="{F6B1E140-38DE-4339-BC4E-9C65CD33A1A7}" type="pres">
      <dgm:prSet presAssocID="{76A312CC-7158-4741-B2BB-541873CA678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7FC7EBCA-F74E-42B2-B9C3-52AAFD9D8C6C}" type="pres">
      <dgm:prSet presAssocID="{76A312CC-7158-4741-B2BB-541873CA678C}" presName="spaceRect" presStyleCnt="0"/>
      <dgm:spPr/>
    </dgm:pt>
    <dgm:pt modelId="{4DD19F3D-5087-4947-8885-1CD08D8DA6C7}" type="pres">
      <dgm:prSet presAssocID="{76A312CC-7158-4741-B2BB-541873CA678C}" presName="parTx" presStyleLbl="revTx" presStyleIdx="2" presStyleCnt="6" custScaleY="126080">
        <dgm:presLayoutVars>
          <dgm:chMax val="0"/>
          <dgm:chPref val="0"/>
        </dgm:presLayoutVars>
      </dgm:prSet>
      <dgm:spPr/>
    </dgm:pt>
    <dgm:pt modelId="{961A753D-72FD-4BAD-8C1E-CAD3E840307D}" type="pres">
      <dgm:prSet presAssocID="{3F9C02E6-BFC2-4663-BB6D-70E2D07644C8}" presName="sibTrans" presStyleCnt="0"/>
      <dgm:spPr/>
    </dgm:pt>
    <dgm:pt modelId="{B611BD91-7068-4482-B2EA-47CB96C8CF3D}" type="pres">
      <dgm:prSet presAssocID="{852AB3CD-A650-484A-A3AC-7148D6316D41}" presName="compNode" presStyleCnt="0"/>
      <dgm:spPr/>
    </dgm:pt>
    <dgm:pt modelId="{7EC3547B-1B45-496C-A0B7-801EA90DF0E1}" type="pres">
      <dgm:prSet presAssocID="{852AB3CD-A650-484A-A3AC-7148D6316D41}" presName="bgRect" presStyleLbl="bgShp" presStyleIdx="3" presStyleCnt="6"/>
      <dgm:spPr/>
    </dgm:pt>
    <dgm:pt modelId="{84DF8FE6-030C-4982-B5E6-DFFB8C9CA0DE}" type="pres">
      <dgm:prSet presAssocID="{852AB3CD-A650-484A-A3AC-7148D6316D4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BABFCDB2-C537-4805-BC70-204852AE89C8}" type="pres">
      <dgm:prSet presAssocID="{852AB3CD-A650-484A-A3AC-7148D6316D41}" presName="spaceRect" presStyleCnt="0"/>
      <dgm:spPr/>
    </dgm:pt>
    <dgm:pt modelId="{89D559BC-18E3-47DE-8350-D908843FBFC7}" type="pres">
      <dgm:prSet presAssocID="{852AB3CD-A650-484A-A3AC-7148D6316D41}" presName="parTx" presStyleLbl="revTx" presStyleIdx="3" presStyleCnt="6" custScaleY="129900" custLinFactNeighborX="708" custLinFactNeighborY="-25612">
        <dgm:presLayoutVars>
          <dgm:chMax val="0"/>
          <dgm:chPref val="0"/>
        </dgm:presLayoutVars>
      </dgm:prSet>
      <dgm:spPr/>
    </dgm:pt>
    <dgm:pt modelId="{7E5097C3-289C-436A-92CF-736829D8E902}" type="pres">
      <dgm:prSet presAssocID="{AB4681F7-9F04-48E7-BB60-89B4DEBE7EFB}" presName="sibTrans" presStyleCnt="0"/>
      <dgm:spPr/>
    </dgm:pt>
    <dgm:pt modelId="{7C0BBB49-420A-482C-BF08-A28AAA887F20}" type="pres">
      <dgm:prSet presAssocID="{3B3FE9F0-8711-451B-A705-AFB7E11DAA21}" presName="compNode" presStyleCnt="0"/>
      <dgm:spPr/>
    </dgm:pt>
    <dgm:pt modelId="{C68C64C3-DB88-4450-8F88-97EA1AD54842}" type="pres">
      <dgm:prSet presAssocID="{3B3FE9F0-8711-451B-A705-AFB7E11DAA21}" presName="bgRect" presStyleLbl="bgShp" presStyleIdx="4" presStyleCnt="6" custScaleY="114393"/>
      <dgm:spPr/>
    </dgm:pt>
    <dgm:pt modelId="{E1B6F97A-B361-43C8-98B4-DFD149154204}" type="pres">
      <dgm:prSet presAssocID="{3B3FE9F0-8711-451B-A705-AFB7E11DAA2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4C108DC3-09BA-4C3D-909C-9CE6BAB9F763}" type="pres">
      <dgm:prSet presAssocID="{3B3FE9F0-8711-451B-A705-AFB7E11DAA21}" presName="spaceRect" presStyleCnt="0"/>
      <dgm:spPr/>
    </dgm:pt>
    <dgm:pt modelId="{0783460A-62C0-4EFA-B7B3-40FD53B6367E}" type="pres">
      <dgm:prSet presAssocID="{3B3FE9F0-8711-451B-A705-AFB7E11DAA21}" presName="parTx" presStyleLbl="revTx" presStyleIdx="4" presStyleCnt="6" custScaleY="170437" custLinFactNeighborX="708" custLinFactNeighborY="-16218">
        <dgm:presLayoutVars>
          <dgm:chMax val="0"/>
          <dgm:chPref val="0"/>
        </dgm:presLayoutVars>
      </dgm:prSet>
      <dgm:spPr/>
    </dgm:pt>
    <dgm:pt modelId="{DD1FBB01-A911-41E0-AF01-06D8D5DEC3CB}" type="pres">
      <dgm:prSet presAssocID="{DC2D52CD-FA3E-4399-9E36-7916251FC65E}" presName="sibTrans" presStyleCnt="0"/>
      <dgm:spPr/>
    </dgm:pt>
    <dgm:pt modelId="{AB221B2D-8441-4AA5-B90E-04E1075B78E9}" type="pres">
      <dgm:prSet presAssocID="{9017EA70-63B3-45E9-BF49-306B795D720C}" presName="compNode" presStyleCnt="0"/>
      <dgm:spPr/>
    </dgm:pt>
    <dgm:pt modelId="{D51F2799-4604-472A-9650-8C711099ACB7}" type="pres">
      <dgm:prSet presAssocID="{9017EA70-63B3-45E9-BF49-306B795D720C}" presName="bgRect" presStyleLbl="bgShp" presStyleIdx="5" presStyleCnt="6" custScaleY="191245"/>
      <dgm:spPr/>
    </dgm:pt>
    <dgm:pt modelId="{8F198086-B668-4B79-A46D-5AE0376B43C5}" type="pres">
      <dgm:prSet presAssocID="{9017EA70-63B3-45E9-BF49-306B795D720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rt Organ"/>
        </a:ext>
      </dgm:extLst>
    </dgm:pt>
    <dgm:pt modelId="{EB3345FF-FBA0-4315-9FB9-DF10D21167B8}" type="pres">
      <dgm:prSet presAssocID="{9017EA70-63B3-45E9-BF49-306B795D720C}" presName="spaceRect" presStyleCnt="0"/>
      <dgm:spPr/>
    </dgm:pt>
    <dgm:pt modelId="{84AAF4BF-7983-4FD7-9EAD-AF8E6AE44FD7}" type="pres">
      <dgm:prSet presAssocID="{9017EA70-63B3-45E9-BF49-306B795D720C}" presName="parTx" presStyleLbl="revTx" presStyleIdx="5" presStyleCnt="6" custScaleY="165855">
        <dgm:presLayoutVars>
          <dgm:chMax val="0"/>
          <dgm:chPref val="0"/>
        </dgm:presLayoutVars>
      </dgm:prSet>
      <dgm:spPr/>
    </dgm:pt>
  </dgm:ptLst>
  <dgm:cxnLst>
    <dgm:cxn modelId="{C775A15B-DFE4-42DD-8C8A-8215E9BABB38}" type="presOf" srcId="{76A312CC-7158-4741-B2BB-541873CA678C}" destId="{4DD19F3D-5087-4947-8885-1CD08D8DA6C7}" srcOrd="0" destOrd="0" presId="urn:microsoft.com/office/officeart/2018/2/layout/IconVerticalSolidList"/>
    <dgm:cxn modelId="{8BDF7765-FE59-408E-BDC1-ECD25AE55A90}" srcId="{0EE65C1B-C046-4F35-A102-08AEBC727C44}" destId="{852AB3CD-A650-484A-A3AC-7148D6316D41}" srcOrd="3" destOrd="0" parTransId="{DB28B772-9483-4817-9C72-2FC4D6CEDBBC}" sibTransId="{AB4681F7-9F04-48E7-BB60-89B4DEBE7EFB}"/>
    <dgm:cxn modelId="{023D5E6B-F5D8-4DBB-8CC6-F79031D5FFED}" type="presOf" srcId="{DEAAD56F-A645-41AD-A9A1-9B550B80D161}" destId="{CFCD847A-61F8-49D4-9C61-A6F931D6830C}" srcOrd="0" destOrd="0" presId="urn:microsoft.com/office/officeart/2018/2/layout/IconVerticalSolidList"/>
    <dgm:cxn modelId="{1798AE6E-3E12-4471-9199-EBAC5D24B5F4}" type="presOf" srcId="{DB732D55-2F1B-4B7C-A372-5749F535A8DE}" destId="{5C7E715A-AB85-4BA0-877F-931745912FD6}" srcOrd="0" destOrd="0" presId="urn:microsoft.com/office/officeart/2018/2/layout/IconVerticalSolidList"/>
    <dgm:cxn modelId="{0CBF2959-AB6A-4E06-B0C0-944F71D6F56F}" srcId="{0EE65C1B-C046-4F35-A102-08AEBC727C44}" destId="{DB732D55-2F1B-4B7C-A372-5749F535A8DE}" srcOrd="0" destOrd="0" parTransId="{A2498DB0-A383-4CE1-825B-81FADBC0C7A9}" sibTransId="{9E175ABF-8721-4400-8802-CE70B07E9EDD}"/>
    <dgm:cxn modelId="{4E57DE79-0362-4A02-9FC3-6415FEDF8119}" srcId="{0EE65C1B-C046-4F35-A102-08AEBC727C44}" destId="{3B3FE9F0-8711-451B-A705-AFB7E11DAA21}" srcOrd="4" destOrd="0" parTransId="{20F50165-765C-4684-A57C-9EF194B3C62C}" sibTransId="{DC2D52CD-FA3E-4399-9E36-7916251FC65E}"/>
    <dgm:cxn modelId="{69612A5A-4BE2-4996-A239-C29EBFB45106}" type="presOf" srcId="{3B3FE9F0-8711-451B-A705-AFB7E11DAA21}" destId="{0783460A-62C0-4EFA-B7B3-40FD53B6367E}" srcOrd="0" destOrd="0" presId="urn:microsoft.com/office/officeart/2018/2/layout/IconVerticalSolidList"/>
    <dgm:cxn modelId="{9E151BAD-4256-4758-86B9-F63C92576237}" srcId="{0EE65C1B-C046-4F35-A102-08AEBC727C44}" destId="{9017EA70-63B3-45E9-BF49-306B795D720C}" srcOrd="5" destOrd="0" parTransId="{CDDA3269-7FC2-40E6-904A-8441F0C45E6F}" sibTransId="{C60CCC94-FA9B-4F0A-A16B-836A0C273993}"/>
    <dgm:cxn modelId="{4452C3AD-D07C-4C52-ABDB-F3C68F421D0C}" srcId="{0EE65C1B-C046-4F35-A102-08AEBC727C44}" destId="{76A312CC-7158-4741-B2BB-541873CA678C}" srcOrd="2" destOrd="0" parTransId="{E24BFEE1-B566-40C8-AD0E-A68D4CBAAA3F}" sibTransId="{3F9C02E6-BFC2-4663-BB6D-70E2D07644C8}"/>
    <dgm:cxn modelId="{9C15D1BE-7F1C-47DF-B3F2-64A02836B144}" type="presOf" srcId="{852AB3CD-A650-484A-A3AC-7148D6316D41}" destId="{89D559BC-18E3-47DE-8350-D908843FBFC7}" srcOrd="0" destOrd="0" presId="urn:microsoft.com/office/officeart/2018/2/layout/IconVerticalSolidList"/>
    <dgm:cxn modelId="{2D7CBEC5-A78D-4C12-A957-0F41369C17F7}" srcId="{0EE65C1B-C046-4F35-A102-08AEBC727C44}" destId="{DEAAD56F-A645-41AD-A9A1-9B550B80D161}" srcOrd="1" destOrd="0" parTransId="{D78583B1-D263-40E8-96E3-0122DA54AAF6}" sibTransId="{D4890146-D618-4CB5-8104-624835611825}"/>
    <dgm:cxn modelId="{37CD1DE5-7D55-4ACF-B20B-14F36281BB17}" type="presOf" srcId="{0EE65C1B-C046-4F35-A102-08AEBC727C44}" destId="{C76189C6-893F-4E07-BB13-CD6E2A983A53}" srcOrd="0" destOrd="0" presId="urn:microsoft.com/office/officeart/2018/2/layout/IconVerticalSolidList"/>
    <dgm:cxn modelId="{C42A42F3-3996-4824-B8B9-C9A85D400348}" type="presOf" srcId="{9017EA70-63B3-45E9-BF49-306B795D720C}" destId="{84AAF4BF-7983-4FD7-9EAD-AF8E6AE44FD7}" srcOrd="0" destOrd="0" presId="urn:microsoft.com/office/officeart/2018/2/layout/IconVerticalSolidList"/>
    <dgm:cxn modelId="{07852F1E-0F8C-4C40-B567-1617BC40EB34}" type="presParOf" srcId="{C76189C6-893F-4E07-BB13-CD6E2A983A53}" destId="{B7D4FE19-11F3-4879-BD99-4AB391BB313D}" srcOrd="0" destOrd="0" presId="urn:microsoft.com/office/officeart/2018/2/layout/IconVerticalSolidList"/>
    <dgm:cxn modelId="{FED6CC7F-876A-4943-AF25-E6A992BAF1B9}" type="presParOf" srcId="{B7D4FE19-11F3-4879-BD99-4AB391BB313D}" destId="{CB14D8A5-122A-4C8E-BCAE-60DD73F6F8CF}" srcOrd="0" destOrd="0" presId="urn:microsoft.com/office/officeart/2018/2/layout/IconVerticalSolidList"/>
    <dgm:cxn modelId="{4A739228-0C87-47CD-B8F1-97580D987A1A}" type="presParOf" srcId="{B7D4FE19-11F3-4879-BD99-4AB391BB313D}" destId="{070B29BA-FF86-4072-A93A-A61A4061DE12}" srcOrd="1" destOrd="0" presId="urn:microsoft.com/office/officeart/2018/2/layout/IconVerticalSolidList"/>
    <dgm:cxn modelId="{2399D4CE-2A70-486C-80AB-018B9AF8039F}" type="presParOf" srcId="{B7D4FE19-11F3-4879-BD99-4AB391BB313D}" destId="{D936F6DB-82F0-4B30-965D-7589A718AEA5}" srcOrd="2" destOrd="0" presId="urn:microsoft.com/office/officeart/2018/2/layout/IconVerticalSolidList"/>
    <dgm:cxn modelId="{DC1417E0-6581-492F-BF39-5A1A8479B879}" type="presParOf" srcId="{B7D4FE19-11F3-4879-BD99-4AB391BB313D}" destId="{5C7E715A-AB85-4BA0-877F-931745912FD6}" srcOrd="3" destOrd="0" presId="urn:microsoft.com/office/officeart/2018/2/layout/IconVerticalSolidList"/>
    <dgm:cxn modelId="{F61EBFD5-2A59-47DC-AA31-84D32ED52C25}" type="presParOf" srcId="{C76189C6-893F-4E07-BB13-CD6E2A983A53}" destId="{23D60DBA-2A0D-4E3D-83C8-86E2F03D4C59}" srcOrd="1" destOrd="0" presId="urn:microsoft.com/office/officeart/2018/2/layout/IconVerticalSolidList"/>
    <dgm:cxn modelId="{C79B7A30-4DD4-41D5-9234-C720515D7FA5}" type="presParOf" srcId="{C76189C6-893F-4E07-BB13-CD6E2A983A53}" destId="{6355FB09-D21C-4A7D-89D5-DD8002DAADEE}" srcOrd="2" destOrd="0" presId="urn:microsoft.com/office/officeart/2018/2/layout/IconVerticalSolidList"/>
    <dgm:cxn modelId="{74B38656-EA79-4341-AEE1-6B805DC56849}" type="presParOf" srcId="{6355FB09-D21C-4A7D-89D5-DD8002DAADEE}" destId="{9D42EC77-EA08-413D-9EE8-68D716E1581F}" srcOrd="0" destOrd="0" presId="urn:microsoft.com/office/officeart/2018/2/layout/IconVerticalSolidList"/>
    <dgm:cxn modelId="{95D9B7C4-6523-42B1-9651-68EA188A2A6E}" type="presParOf" srcId="{6355FB09-D21C-4A7D-89D5-DD8002DAADEE}" destId="{E94CDF5D-F65E-4890-BCE7-0183848C875B}" srcOrd="1" destOrd="0" presId="urn:microsoft.com/office/officeart/2018/2/layout/IconVerticalSolidList"/>
    <dgm:cxn modelId="{E24D3CF1-0FF5-4AAF-BDBC-53D720DCB70E}" type="presParOf" srcId="{6355FB09-D21C-4A7D-89D5-DD8002DAADEE}" destId="{7B885E13-3A6A-489E-ACC2-518DF83996F5}" srcOrd="2" destOrd="0" presId="urn:microsoft.com/office/officeart/2018/2/layout/IconVerticalSolidList"/>
    <dgm:cxn modelId="{E461FF2B-0D61-44B8-A35A-382084B06823}" type="presParOf" srcId="{6355FB09-D21C-4A7D-89D5-DD8002DAADEE}" destId="{CFCD847A-61F8-49D4-9C61-A6F931D6830C}" srcOrd="3" destOrd="0" presId="urn:microsoft.com/office/officeart/2018/2/layout/IconVerticalSolidList"/>
    <dgm:cxn modelId="{BE5CB640-52C5-447A-920B-51BAFA881421}" type="presParOf" srcId="{C76189C6-893F-4E07-BB13-CD6E2A983A53}" destId="{6A7665E0-7216-4C50-B02F-D9E33860C950}" srcOrd="3" destOrd="0" presId="urn:microsoft.com/office/officeart/2018/2/layout/IconVerticalSolidList"/>
    <dgm:cxn modelId="{D7AA1EBB-41D9-41BB-9CA6-250DB05F1766}" type="presParOf" srcId="{C76189C6-893F-4E07-BB13-CD6E2A983A53}" destId="{DBFDA5A6-98F9-4777-9CF0-8FACF61EEBC7}" srcOrd="4" destOrd="0" presId="urn:microsoft.com/office/officeart/2018/2/layout/IconVerticalSolidList"/>
    <dgm:cxn modelId="{BAAE9E3E-1687-45E1-BC10-1ACD305D6198}" type="presParOf" srcId="{DBFDA5A6-98F9-4777-9CF0-8FACF61EEBC7}" destId="{F1C16F4C-131D-4F17-A9B5-888013B4DF50}" srcOrd="0" destOrd="0" presId="urn:microsoft.com/office/officeart/2018/2/layout/IconVerticalSolidList"/>
    <dgm:cxn modelId="{3B3FAB51-1E33-4423-BC8B-86FC0ED4BB0A}" type="presParOf" srcId="{DBFDA5A6-98F9-4777-9CF0-8FACF61EEBC7}" destId="{F6B1E140-38DE-4339-BC4E-9C65CD33A1A7}" srcOrd="1" destOrd="0" presId="urn:microsoft.com/office/officeart/2018/2/layout/IconVerticalSolidList"/>
    <dgm:cxn modelId="{D7352DF1-D7BB-429C-9721-4AC2DD423236}" type="presParOf" srcId="{DBFDA5A6-98F9-4777-9CF0-8FACF61EEBC7}" destId="{7FC7EBCA-F74E-42B2-B9C3-52AAFD9D8C6C}" srcOrd="2" destOrd="0" presId="urn:microsoft.com/office/officeart/2018/2/layout/IconVerticalSolidList"/>
    <dgm:cxn modelId="{EBB699B2-D674-456D-9168-ADA2EE3E41BA}" type="presParOf" srcId="{DBFDA5A6-98F9-4777-9CF0-8FACF61EEBC7}" destId="{4DD19F3D-5087-4947-8885-1CD08D8DA6C7}" srcOrd="3" destOrd="0" presId="urn:microsoft.com/office/officeart/2018/2/layout/IconVerticalSolidList"/>
    <dgm:cxn modelId="{3C21BD43-CBCF-4CF8-9D7D-FEF6B55966BD}" type="presParOf" srcId="{C76189C6-893F-4E07-BB13-CD6E2A983A53}" destId="{961A753D-72FD-4BAD-8C1E-CAD3E840307D}" srcOrd="5" destOrd="0" presId="urn:microsoft.com/office/officeart/2018/2/layout/IconVerticalSolidList"/>
    <dgm:cxn modelId="{5BEDB343-D812-4FB2-8FBD-9FDE01CA9F65}" type="presParOf" srcId="{C76189C6-893F-4E07-BB13-CD6E2A983A53}" destId="{B611BD91-7068-4482-B2EA-47CB96C8CF3D}" srcOrd="6" destOrd="0" presId="urn:microsoft.com/office/officeart/2018/2/layout/IconVerticalSolidList"/>
    <dgm:cxn modelId="{C4CCEADE-79A2-4ABF-BE54-11A15AA847A6}" type="presParOf" srcId="{B611BD91-7068-4482-B2EA-47CB96C8CF3D}" destId="{7EC3547B-1B45-496C-A0B7-801EA90DF0E1}" srcOrd="0" destOrd="0" presId="urn:microsoft.com/office/officeart/2018/2/layout/IconVerticalSolidList"/>
    <dgm:cxn modelId="{6CE3F9F2-91CF-45CF-B3D9-B4FA246B7E0E}" type="presParOf" srcId="{B611BD91-7068-4482-B2EA-47CB96C8CF3D}" destId="{84DF8FE6-030C-4982-B5E6-DFFB8C9CA0DE}" srcOrd="1" destOrd="0" presId="urn:microsoft.com/office/officeart/2018/2/layout/IconVerticalSolidList"/>
    <dgm:cxn modelId="{E2CC3062-44D0-46A2-818E-F903F004FBDE}" type="presParOf" srcId="{B611BD91-7068-4482-B2EA-47CB96C8CF3D}" destId="{BABFCDB2-C537-4805-BC70-204852AE89C8}" srcOrd="2" destOrd="0" presId="urn:microsoft.com/office/officeart/2018/2/layout/IconVerticalSolidList"/>
    <dgm:cxn modelId="{49D7C516-A221-47C4-AC2C-F814A02CFEF7}" type="presParOf" srcId="{B611BD91-7068-4482-B2EA-47CB96C8CF3D}" destId="{89D559BC-18E3-47DE-8350-D908843FBFC7}" srcOrd="3" destOrd="0" presId="urn:microsoft.com/office/officeart/2018/2/layout/IconVerticalSolidList"/>
    <dgm:cxn modelId="{2CEBFD31-6357-4AA3-B0E2-8382C7FB256A}" type="presParOf" srcId="{C76189C6-893F-4E07-BB13-CD6E2A983A53}" destId="{7E5097C3-289C-436A-92CF-736829D8E902}" srcOrd="7" destOrd="0" presId="urn:microsoft.com/office/officeart/2018/2/layout/IconVerticalSolidList"/>
    <dgm:cxn modelId="{2F36C542-CAA8-4C8F-A660-3CA9738584DC}" type="presParOf" srcId="{C76189C6-893F-4E07-BB13-CD6E2A983A53}" destId="{7C0BBB49-420A-482C-BF08-A28AAA887F20}" srcOrd="8" destOrd="0" presId="urn:microsoft.com/office/officeart/2018/2/layout/IconVerticalSolidList"/>
    <dgm:cxn modelId="{7DEE23C2-67AA-42D9-969B-5750FDB36DC5}" type="presParOf" srcId="{7C0BBB49-420A-482C-BF08-A28AAA887F20}" destId="{C68C64C3-DB88-4450-8F88-97EA1AD54842}" srcOrd="0" destOrd="0" presId="urn:microsoft.com/office/officeart/2018/2/layout/IconVerticalSolidList"/>
    <dgm:cxn modelId="{628D1139-84FE-4FF6-A7A3-26E8002FEAFC}" type="presParOf" srcId="{7C0BBB49-420A-482C-BF08-A28AAA887F20}" destId="{E1B6F97A-B361-43C8-98B4-DFD149154204}" srcOrd="1" destOrd="0" presId="urn:microsoft.com/office/officeart/2018/2/layout/IconVerticalSolidList"/>
    <dgm:cxn modelId="{78DA287B-DF3B-4BF9-B496-DD9962E8CD55}" type="presParOf" srcId="{7C0BBB49-420A-482C-BF08-A28AAA887F20}" destId="{4C108DC3-09BA-4C3D-909C-9CE6BAB9F763}" srcOrd="2" destOrd="0" presId="urn:microsoft.com/office/officeart/2018/2/layout/IconVerticalSolidList"/>
    <dgm:cxn modelId="{F124DC46-5CA0-4CE2-BA05-B7C7B6C5EB0D}" type="presParOf" srcId="{7C0BBB49-420A-482C-BF08-A28AAA887F20}" destId="{0783460A-62C0-4EFA-B7B3-40FD53B6367E}" srcOrd="3" destOrd="0" presId="urn:microsoft.com/office/officeart/2018/2/layout/IconVerticalSolidList"/>
    <dgm:cxn modelId="{F242B959-53DA-4E9B-BCCD-839F0F8B0A5E}" type="presParOf" srcId="{C76189C6-893F-4E07-BB13-CD6E2A983A53}" destId="{DD1FBB01-A911-41E0-AF01-06D8D5DEC3CB}" srcOrd="9" destOrd="0" presId="urn:microsoft.com/office/officeart/2018/2/layout/IconVerticalSolidList"/>
    <dgm:cxn modelId="{25571C38-A817-4DBA-930C-E4268C27C16B}" type="presParOf" srcId="{C76189C6-893F-4E07-BB13-CD6E2A983A53}" destId="{AB221B2D-8441-4AA5-B90E-04E1075B78E9}" srcOrd="10" destOrd="0" presId="urn:microsoft.com/office/officeart/2018/2/layout/IconVerticalSolidList"/>
    <dgm:cxn modelId="{E28C7320-5945-4139-85F6-3324D2A5DAA1}" type="presParOf" srcId="{AB221B2D-8441-4AA5-B90E-04E1075B78E9}" destId="{D51F2799-4604-472A-9650-8C711099ACB7}" srcOrd="0" destOrd="0" presId="urn:microsoft.com/office/officeart/2018/2/layout/IconVerticalSolidList"/>
    <dgm:cxn modelId="{0C9A5F2A-7CF0-445B-95B1-75405AD783F0}" type="presParOf" srcId="{AB221B2D-8441-4AA5-B90E-04E1075B78E9}" destId="{8F198086-B668-4B79-A46D-5AE0376B43C5}" srcOrd="1" destOrd="0" presId="urn:microsoft.com/office/officeart/2018/2/layout/IconVerticalSolidList"/>
    <dgm:cxn modelId="{DDBCCBC0-9DC2-4CD0-9D74-364E71EC806A}" type="presParOf" srcId="{AB221B2D-8441-4AA5-B90E-04E1075B78E9}" destId="{EB3345FF-FBA0-4315-9FB9-DF10D21167B8}" srcOrd="2" destOrd="0" presId="urn:microsoft.com/office/officeart/2018/2/layout/IconVerticalSolidList"/>
    <dgm:cxn modelId="{7F99DACE-B88B-4688-9A12-3BC552E52152}" type="presParOf" srcId="{AB221B2D-8441-4AA5-B90E-04E1075B78E9}" destId="{84AAF4BF-7983-4FD7-9EAD-AF8E6AE44FD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C9066-F386-4210-BAF3-0DCB0D58A57B}">
      <dsp:nvSpPr>
        <dsp:cNvPr id="0" name=""/>
        <dsp:cNvSpPr/>
      </dsp:nvSpPr>
      <dsp:spPr>
        <a:xfrm>
          <a:off x="0" y="2124"/>
          <a:ext cx="10515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9EA2CD4-35DA-43BD-A895-617D2CB29E08}">
      <dsp:nvSpPr>
        <dsp:cNvPr id="0" name=""/>
        <dsp:cNvSpPr/>
      </dsp:nvSpPr>
      <dsp:spPr>
        <a:xfrm>
          <a:off x="0" y="0"/>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Our hearts beat constantly, but they also communicate with us through subtle sounds. These sounds, known as heart sounds, are produced by the valves closing and blood flowing through the chambers of the heart. </a:t>
          </a:r>
        </a:p>
      </dsp:txBody>
      <dsp:txXfrm>
        <a:off x="0" y="0"/>
        <a:ext cx="10515600" cy="724514"/>
      </dsp:txXfrm>
    </dsp:sp>
    <dsp:sp modelId="{499B44B4-9F0A-49C3-A7F5-33A16D6F62F5}">
      <dsp:nvSpPr>
        <dsp:cNvPr id="0" name=""/>
        <dsp:cNvSpPr/>
      </dsp:nvSpPr>
      <dsp:spPr>
        <a:xfrm>
          <a:off x="0" y="726639"/>
          <a:ext cx="10515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581574C-BE8E-4548-BC12-E4017EA62830}">
      <dsp:nvSpPr>
        <dsp:cNvPr id="0" name=""/>
        <dsp:cNvSpPr/>
      </dsp:nvSpPr>
      <dsp:spPr>
        <a:xfrm>
          <a:off x="0" y="72663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By listening to these sounds with a stethoscope, doctors can gain valuable insights into the health of the heart. Each heart sound has a specific characteristic sound and timing within the heartbeat cycle. </a:t>
          </a:r>
        </a:p>
      </dsp:txBody>
      <dsp:txXfrm>
        <a:off x="0" y="726639"/>
        <a:ext cx="10515600" cy="724514"/>
      </dsp:txXfrm>
    </dsp:sp>
    <dsp:sp modelId="{383FB3C7-2649-4A60-8A66-3484FF2E6A6E}">
      <dsp:nvSpPr>
        <dsp:cNvPr id="0" name=""/>
        <dsp:cNvSpPr/>
      </dsp:nvSpPr>
      <dsp:spPr>
        <a:xfrm>
          <a:off x="0" y="1451154"/>
          <a:ext cx="10515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8B4C9A6-6D83-479A-B60C-285E0F446CA3}">
      <dsp:nvSpPr>
        <dsp:cNvPr id="0" name=""/>
        <dsp:cNvSpPr/>
      </dsp:nvSpPr>
      <dsp:spPr>
        <a:xfrm>
          <a:off x="0" y="145115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Abnormal heart sounds, such as murmurs, can indicate potential problems like valve defects, narrowed blood vessels, or other issues.</a:t>
          </a:r>
        </a:p>
      </dsp:txBody>
      <dsp:txXfrm>
        <a:off x="0" y="1451154"/>
        <a:ext cx="10515600" cy="724514"/>
      </dsp:txXfrm>
    </dsp:sp>
    <dsp:sp modelId="{B16BBBD4-19BE-445E-8B39-314852B75893}">
      <dsp:nvSpPr>
        <dsp:cNvPr id="0" name=""/>
        <dsp:cNvSpPr/>
      </dsp:nvSpPr>
      <dsp:spPr>
        <a:xfrm>
          <a:off x="0" y="2175669"/>
          <a:ext cx="10515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852C542-89AE-4E74-A6EB-331DB44DC8AF}">
      <dsp:nvSpPr>
        <dsp:cNvPr id="0" name=""/>
        <dsp:cNvSpPr/>
      </dsp:nvSpPr>
      <dsp:spPr>
        <a:xfrm>
          <a:off x="0" y="217566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This makes analyzing heart sounds a crucial tool in diagnosing heart conditions, especially congenital heart disease (CHD), the most common birth defect in children. </a:t>
          </a:r>
        </a:p>
      </dsp:txBody>
      <dsp:txXfrm>
        <a:off x="0" y="2175669"/>
        <a:ext cx="10515600" cy="724514"/>
      </dsp:txXfrm>
    </dsp:sp>
    <dsp:sp modelId="{D1BEEA33-7619-48A6-AB1B-7893C9507EEC}">
      <dsp:nvSpPr>
        <dsp:cNvPr id="0" name=""/>
        <dsp:cNvSpPr/>
      </dsp:nvSpPr>
      <dsp:spPr>
        <a:xfrm>
          <a:off x="0" y="2900183"/>
          <a:ext cx="10515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4C97C24-D9EA-4DEE-ACD9-84ECE8961C10}">
      <dsp:nvSpPr>
        <dsp:cNvPr id="0" name=""/>
        <dsp:cNvSpPr/>
      </dsp:nvSpPr>
      <dsp:spPr>
        <a:xfrm>
          <a:off x="0" y="2900183"/>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Early diagnosis and treatment are crucial for a good prognosis with CHD.</a:t>
          </a:r>
        </a:p>
      </dsp:txBody>
      <dsp:txXfrm>
        <a:off x="0" y="2900183"/>
        <a:ext cx="10515600" cy="724514"/>
      </dsp:txXfrm>
    </dsp:sp>
    <dsp:sp modelId="{8EA3F182-B86D-402D-979B-C2184924906F}">
      <dsp:nvSpPr>
        <dsp:cNvPr id="0" name=""/>
        <dsp:cNvSpPr/>
      </dsp:nvSpPr>
      <dsp:spPr>
        <a:xfrm>
          <a:off x="0" y="3624698"/>
          <a:ext cx="10515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DE13F96-D59E-4039-B400-CE392CF2891B}">
      <dsp:nvSpPr>
        <dsp:cNvPr id="0" name=""/>
        <dsp:cNvSpPr/>
      </dsp:nvSpPr>
      <dsp:spPr>
        <a:xfrm>
          <a:off x="0" y="3624698"/>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Current screening methods like Prenatal screening, Cardiac auscultation (listening with a stethoscope) and pulse oximetry have limitations and miss some cases.</a:t>
          </a:r>
        </a:p>
      </dsp:txBody>
      <dsp:txXfrm>
        <a:off x="0" y="3624698"/>
        <a:ext cx="10515600" cy="724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14D8A5-122A-4C8E-BCAE-60DD73F6F8CF}">
      <dsp:nvSpPr>
        <dsp:cNvPr id="0" name=""/>
        <dsp:cNvSpPr/>
      </dsp:nvSpPr>
      <dsp:spPr>
        <a:xfrm>
          <a:off x="0" y="8315"/>
          <a:ext cx="9069477" cy="14440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0B29BA-FF86-4072-A93A-A61A4061DE12}">
      <dsp:nvSpPr>
        <dsp:cNvPr id="0" name=""/>
        <dsp:cNvSpPr/>
      </dsp:nvSpPr>
      <dsp:spPr>
        <a:xfrm>
          <a:off x="96125" y="735659"/>
          <a:ext cx="268131" cy="2681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7E715A-AB85-4BA0-877F-931745912FD6}">
      <dsp:nvSpPr>
        <dsp:cNvPr id="0" name=""/>
        <dsp:cNvSpPr/>
      </dsp:nvSpPr>
      <dsp:spPr>
        <a:xfrm>
          <a:off x="426451" y="16626"/>
          <a:ext cx="8412898" cy="1449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27" tIns="49727" rIns="49727" bIns="49727" numCol="1" spcCol="1270" anchor="ctr" anchorCtr="0">
          <a:noAutofit/>
        </a:bodyPr>
        <a:lstStyle/>
        <a:p>
          <a:pPr marL="0" lvl="0" indent="0" algn="l" defTabSz="666750">
            <a:lnSpc>
              <a:spcPct val="100000"/>
            </a:lnSpc>
            <a:spcBef>
              <a:spcPct val="0"/>
            </a:spcBef>
            <a:spcAft>
              <a:spcPct val="35000"/>
            </a:spcAft>
            <a:buNone/>
          </a:pPr>
          <a:r>
            <a:rPr lang="en-US" sz="1500" kern="1200" dirty="0"/>
            <a:t>Although useful, traditional auscultation has drawbacks. The subjectivity and experience level of individual physicians can result in inconsistent interpretation when relying on their knowledge. Furthermore, diagnostic effectiveness may be impacted by the traditional analysis's time-consuming nature.</a:t>
          </a:r>
        </a:p>
      </dsp:txBody>
      <dsp:txXfrm>
        <a:off x="426451" y="16626"/>
        <a:ext cx="8412898" cy="1449542"/>
      </dsp:txXfrm>
    </dsp:sp>
    <dsp:sp modelId="{9D42EC77-EA08-413D-9EE8-68D716E1581F}">
      <dsp:nvSpPr>
        <dsp:cNvPr id="0" name=""/>
        <dsp:cNvSpPr/>
      </dsp:nvSpPr>
      <dsp:spPr>
        <a:xfrm>
          <a:off x="0" y="2221919"/>
          <a:ext cx="9069477" cy="4875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CDF5D-F65E-4890-BCE7-0183848C875B}">
      <dsp:nvSpPr>
        <dsp:cNvPr id="0" name=""/>
        <dsp:cNvSpPr/>
      </dsp:nvSpPr>
      <dsp:spPr>
        <a:xfrm>
          <a:off x="147472" y="2331609"/>
          <a:ext cx="268131" cy="2681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CD847A-61F8-49D4-9C61-A6F931D6830C}">
      <dsp:nvSpPr>
        <dsp:cNvPr id="0" name=""/>
        <dsp:cNvSpPr/>
      </dsp:nvSpPr>
      <dsp:spPr>
        <a:xfrm>
          <a:off x="585202" y="2258573"/>
          <a:ext cx="8412898" cy="417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27" tIns="49727" rIns="49727" bIns="49727" numCol="1" spcCol="1270" anchor="ctr" anchorCtr="0">
          <a:noAutofit/>
        </a:bodyPr>
        <a:lstStyle/>
        <a:p>
          <a:pPr marL="0" lvl="0" indent="0" algn="l" defTabSz="711200">
            <a:lnSpc>
              <a:spcPct val="100000"/>
            </a:lnSpc>
            <a:spcBef>
              <a:spcPct val="0"/>
            </a:spcBef>
            <a:spcAft>
              <a:spcPct val="35000"/>
            </a:spcAft>
            <a:buNone/>
          </a:pPr>
          <a:r>
            <a:rPr lang="en-US" sz="1600" kern="1200" dirty="0"/>
            <a:t>Furthermore, in some hospital settings, access to pediatric cardiologists with the necessary skills may be restricted.</a:t>
          </a:r>
        </a:p>
      </dsp:txBody>
      <dsp:txXfrm>
        <a:off x="585202" y="2258573"/>
        <a:ext cx="8412898" cy="417281"/>
      </dsp:txXfrm>
    </dsp:sp>
    <dsp:sp modelId="{F1C16F4C-131D-4F17-A9B5-888013B4DF50}">
      <dsp:nvSpPr>
        <dsp:cNvPr id="0" name=""/>
        <dsp:cNvSpPr/>
      </dsp:nvSpPr>
      <dsp:spPr>
        <a:xfrm>
          <a:off x="0" y="2919486"/>
          <a:ext cx="9069477" cy="4875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B1E140-38DE-4339-BC4E-9C65CD33A1A7}">
      <dsp:nvSpPr>
        <dsp:cNvPr id="0" name=""/>
        <dsp:cNvSpPr/>
      </dsp:nvSpPr>
      <dsp:spPr>
        <a:xfrm>
          <a:off x="147472" y="3029176"/>
          <a:ext cx="268131" cy="2681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D19F3D-5087-4947-8885-1CD08D8DA6C7}">
      <dsp:nvSpPr>
        <dsp:cNvPr id="0" name=""/>
        <dsp:cNvSpPr/>
      </dsp:nvSpPr>
      <dsp:spPr>
        <a:xfrm>
          <a:off x="563076" y="2858216"/>
          <a:ext cx="8446596" cy="592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27" tIns="49727" rIns="49727" bIns="49727" numCol="1" spcCol="1270" anchor="ctr" anchorCtr="0">
          <a:noAutofit/>
        </a:bodyPr>
        <a:lstStyle/>
        <a:p>
          <a:pPr marL="0" lvl="0" indent="0" algn="l" defTabSz="711200">
            <a:lnSpc>
              <a:spcPct val="100000"/>
            </a:lnSpc>
            <a:spcBef>
              <a:spcPct val="0"/>
            </a:spcBef>
            <a:spcAft>
              <a:spcPct val="35000"/>
            </a:spcAft>
            <a:buNone/>
          </a:pPr>
          <a:r>
            <a:rPr lang="en-US" sz="1600" kern="1200" dirty="0"/>
            <a:t>A strong remedy for these issues is provided by machine learning. Through the use of automated classification systems, we may be able to: </a:t>
          </a:r>
        </a:p>
      </dsp:txBody>
      <dsp:txXfrm>
        <a:off x="563076" y="2858216"/>
        <a:ext cx="8446596" cy="592397"/>
      </dsp:txXfrm>
    </dsp:sp>
    <dsp:sp modelId="{7EC3547B-1B45-496C-A0B7-801EA90DF0E1}">
      <dsp:nvSpPr>
        <dsp:cNvPr id="0" name=""/>
        <dsp:cNvSpPr/>
      </dsp:nvSpPr>
      <dsp:spPr>
        <a:xfrm>
          <a:off x="0" y="3669643"/>
          <a:ext cx="9069477" cy="4875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DF8FE6-030C-4982-B5E6-DFFB8C9CA0DE}">
      <dsp:nvSpPr>
        <dsp:cNvPr id="0" name=""/>
        <dsp:cNvSpPr/>
      </dsp:nvSpPr>
      <dsp:spPr>
        <a:xfrm>
          <a:off x="147472" y="3779333"/>
          <a:ext cx="268131" cy="2681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D559BC-18E3-47DE-8350-D908843FBFC7}">
      <dsp:nvSpPr>
        <dsp:cNvPr id="0" name=""/>
        <dsp:cNvSpPr/>
      </dsp:nvSpPr>
      <dsp:spPr>
        <a:xfrm>
          <a:off x="622878" y="3479059"/>
          <a:ext cx="8446596" cy="610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27" tIns="49727" rIns="49727" bIns="49727" numCol="1" spcCol="1270" anchor="ctr" anchorCtr="0">
          <a:noAutofit/>
        </a:bodyPr>
        <a:lstStyle/>
        <a:p>
          <a:pPr marL="0" lvl="0" indent="0" algn="l" defTabSz="711200">
            <a:lnSpc>
              <a:spcPct val="100000"/>
            </a:lnSpc>
            <a:spcBef>
              <a:spcPct val="0"/>
            </a:spcBef>
            <a:spcAft>
              <a:spcPct val="35000"/>
            </a:spcAft>
            <a:buNone/>
          </a:pPr>
          <a:br>
            <a:rPr lang="en-US" sz="1600" kern="1200" dirty="0"/>
          </a:br>
          <a:r>
            <a:rPr lang="en-US" sz="1600" kern="1200" dirty="0"/>
            <a:t>1. </a:t>
          </a:r>
          <a:r>
            <a:rPr lang="en-US" sz="1600" b="1" kern="1200" dirty="0"/>
            <a:t>Enhanced Objectivity</a:t>
          </a:r>
          <a:r>
            <a:rPr lang="en-US" sz="1600" kern="1200" dirty="0"/>
            <a:t>: Large datasets can be used to train machine learning models, which lessens the impact of human bias and produces diagnoses that are more consistent. </a:t>
          </a:r>
        </a:p>
      </dsp:txBody>
      <dsp:txXfrm>
        <a:off x="622878" y="3479059"/>
        <a:ext cx="8446596" cy="610346"/>
      </dsp:txXfrm>
    </dsp:sp>
    <dsp:sp modelId="{C68C64C3-DB88-4450-8F88-97EA1AD54842}">
      <dsp:nvSpPr>
        <dsp:cNvPr id="0" name=""/>
        <dsp:cNvSpPr/>
      </dsp:nvSpPr>
      <dsp:spPr>
        <a:xfrm>
          <a:off x="0" y="4488924"/>
          <a:ext cx="9069477" cy="5576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B6F97A-B361-43C8-98B4-DFD149154204}">
      <dsp:nvSpPr>
        <dsp:cNvPr id="0" name=""/>
        <dsp:cNvSpPr/>
      </dsp:nvSpPr>
      <dsp:spPr>
        <a:xfrm>
          <a:off x="147472" y="4633698"/>
          <a:ext cx="268131" cy="26813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83460A-62C0-4EFA-B7B3-40FD53B6367E}">
      <dsp:nvSpPr>
        <dsp:cNvPr id="0" name=""/>
        <dsp:cNvSpPr/>
      </dsp:nvSpPr>
      <dsp:spPr>
        <a:xfrm>
          <a:off x="622878" y="4282329"/>
          <a:ext cx="8446596" cy="80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27" tIns="49727" rIns="49727" bIns="49727" numCol="1" spcCol="1270" anchor="ctr" anchorCtr="0">
          <a:noAutofit/>
        </a:bodyPr>
        <a:lstStyle/>
        <a:p>
          <a:pPr marL="0" lvl="0" indent="0" algn="l" defTabSz="622300">
            <a:lnSpc>
              <a:spcPct val="100000"/>
            </a:lnSpc>
            <a:spcBef>
              <a:spcPct val="0"/>
            </a:spcBef>
            <a:spcAft>
              <a:spcPct val="35000"/>
            </a:spcAft>
            <a:buNone/>
          </a:pPr>
          <a:br>
            <a:rPr lang="en-US" sz="1400" kern="1200" dirty="0"/>
          </a:br>
          <a:r>
            <a:rPr lang="en-US" sz="1600" kern="1200" dirty="0"/>
            <a:t>2. </a:t>
          </a:r>
          <a:r>
            <a:rPr lang="en-US" sz="1600" b="1" kern="1200" dirty="0"/>
            <a:t>Enhanced Efficiency</a:t>
          </a:r>
          <a:r>
            <a:rPr lang="en-US" sz="1600" kern="1200" dirty="0"/>
            <a:t>: With automated systems, heart sounds can be quickly analyzed, which could streamline diagnostic operations and shorten turnaround times.</a:t>
          </a:r>
          <a:endParaRPr lang="en-US" sz="1400" kern="1200" dirty="0"/>
        </a:p>
      </dsp:txBody>
      <dsp:txXfrm>
        <a:off x="622878" y="4282329"/>
        <a:ext cx="8446596" cy="800812"/>
      </dsp:txXfrm>
    </dsp:sp>
    <dsp:sp modelId="{D51F2799-4604-472A-9650-8C711099ACB7}">
      <dsp:nvSpPr>
        <dsp:cNvPr id="0" name=""/>
        <dsp:cNvSpPr/>
      </dsp:nvSpPr>
      <dsp:spPr>
        <a:xfrm>
          <a:off x="0" y="5308128"/>
          <a:ext cx="9069477" cy="9323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198086-B668-4B79-A46D-5AE0376B43C5}">
      <dsp:nvSpPr>
        <dsp:cNvPr id="0" name=""/>
        <dsp:cNvSpPr/>
      </dsp:nvSpPr>
      <dsp:spPr>
        <a:xfrm>
          <a:off x="147472" y="5640234"/>
          <a:ext cx="268131" cy="26813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AAF4BF-7983-4FD7-9EAD-AF8E6AE44FD7}">
      <dsp:nvSpPr>
        <dsp:cNvPr id="0" name=""/>
        <dsp:cNvSpPr/>
      </dsp:nvSpPr>
      <dsp:spPr>
        <a:xfrm>
          <a:off x="563076" y="5375831"/>
          <a:ext cx="8446596" cy="779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27" tIns="49727" rIns="49727" bIns="49727" numCol="1" spcCol="1270" anchor="ctr" anchorCtr="0">
          <a:noAutofit/>
        </a:bodyPr>
        <a:lstStyle/>
        <a:p>
          <a:pPr marL="0" lvl="0" indent="0" algn="l" defTabSz="711200">
            <a:lnSpc>
              <a:spcPct val="100000"/>
            </a:lnSpc>
            <a:spcBef>
              <a:spcPct val="0"/>
            </a:spcBef>
            <a:spcAft>
              <a:spcPct val="35000"/>
            </a:spcAft>
            <a:buNone/>
          </a:pPr>
          <a:r>
            <a:rPr lang="en-US" sz="1600" kern="1200"/>
            <a:t>3. </a:t>
          </a:r>
          <a:r>
            <a:rPr lang="en-US" sz="1600" b="1" kern="1200"/>
            <a:t>Enhanced Accessibility</a:t>
          </a:r>
          <a:r>
            <a:rPr lang="en-US" sz="1600" kern="1200"/>
            <a:t>: Machine learning-based solutions might be implemented in environments with limited resources, increasing the availability of precise pediatric heart sound analysis and possibly enabling the early identification of cardiac problems.</a:t>
          </a:r>
        </a:p>
      </dsp:txBody>
      <dsp:txXfrm>
        <a:off x="563076" y="5375831"/>
        <a:ext cx="8446596" cy="77928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20BBEE-F49C-421E-8D69-01D678C2645F}" type="datetime1">
              <a:rPr lang="en-US" smtClean="0"/>
              <a:t>4/12/2024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0321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865A31-3E87-468A-B148-5C666447EC69}" type="datetime1">
              <a:rPr lang="en-US" smtClean="0"/>
              <a:t>4/12/2024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82207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3F7212-621B-48DA-ADA4-5ADD472264E8}" type="datetime1">
              <a:rPr lang="en-US" smtClean="0"/>
              <a:t>4/12/2024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46594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D44673-3D7D-4DA4-8694-3884C26BCA78}" type="datetime1">
              <a:rPr lang="en-US" smtClean="0"/>
              <a:t>4/12/2024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49439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0429FD-4554-41E0-B4CE-5E66F1069EE1}" type="datetime1">
              <a:rPr lang="en-US" smtClean="0"/>
              <a:t>4/12/2024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84719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B80AF1-98AE-4BE5-B730-B3F94EBFAF6B}" type="datetime1">
              <a:rPr lang="en-US" smtClean="0"/>
              <a:t>4/12/2024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817947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BD241F-3391-4EBE-A8C5-7CBF4570F37E}" type="datetime1">
              <a:rPr lang="en-US" smtClean="0"/>
              <a:t>4/12/2024</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23978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ED5603-DD09-4201-9B85-01E017332964}" type="datetime1">
              <a:rPr lang="en-US" smtClean="0"/>
              <a:t>4/12/2024</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68421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763CD9-D698-4CA1-B27A-F3D4C2BCE197}" type="datetime1">
              <a:rPr lang="en-US" smtClean="0"/>
              <a:t>4/12/2024</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090457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C4FE42-FC27-4BF8-9CF6-3CCDE72249E1}" type="datetime1">
              <a:rPr lang="en-US" smtClean="0"/>
              <a:t>4/12/2024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158134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5C9139-9C44-484A-9C8C-A9A029484308}" type="datetime1">
              <a:rPr lang="en-US" smtClean="0"/>
              <a:t>4/12/2024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1852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3223F2-9184-454A-B4F4-C56DD77B6351}" type="datetime1">
              <a:rPr lang="en-US" smtClean="0"/>
              <a:t>4/12/2024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DF98CC-160E-494C-8C3C-8CDC5FA257DE}" type="slidenum">
              <a:rPr lang="en-US" smtClean="0"/>
              <a:pPr/>
              <a:t>‹#›</a:t>
            </a:fld>
            <a:endParaRPr lang="en-US"/>
          </a:p>
        </p:txBody>
      </p:sp>
    </p:spTree>
    <p:extLst>
      <p:ext uri="{BB962C8B-B14F-4D97-AF65-F5344CB8AC3E}">
        <p14:creationId xmlns:p14="http://schemas.microsoft.com/office/powerpoint/2010/main" val="9357239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ibrosa.org/doc/main/feature.html" TargetMode="External"/><Relationship Id="rId2" Type="http://schemas.openxmlformats.org/officeDocument/2006/relationships/hyperlink" Target="https://www.tensorflow.org/tutorials/audio/simple_audio" TargetMode="External"/><Relationship Id="rId1" Type="http://schemas.openxmlformats.org/officeDocument/2006/relationships/slideLayout" Target="../slideLayouts/slideLayout2.xml"/><Relationship Id="rId4" Type="http://schemas.openxmlformats.org/officeDocument/2006/relationships/hyperlink" Target="https://ieeexplore.ieee.org/stamp/stamp.jsp?tp=&amp;arnumber=10384868" TargetMode="Externa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4.png"/><Relationship Id="rId3" Type="http://schemas.microsoft.com/office/2007/relationships/media" Target="../media/media2.wav"/><Relationship Id="rId7" Type="http://schemas.openxmlformats.org/officeDocument/2006/relationships/diagramData" Target="../diagrams/data1.xml"/><Relationship Id="rId12" Type="http://schemas.openxmlformats.org/officeDocument/2006/relationships/image" Target="../media/image3.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2.png"/><Relationship Id="rId11" Type="http://schemas.microsoft.com/office/2007/relationships/diagramDrawing" Target="../diagrams/drawing1.xml"/><Relationship Id="rId5" Type="http://schemas.openxmlformats.org/officeDocument/2006/relationships/slideLayout" Target="../slideLayouts/slideLayout2.xml"/><Relationship Id="rId10" Type="http://schemas.openxmlformats.org/officeDocument/2006/relationships/diagramColors" Target="../diagrams/colors1.xml"/><Relationship Id="rId4" Type="http://schemas.openxmlformats.org/officeDocument/2006/relationships/audio" Target="../media/media2.wav"/><Relationship Id="rId9"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F469DA2-23BB-261B-04D4-DA7FD2710137}"/>
              </a:ext>
            </a:extLst>
          </p:cNvPr>
          <p:cNvPicPr>
            <a:picLocks noChangeAspect="1"/>
          </p:cNvPicPr>
          <p:nvPr/>
        </p:nvPicPr>
        <p:blipFill rotWithShape="1">
          <a:blip r:embed="rId2">
            <a:alphaModFix amt="50000"/>
          </a:blip>
          <a:srcRect l="1935" r="8397"/>
          <a:stretch/>
        </p:blipFill>
        <p:spPr>
          <a:xfrm>
            <a:off x="20" y="10"/>
            <a:ext cx="12188930" cy="6857990"/>
          </a:xfrm>
          <a:prstGeom prst="rect">
            <a:avLst/>
          </a:prstGeom>
        </p:spPr>
      </p:pic>
      <p:sp>
        <p:nvSpPr>
          <p:cNvPr id="2" name="Title 1">
            <a:extLst>
              <a:ext uri="{FF2B5EF4-FFF2-40B4-BE49-F238E27FC236}">
                <a16:creationId xmlns:a16="http://schemas.microsoft.com/office/drawing/2014/main" id="{439DE2FE-2B2E-6F5C-06E9-975DC60B38A2}"/>
              </a:ext>
            </a:extLst>
          </p:cNvPr>
          <p:cNvSpPr>
            <a:spLocks noGrp="1"/>
          </p:cNvSpPr>
          <p:nvPr>
            <p:ph type="ctrTitle"/>
          </p:nvPr>
        </p:nvSpPr>
        <p:spPr>
          <a:xfrm>
            <a:off x="1141476" y="428134"/>
            <a:ext cx="9906000" cy="3727968"/>
          </a:xfrm>
        </p:spPr>
        <p:txBody>
          <a:bodyPr vert="horz" lIns="91440" tIns="45720" rIns="91440" bIns="45720" rtlCol="0">
            <a:normAutofit/>
          </a:bodyPr>
          <a:lstStyle/>
          <a:p>
            <a:br>
              <a:rPr lang="en-US" sz="4000" b="1" u="sng" dirty="0">
                <a:solidFill>
                  <a:schemeClr val="bg1"/>
                </a:solidFill>
              </a:rPr>
            </a:br>
            <a:br>
              <a:rPr lang="en-US" sz="4000" b="1" u="sng" dirty="0">
                <a:solidFill>
                  <a:schemeClr val="bg1"/>
                </a:solidFill>
              </a:rPr>
            </a:br>
            <a:r>
              <a:rPr lang="en-US" sz="4400" b="1" dirty="0">
                <a:solidFill>
                  <a:schemeClr val="bg1"/>
                </a:solidFill>
              </a:rPr>
              <a:t>Two Class Classification of </a:t>
            </a:r>
            <a:r>
              <a:rPr lang="en-US" sz="4400" b="1" dirty="0" err="1">
                <a:solidFill>
                  <a:schemeClr val="bg1"/>
                </a:solidFill>
              </a:rPr>
              <a:t>Paediatric</a:t>
            </a:r>
            <a:r>
              <a:rPr lang="en-US" sz="4400" b="1" dirty="0">
                <a:solidFill>
                  <a:schemeClr val="bg1"/>
                </a:solidFill>
              </a:rPr>
              <a:t> Heart Sound Signals using Short Term Fourier Transform Features</a:t>
            </a:r>
            <a:br>
              <a:rPr lang="en-US" sz="3600" dirty="0">
                <a:solidFill>
                  <a:schemeClr val="bg1"/>
                </a:solidFill>
              </a:rPr>
            </a:br>
            <a:endParaRPr lang="en-US" sz="3600" dirty="0">
              <a:solidFill>
                <a:schemeClr val="bg1"/>
              </a:solidFill>
            </a:endParaRPr>
          </a:p>
        </p:txBody>
      </p:sp>
      <p:sp>
        <p:nvSpPr>
          <p:cNvPr id="3" name="Subtitle 2">
            <a:extLst>
              <a:ext uri="{FF2B5EF4-FFF2-40B4-BE49-F238E27FC236}">
                <a16:creationId xmlns:a16="http://schemas.microsoft.com/office/drawing/2014/main" id="{AE10AEF6-FD16-0F7C-F2A2-319E3F138D85}"/>
              </a:ext>
            </a:extLst>
          </p:cNvPr>
          <p:cNvSpPr>
            <a:spLocks noGrp="1"/>
          </p:cNvSpPr>
          <p:nvPr>
            <p:ph type="subTitle" idx="1"/>
          </p:nvPr>
        </p:nvSpPr>
        <p:spPr>
          <a:xfrm>
            <a:off x="1522476" y="4623550"/>
            <a:ext cx="9144000" cy="1536192"/>
          </a:xfrm>
        </p:spPr>
        <p:txBody>
          <a:bodyPr vert="horz" lIns="91440" tIns="45720" rIns="91440" bIns="45720" rtlCol="0">
            <a:normAutofit/>
          </a:bodyPr>
          <a:lstStyle/>
          <a:p>
            <a:r>
              <a:rPr lang="en-US" sz="1300" i="0" u="sng" dirty="0">
                <a:solidFill>
                  <a:schemeClr val="bg1"/>
                </a:solidFill>
                <a:effectLst/>
              </a:rPr>
              <a:t>Team Members:</a:t>
            </a:r>
          </a:p>
          <a:p>
            <a:pPr indent="-228600">
              <a:buFont typeface="Arial" panose="020B0604020202020204" pitchFamily="34" charset="0"/>
              <a:buChar char="•"/>
            </a:pPr>
            <a:r>
              <a:rPr lang="en-US" sz="1300" dirty="0">
                <a:solidFill>
                  <a:schemeClr val="bg1"/>
                </a:solidFill>
              </a:rPr>
              <a:t>121CS0195 JAYESH NAYAK</a:t>
            </a:r>
          </a:p>
          <a:p>
            <a:pPr indent="-228600">
              <a:buFont typeface="Arial" panose="020B0604020202020204" pitchFamily="34" charset="0"/>
              <a:buChar char="•"/>
            </a:pPr>
            <a:r>
              <a:rPr lang="en-US" sz="1300" dirty="0">
                <a:solidFill>
                  <a:schemeClr val="bg1"/>
                </a:solidFill>
              </a:rPr>
              <a:t> 121CS0196 ASHISH PADHY</a:t>
            </a:r>
          </a:p>
          <a:p>
            <a:pPr indent="-228600">
              <a:buFont typeface="Arial" panose="020B0604020202020204" pitchFamily="34" charset="0"/>
              <a:buChar char="•"/>
            </a:pPr>
            <a:r>
              <a:rPr lang="en-US" sz="1300" dirty="0">
                <a:solidFill>
                  <a:schemeClr val="bg1"/>
                </a:solidFill>
              </a:rPr>
              <a:t> 121CS0197 ARMAN PAIKARAY</a:t>
            </a:r>
          </a:p>
          <a:p>
            <a:pPr indent="-228600">
              <a:buFont typeface="Arial" panose="020B0604020202020204" pitchFamily="34" charset="0"/>
              <a:buChar char="•"/>
            </a:pPr>
            <a:r>
              <a:rPr lang="en-US" sz="1300" dirty="0">
                <a:solidFill>
                  <a:schemeClr val="bg1"/>
                </a:solidFill>
              </a:rPr>
              <a:t> 121CS0198 ANIMESH PANDA</a:t>
            </a:r>
            <a:endParaRPr lang="en-US" sz="1300" i="0" dirty="0">
              <a:solidFill>
                <a:schemeClr val="bg1"/>
              </a:solidFill>
              <a:effectLst/>
            </a:endParaRPr>
          </a:p>
        </p:txBody>
      </p:sp>
      <p:sp>
        <p:nvSpPr>
          <p:cNvPr id="32"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4680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4C2CB-FC5A-C43C-C290-6D119FDD3234}"/>
              </a:ext>
            </a:extLst>
          </p:cNvPr>
          <p:cNvSpPr>
            <a:spLocks noGrp="1"/>
          </p:cNvSpPr>
          <p:nvPr>
            <p:ph type="title"/>
          </p:nvPr>
        </p:nvSpPr>
        <p:spPr>
          <a:xfrm>
            <a:off x="838200" y="256268"/>
            <a:ext cx="10515600" cy="1325563"/>
          </a:xfrm>
        </p:spPr>
        <p:txBody>
          <a:bodyPr/>
          <a:lstStyle/>
          <a:p>
            <a:r>
              <a:rPr lang="en-US" b="1"/>
              <a:t>References</a:t>
            </a:r>
            <a:endParaRPr lang="en-IN" b="1"/>
          </a:p>
        </p:txBody>
      </p:sp>
      <p:sp>
        <p:nvSpPr>
          <p:cNvPr id="3" name="Content Placeholder 2">
            <a:extLst>
              <a:ext uri="{FF2B5EF4-FFF2-40B4-BE49-F238E27FC236}">
                <a16:creationId xmlns:a16="http://schemas.microsoft.com/office/drawing/2014/main" id="{4DB45BAE-9BFA-C5DF-61BD-95E7883B28D2}"/>
              </a:ext>
            </a:extLst>
          </p:cNvPr>
          <p:cNvSpPr>
            <a:spLocks noGrp="1"/>
          </p:cNvSpPr>
          <p:nvPr>
            <p:ph idx="1"/>
          </p:nvPr>
        </p:nvSpPr>
        <p:spPr>
          <a:xfrm>
            <a:off x="838200" y="1334861"/>
            <a:ext cx="10515600" cy="5266871"/>
          </a:xfrm>
        </p:spPr>
        <p:txBody>
          <a:bodyPr>
            <a:noAutofit/>
          </a:bodyPr>
          <a:lstStyle/>
          <a:p>
            <a:r>
              <a:rPr lang="en-US" sz="2400" dirty="0"/>
              <a:t>Google </a:t>
            </a:r>
            <a:r>
              <a:rPr lang="en-US" sz="2400" dirty="0" err="1"/>
              <a:t>Tensorflow</a:t>
            </a:r>
            <a:r>
              <a:rPr lang="en-US" sz="2400" dirty="0"/>
              <a:t> blog for audio classification:</a:t>
            </a:r>
            <a:br>
              <a:rPr lang="en-US" sz="2400" dirty="0"/>
            </a:br>
            <a:r>
              <a:rPr lang="en-US" sz="2400" dirty="0"/>
              <a:t>	</a:t>
            </a:r>
            <a:r>
              <a:rPr lang="en-US" sz="2400" dirty="0">
                <a:hlinkClick r:id="rId2"/>
              </a:rPr>
              <a:t>https://www.tensorflow.org/tutorials/audio/simple_audio</a:t>
            </a:r>
            <a:endParaRPr lang="en-US" sz="2400" dirty="0"/>
          </a:p>
          <a:p>
            <a:r>
              <a:rPr lang="en-US" sz="2400" dirty="0" err="1"/>
              <a:t>Librosa</a:t>
            </a:r>
            <a:r>
              <a:rPr lang="en-US" sz="2400" dirty="0"/>
              <a:t>:</a:t>
            </a:r>
          </a:p>
          <a:p>
            <a:pPr marL="0" indent="0">
              <a:buNone/>
            </a:pPr>
            <a:r>
              <a:rPr lang="en-US" sz="2400" dirty="0"/>
              <a:t>	</a:t>
            </a:r>
            <a:r>
              <a:rPr lang="en-US" sz="2400" dirty="0">
                <a:hlinkClick r:id="rId3"/>
              </a:rPr>
              <a:t>https://librosa.org/doc/main/feature.html</a:t>
            </a:r>
            <a:endParaRPr lang="en-IN" sz="2400" dirty="0"/>
          </a:p>
          <a:p>
            <a:r>
              <a:rPr lang="en-US" sz="2400" dirty="0" err="1"/>
              <a:t>ZCHSound</a:t>
            </a:r>
            <a:r>
              <a:rPr lang="en-US" sz="2400" dirty="0"/>
              <a:t>: Open-Source ZJU </a:t>
            </a:r>
            <a:r>
              <a:rPr lang="en-US" sz="2400" dirty="0" err="1"/>
              <a:t>Paediatric</a:t>
            </a:r>
            <a:r>
              <a:rPr lang="en-US" sz="2400" dirty="0"/>
              <a:t> Heart Sound Database With Congenital Heart Disease:</a:t>
            </a:r>
          </a:p>
          <a:p>
            <a:pPr marL="457200" lvl="1" indent="0">
              <a:buNone/>
            </a:pPr>
            <a:r>
              <a:rPr lang="en-IN" dirty="0">
                <a:hlinkClick r:id="rId4"/>
              </a:rPr>
              <a:t>IEEE Xplore Full-Text PDF:</a:t>
            </a:r>
            <a:endParaRPr lang="en-IN" dirty="0"/>
          </a:p>
          <a:p>
            <a:r>
              <a:rPr lang="en-US" sz="2400" b="0" i="0" dirty="0">
                <a:solidFill>
                  <a:srgbClr val="111111"/>
                </a:solidFill>
                <a:effectLst/>
              </a:rPr>
              <a:t>Heart Sounds Classification Using Short-Time Fourier Transform and Gray Level Difference Method</a:t>
            </a:r>
          </a:p>
          <a:p>
            <a:pPr marL="0" indent="0">
              <a:buNone/>
            </a:pPr>
            <a:r>
              <a:rPr lang="en-US" sz="2400" dirty="0">
                <a:solidFill>
                  <a:srgbClr val="111111"/>
                </a:solidFill>
              </a:rPr>
              <a:t>	https://www.researchgate.net/publication/362198732_Heart_Sounds_Classification_Using_Short-Time_Fourier_Transform_and_Gray_Level_Difference_Method</a:t>
            </a:r>
            <a:endParaRPr lang="en-US" sz="2400" b="0" i="0" dirty="0">
              <a:solidFill>
                <a:srgbClr val="111111"/>
              </a:solidFill>
              <a:effectLst/>
            </a:endParaRPr>
          </a:p>
        </p:txBody>
      </p:sp>
      <p:sp>
        <p:nvSpPr>
          <p:cNvPr id="6" name="Slide Number Placeholder 5">
            <a:extLst>
              <a:ext uri="{FF2B5EF4-FFF2-40B4-BE49-F238E27FC236}">
                <a16:creationId xmlns:a16="http://schemas.microsoft.com/office/drawing/2014/main" id="{C22A560B-494A-8874-6CAC-D472D84451F6}"/>
              </a:ext>
            </a:extLst>
          </p:cNvPr>
          <p:cNvSpPr>
            <a:spLocks noGrp="1"/>
          </p:cNvSpPr>
          <p:nvPr>
            <p:ph type="sldNum" sz="quarter" idx="12"/>
          </p:nvPr>
        </p:nvSpPr>
        <p:spPr/>
        <p:txBody>
          <a:bodyPr/>
          <a:lstStyle/>
          <a:p>
            <a:fld id="{DFDF98CC-160E-494C-8C3C-8CDC5FA257DE}" type="slidenum">
              <a:rPr lang="en-US" smtClean="0"/>
              <a:t>10</a:t>
            </a:fld>
            <a:endParaRPr lang="en-US"/>
          </a:p>
        </p:txBody>
      </p:sp>
    </p:spTree>
    <p:extLst>
      <p:ext uri="{BB962C8B-B14F-4D97-AF65-F5344CB8AC3E}">
        <p14:creationId xmlns:p14="http://schemas.microsoft.com/office/powerpoint/2010/main" val="4264781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FB0323-F860-8013-6396-C30B1C555FCF}"/>
              </a:ext>
            </a:extLst>
          </p:cNvPr>
          <p:cNvPicPr>
            <a:picLocks noChangeAspect="1"/>
          </p:cNvPicPr>
          <p:nvPr/>
        </p:nvPicPr>
        <p:blipFill rotWithShape="1">
          <a:blip r:embed="rId6">
            <a:duotone>
              <a:prstClr val="black"/>
              <a:schemeClr val="tx2">
                <a:tint val="45000"/>
                <a:satMod val="400000"/>
              </a:schemeClr>
            </a:duotone>
            <a:alphaModFix amt="25000"/>
          </a:blip>
          <a:srcRect t="26527" b="4243"/>
          <a:stretch/>
        </p:blipFill>
        <p:spPr>
          <a:xfrm>
            <a:off x="20" y="10"/>
            <a:ext cx="12191980" cy="6269758"/>
          </a:xfrm>
          <a:prstGeom prst="rect">
            <a:avLst/>
          </a:prstGeom>
        </p:spPr>
      </p:pic>
      <p:sp>
        <p:nvSpPr>
          <p:cNvPr id="2" name="Title 1">
            <a:extLst>
              <a:ext uri="{FF2B5EF4-FFF2-40B4-BE49-F238E27FC236}">
                <a16:creationId xmlns:a16="http://schemas.microsoft.com/office/drawing/2014/main" id="{08309B07-20C1-386E-BECD-E3A6AE549C01}"/>
              </a:ext>
            </a:extLst>
          </p:cNvPr>
          <p:cNvSpPr>
            <a:spLocks noGrp="1"/>
          </p:cNvSpPr>
          <p:nvPr>
            <p:ph type="title"/>
          </p:nvPr>
        </p:nvSpPr>
        <p:spPr>
          <a:xfrm>
            <a:off x="838199" y="319088"/>
            <a:ext cx="7576457" cy="1690688"/>
          </a:xfrm>
        </p:spPr>
        <p:txBody>
          <a:bodyPr>
            <a:normAutofit/>
          </a:bodyPr>
          <a:lstStyle/>
          <a:p>
            <a:r>
              <a:rPr lang="en-US" b="1" i="0" dirty="0">
                <a:effectLst/>
                <a:latin typeface="Google Sans"/>
              </a:rPr>
              <a:t>Heart Sounds: A Window into Heart Health</a:t>
            </a:r>
            <a:endParaRPr lang="en-IN" b="1" dirty="0"/>
          </a:p>
        </p:txBody>
      </p:sp>
      <p:sp>
        <p:nvSpPr>
          <p:cNvPr id="6" name="Slide Number Placeholder 5">
            <a:extLst>
              <a:ext uri="{FF2B5EF4-FFF2-40B4-BE49-F238E27FC236}">
                <a16:creationId xmlns:a16="http://schemas.microsoft.com/office/drawing/2014/main" id="{9B1403D4-B6A9-6BED-8F69-4E3F6F9AE5A5}"/>
              </a:ext>
            </a:extLst>
          </p:cNvPr>
          <p:cNvSpPr>
            <a:spLocks noGrp="1"/>
          </p:cNvSpPr>
          <p:nvPr>
            <p:ph type="sldNum" sz="quarter" idx="12"/>
          </p:nvPr>
        </p:nvSpPr>
        <p:spPr>
          <a:xfrm>
            <a:off x="8610600" y="6356350"/>
            <a:ext cx="2743200" cy="365125"/>
          </a:xfrm>
        </p:spPr>
        <p:txBody>
          <a:bodyPr>
            <a:normAutofit/>
          </a:bodyPr>
          <a:lstStyle/>
          <a:p>
            <a:pPr>
              <a:spcAft>
                <a:spcPts val="600"/>
              </a:spcAft>
            </a:pPr>
            <a:fld id="{DFDF98CC-160E-494C-8C3C-8CDC5FA257DE}" type="slidenum">
              <a:rPr lang="en-US" smtClean="0">
                <a:solidFill>
                  <a:schemeClr val="tx1"/>
                </a:solidFill>
              </a:rPr>
              <a:pPr>
                <a:spcAft>
                  <a:spcPts val="600"/>
                </a:spcAft>
              </a:pPr>
              <a:t>2</a:t>
            </a:fld>
            <a:endParaRPr lang="en-US">
              <a:solidFill>
                <a:schemeClr val="tx1"/>
              </a:solidFill>
            </a:endParaRPr>
          </a:p>
        </p:txBody>
      </p:sp>
      <p:graphicFrame>
        <p:nvGraphicFramePr>
          <p:cNvPr id="72" name="Content Placeholder 2">
            <a:extLst>
              <a:ext uri="{FF2B5EF4-FFF2-40B4-BE49-F238E27FC236}">
                <a16:creationId xmlns:a16="http://schemas.microsoft.com/office/drawing/2014/main" id="{12402FAC-6AA1-72BE-624B-64C30FAC51EF}"/>
              </a:ext>
            </a:extLst>
          </p:cNvPr>
          <p:cNvGraphicFramePr>
            <a:graphicFrameLocks noGrp="1"/>
          </p:cNvGraphicFramePr>
          <p:nvPr>
            <p:ph idx="1"/>
            <p:extLst>
              <p:ext uri="{D42A27DB-BD31-4B8C-83A1-F6EECF244321}">
                <p14:modId xmlns:p14="http://schemas.microsoft.com/office/powerpoint/2010/main" val="3160517526"/>
              </p:ext>
            </p:extLst>
          </p:nvPr>
        </p:nvGraphicFramePr>
        <p:xfrm>
          <a:off x="838200" y="2283555"/>
          <a:ext cx="10515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7" name="Picture 16">
            <a:extLst>
              <a:ext uri="{FF2B5EF4-FFF2-40B4-BE49-F238E27FC236}">
                <a16:creationId xmlns:a16="http://schemas.microsoft.com/office/drawing/2014/main" id="{FA9C8BA0-5E6B-4810-86A4-73451E240E44}"/>
              </a:ext>
            </a:extLst>
          </p:cNvPr>
          <p:cNvPicPr>
            <a:picLocks noChangeAspect="1"/>
          </p:cNvPicPr>
          <p:nvPr/>
        </p:nvPicPr>
        <p:blipFill>
          <a:blip r:embed="rId12"/>
          <a:stretch>
            <a:fillRect/>
          </a:stretch>
        </p:blipFill>
        <p:spPr>
          <a:xfrm>
            <a:off x="10003970" y="0"/>
            <a:ext cx="2188009" cy="2268816"/>
          </a:xfrm>
          <a:prstGeom prst="rect">
            <a:avLst/>
          </a:prstGeom>
        </p:spPr>
      </p:pic>
      <p:pic>
        <p:nvPicPr>
          <p:cNvPr id="23" name="ZCH0001">
            <a:hlinkClick r:id="" action="ppaction://media"/>
            <a:extLst>
              <a:ext uri="{FF2B5EF4-FFF2-40B4-BE49-F238E27FC236}">
                <a16:creationId xmlns:a16="http://schemas.microsoft.com/office/drawing/2014/main" id="{185001D1-9B9E-E727-7DD9-1EBEB7300B41}"/>
              </a:ext>
            </a:extLst>
          </p:cNvPr>
          <p:cNvPicPr>
            <a:picLocks noChangeAspect="1"/>
          </p:cNvPicPr>
          <p:nvPr>
            <a:audioFile r:link="rId2"/>
            <p:extLst>
              <p:ext uri="{DAA4B4D4-6D71-4841-9C94-3DE7FCFB9230}">
                <p14:media xmlns:p14="http://schemas.microsoft.com/office/powerpoint/2010/main" r:embed="rId1"/>
              </p:ext>
            </p:extLst>
          </p:nvPr>
        </p:nvPicPr>
        <p:blipFill>
          <a:blip r:embed="rId13"/>
          <a:stretch>
            <a:fillRect/>
          </a:stretch>
        </p:blipFill>
        <p:spPr>
          <a:xfrm>
            <a:off x="11569689" y="6356350"/>
            <a:ext cx="406400" cy="406400"/>
          </a:xfrm>
          <a:prstGeom prst="rect">
            <a:avLst/>
          </a:prstGeom>
        </p:spPr>
      </p:pic>
      <p:pic>
        <p:nvPicPr>
          <p:cNvPr id="25" name="ZCH0534">
            <a:hlinkClick r:id="" action="ppaction://media"/>
            <a:extLst>
              <a:ext uri="{FF2B5EF4-FFF2-40B4-BE49-F238E27FC236}">
                <a16:creationId xmlns:a16="http://schemas.microsoft.com/office/drawing/2014/main" id="{F407D3D0-9BA3-F5CE-6A5F-63AC0EDE18A6}"/>
              </a:ext>
            </a:extLst>
          </p:cNvPr>
          <p:cNvPicPr>
            <a:picLocks noChangeAspect="1"/>
          </p:cNvPicPr>
          <p:nvPr>
            <a:audioFile r:link="rId4"/>
            <p:extLst>
              <p:ext uri="{DAA4B4D4-6D71-4841-9C94-3DE7FCFB9230}">
                <p14:media xmlns:p14="http://schemas.microsoft.com/office/powerpoint/2010/main" r:embed="rId3"/>
              </p:ext>
            </p:extLst>
          </p:nvPr>
        </p:nvPicPr>
        <p:blipFill>
          <a:blip r:embed="rId13"/>
          <a:stretch>
            <a:fillRect/>
          </a:stretch>
        </p:blipFill>
        <p:spPr>
          <a:xfrm>
            <a:off x="5378455" y="6335712"/>
            <a:ext cx="406400" cy="406400"/>
          </a:xfrm>
          <a:prstGeom prst="rect">
            <a:avLst/>
          </a:prstGeom>
        </p:spPr>
      </p:pic>
    </p:spTree>
    <p:extLst>
      <p:ext uri="{BB962C8B-B14F-4D97-AF65-F5344CB8AC3E}">
        <p14:creationId xmlns:p14="http://schemas.microsoft.com/office/powerpoint/2010/main" val="22503062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880" fill="hold"/>
                                        <p:tgtEl>
                                          <p:spTgt spid="23"/>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9920" fill="hold"/>
                                        <p:tgtEl>
                                          <p:spTgt spid="2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23"/>
                </p:tgtEl>
              </p:cMediaNode>
            </p:audio>
            <p:audio>
              <p:cMediaNode vol="80000">
                <p:cTn id="12" fill="hold" display="0">
                  <p:stCondLst>
                    <p:cond delay="indefinite"/>
                  </p:stCondLst>
                  <p:endCondLst>
                    <p:cond evt="onStopAudio" delay="0">
                      <p:tgtEl>
                        <p:sldTgt/>
                      </p:tgtEl>
                    </p:cond>
                  </p:endCondLst>
                </p:cTn>
                <p:tgtEl>
                  <p:spTgt spid="2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D3086156-18F4-54EC-08CA-127B132ED532}"/>
              </a:ext>
            </a:extLst>
          </p:cNvPr>
          <p:cNvSpPr>
            <a:spLocks noGrp="1"/>
          </p:cNvSpPr>
          <p:nvPr>
            <p:ph type="title"/>
          </p:nvPr>
        </p:nvSpPr>
        <p:spPr>
          <a:xfrm>
            <a:off x="0" y="8312"/>
            <a:ext cx="3026625" cy="3982926"/>
          </a:xfrm>
        </p:spPr>
        <p:txBody>
          <a:bodyPr>
            <a:normAutofit/>
          </a:bodyPr>
          <a:lstStyle/>
          <a:p>
            <a:pPr algn="ctr"/>
            <a:r>
              <a:rPr lang="en-IN" b="1" i="0" dirty="0">
                <a:effectLst/>
                <a:latin typeface="Google Sans"/>
              </a:rPr>
              <a:t>Project Motivation</a:t>
            </a:r>
            <a:br>
              <a:rPr lang="en-IN" b="1" dirty="0">
                <a:latin typeface="Google Sans"/>
              </a:rPr>
            </a:br>
            <a:r>
              <a:rPr lang="en-IN" b="1" i="0" dirty="0">
                <a:effectLst/>
                <a:latin typeface="Google Sans"/>
              </a:rPr>
              <a:t>&amp;</a:t>
            </a:r>
            <a:br>
              <a:rPr lang="en-IN" b="1" dirty="0">
                <a:latin typeface="Google Sans"/>
              </a:rPr>
            </a:br>
            <a:r>
              <a:rPr lang="en-IN" b="1" i="0" dirty="0">
                <a:effectLst/>
                <a:latin typeface="Google Sans"/>
              </a:rPr>
              <a:t>Objective</a:t>
            </a:r>
            <a:endParaRPr lang="en-IN" dirty="0"/>
          </a:p>
        </p:txBody>
      </p:sp>
      <p:sp>
        <p:nvSpPr>
          <p:cNvPr id="6" name="Slide Number Placeholder 5">
            <a:extLst>
              <a:ext uri="{FF2B5EF4-FFF2-40B4-BE49-F238E27FC236}">
                <a16:creationId xmlns:a16="http://schemas.microsoft.com/office/drawing/2014/main" id="{37DF2D63-1800-EA6A-C467-0D7A98A12463}"/>
              </a:ext>
            </a:extLst>
          </p:cNvPr>
          <p:cNvSpPr>
            <a:spLocks noGrp="1"/>
          </p:cNvSpPr>
          <p:nvPr>
            <p:ph type="sldNum" sz="quarter" idx="12"/>
          </p:nvPr>
        </p:nvSpPr>
        <p:spPr>
          <a:xfrm>
            <a:off x="8610600" y="320400"/>
            <a:ext cx="2743200" cy="365125"/>
          </a:xfrm>
        </p:spPr>
        <p:txBody>
          <a:bodyPr>
            <a:normAutofit/>
          </a:bodyPr>
          <a:lstStyle/>
          <a:p>
            <a:pPr>
              <a:spcAft>
                <a:spcPts val="600"/>
              </a:spcAft>
            </a:pPr>
            <a:fld id="{DFDF98CC-160E-494C-8C3C-8CDC5FA257DE}" type="slidenum">
              <a:rPr lang="en-US" smtClean="0">
                <a:solidFill>
                  <a:schemeClr val="tx1">
                    <a:alpha val="60000"/>
                  </a:schemeClr>
                </a:solidFill>
              </a:rPr>
              <a:pPr>
                <a:spcAft>
                  <a:spcPts val="600"/>
                </a:spcAft>
              </a:pPr>
              <a:t>3</a:t>
            </a:fld>
            <a:endParaRPr lang="en-US">
              <a:solidFill>
                <a:schemeClr val="tx1">
                  <a:alpha val="60000"/>
                </a:schemeClr>
              </a:solidFill>
            </a:endParaRPr>
          </a:p>
        </p:txBody>
      </p:sp>
      <p:cxnSp>
        <p:nvCxnSpPr>
          <p:cNvPr id="41" name="Straight Connector 4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31" name="Rectangle 1">
            <a:extLst>
              <a:ext uri="{FF2B5EF4-FFF2-40B4-BE49-F238E27FC236}">
                <a16:creationId xmlns:a16="http://schemas.microsoft.com/office/drawing/2014/main" id="{551334F2-E7F4-DFF5-17F1-CA2A69520C61}"/>
              </a:ext>
            </a:extLst>
          </p:cNvPr>
          <p:cNvGraphicFramePr>
            <a:graphicFrameLocks noGrp="1"/>
          </p:cNvGraphicFramePr>
          <p:nvPr>
            <p:ph idx="1"/>
            <p:extLst>
              <p:ext uri="{D42A27DB-BD31-4B8C-83A1-F6EECF244321}">
                <p14:modId xmlns:p14="http://schemas.microsoft.com/office/powerpoint/2010/main" val="4213495280"/>
              </p:ext>
            </p:extLst>
          </p:nvPr>
        </p:nvGraphicFramePr>
        <p:xfrm>
          <a:off x="3122523" y="-8313"/>
          <a:ext cx="9069477"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Picture 12">
            <a:extLst>
              <a:ext uri="{FF2B5EF4-FFF2-40B4-BE49-F238E27FC236}">
                <a16:creationId xmlns:a16="http://schemas.microsoft.com/office/drawing/2014/main" id="{FE6CA354-C6E7-0401-A46D-8B324C6444A2}"/>
              </a:ext>
            </a:extLst>
          </p:cNvPr>
          <p:cNvPicPr>
            <a:picLocks noChangeAspect="1"/>
          </p:cNvPicPr>
          <p:nvPr/>
        </p:nvPicPr>
        <p:blipFill>
          <a:blip r:embed="rId7"/>
          <a:stretch>
            <a:fillRect/>
          </a:stretch>
        </p:blipFill>
        <p:spPr>
          <a:xfrm>
            <a:off x="3833" y="3965738"/>
            <a:ext cx="3118690" cy="2883950"/>
          </a:xfrm>
          <a:prstGeom prst="rect">
            <a:avLst/>
          </a:prstGeom>
        </p:spPr>
      </p:pic>
    </p:spTree>
    <p:extLst>
      <p:ext uri="{BB962C8B-B14F-4D97-AF65-F5344CB8AC3E}">
        <p14:creationId xmlns:p14="http://schemas.microsoft.com/office/powerpoint/2010/main" val="27922384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49AFB2E-726D-2582-FE83-1AB68BD5C1BB}"/>
              </a:ext>
            </a:extLst>
          </p:cNvPr>
          <p:cNvSpPr>
            <a:spLocks noGrp="1"/>
          </p:cNvSpPr>
          <p:nvPr>
            <p:ph type="title"/>
          </p:nvPr>
        </p:nvSpPr>
        <p:spPr>
          <a:xfrm>
            <a:off x="699713" y="248038"/>
            <a:ext cx="7063721" cy="1159200"/>
          </a:xfrm>
          <a:prstGeom prst="ellipse">
            <a:avLst/>
          </a:prstGeom>
        </p:spPr>
        <p:txBody>
          <a:bodyPr vert="horz" lIns="91440" tIns="45720" rIns="91440" bIns="45720" rtlCol="0" anchor="ctr">
            <a:normAutofit/>
          </a:bodyPr>
          <a:lstStyle/>
          <a:p>
            <a:r>
              <a:rPr lang="en-US" sz="3100" b="1" kern="1200">
                <a:solidFill>
                  <a:srgbClr val="FFFFFF"/>
                </a:solidFill>
                <a:latin typeface="+mj-lt"/>
                <a:ea typeface="+mj-ea"/>
                <a:cs typeface="+mj-cs"/>
              </a:rPr>
              <a:t>Proposed method/algorithm</a:t>
            </a:r>
          </a:p>
        </p:txBody>
      </p:sp>
      <p:pic>
        <p:nvPicPr>
          <p:cNvPr id="4" name="Content Placeholder 3" descr="A diagram of a flowchart&#10;&#10;Description automatically generated">
            <a:extLst>
              <a:ext uri="{FF2B5EF4-FFF2-40B4-BE49-F238E27FC236}">
                <a16:creationId xmlns:a16="http://schemas.microsoft.com/office/drawing/2014/main" id="{945047A9-B0AA-BB03-F747-8222F554C3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7046" y="1574558"/>
            <a:ext cx="9717903" cy="5283690"/>
          </a:xfrm>
          <a:prstGeom prst="rect">
            <a:avLst/>
          </a:prstGeom>
        </p:spPr>
      </p:pic>
      <p:sp>
        <p:nvSpPr>
          <p:cNvPr id="6" name="Slide Number Placeholder 5">
            <a:extLst>
              <a:ext uri="{FF2B5EF4-FFF2-40B4-BE49-F238E27FC236}">
                <a16:creationId xmlns:a16="http://schemas.microsoft.com/office/drawing/2014/main" id="{4D57EB6A-CD4B-EC51-7F10-240EC7A66519}"/>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defTabSz="914400">
              <a:spcAft>
                <a:spcPts val="600"/>
              </a:spcAft>
            </a:pPr>
            <a:fld id="{DFDF98CC-160E-494C-8C3C-8CDC5FA257DE}" type="slidenum">
              <a:rPr lang="en-US" sz="1100" smtClean="0">
                <a:solidFill>
                  <a:schemeClr val="tx1">
                    <a:lumMod val="50000"/>
                    <a:lumOff val="50000"/>
                  </a:schemeClr>
                </a:solidFill>
              </a:rPr>
              <a:pPr defTabSz="914400">
                <a:spcAft>
                  <a:spcPts val="600"/>
                </a:spcAft>
              </a:pPr>
              <a:t>4</a:t>
            </a:fld>
            <a:endParaRPr lang="en-US" sz="1100">
              <a:solidFill>
                <a:schemeClr val="tx1">
                  <a:lumMod val="50000"/>
                  <a:lumOff val="50000"/>
                </a:schemeClr>
              </a:solidFill>
            </a:endParaRPr>
          </a:p>
        </p:txBody>
      </p:sp>
    </p:spTree>
    <p:extLst>
      <p:ext uri="{BB962C8B-B14F-4D97-AF65-F5344CB8AC3E}">
        <p14:creationId xmlns:p14="http://schemas.microsoft.com/office/powerpoint/2010/main" val="88586651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F0F4E97-E194-4493-885A-6C7C34A446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4AADA0F9-FA74-8C5B-E030-B910BAADCC05}"/>
              </a:ext>
            </a:extLst>
          </p:cNvPr>
          <p:cNvSpPr>
            <a:spLocks noGrp="1"/>
          </p:cNvSpPr>
          <p:nvPr>
            <p:ph type="title"/>
          </p:nvPr>
        </p:nvSpPr>
        <p:spPr>
          <a:xfrm>
            <a:off x="5140878" y="390395"/>
            <a:ext cx="6487884" cy="780795"/>
          </a:xfrm>
        </p:spPr>
        <p:txBody>
          <a:bodyPr anchor="b">
            <a:normAutofit/>
          </a:bodyPr>
          <a:lstStyle/>
          <a:p>
            <a:r>
              <a:rPr lang="en-US" b="1" kern="1200">
                <a:latin typeface="+mj-lt"/>
                <a:ea typeface="+mj-ea"/>
                <a:cs typeface="+mj-cs"/>
              </a:rPr>
              <a:t>Proposed method/algorithm</a:t>
            </a:r>
            <a:endParaRPr lang="en-IN" b="1"/>
          </a:p>
        </p:txBody>
      </p:sp>
      <p:pic>
        <p:nvPicPr>
          <p:cNvPr id="8" name="Picture 7">
            <a:extLst>
              <a:ext uri="{FF2B5EF4-FFF2-40B4-BE49-F238E27FC236}">
                <a16:creationId xmlns:a16="http://schemas.microsoft.com/office/drawing/2014/main" id="{30728602-EDD3-992A-1241-7EC7A77F6F96}"/>
              </a:ext>
            </a:extLst>
          </p:cNvPr>
          <p:cNvPicPr>
            <a:picLocks noChangeAspect="1"/>
          </p:cNvPicPr>
          <p:nvPr/>
        </p:nvPicPr>
        <p:blipFill>
          <a:blip r:embed="rId2"/>
          <a:stretch>
            <a:fillRect/>
          </a:stretch>
        </p:blipFill>
        <p:spPr>
          <a:xfrm>
            <a:off x="542264" y="780793"/>
            <a:ext cx="4424170" cy="2610260"/>
          </a:xfrm>
          <a:prstGeom prst="rect">
            <a:avLst/>
          </a:prstGeom>
        </p:spPr>
      </p:pic>
      <p:pic>
        <p:nvPicPr>
          <p:cNvPr id="10" name="Picture 9">
            <a:extLst>
              <a:ext uri="{FF2B5EF4-FFF2-40B4-BE49-F238E27FC236}">
                <a16:creationId xmlns:a16="http://schemas.microsoft.com/office/drawing/2014/main" id="{6CFFF40E-5C7A-3368-7385-87B54F7AA32A}"/>
              </a:ext>
            </a:extLst>
          </p:cNvPr>
          <p:cNvPicPr>
            <a:picLocks noChangeAspect="1"/>
          </p:cNvPicPr>
          <p:nvPr/>
        </p:nvPicPr>
        <p:blipFill>
          <a:blip r:embed="rId3"/>
          <a:stretch>
            <a:fillRect/>
          </a:stretch>
        </p:blipFill>
        <p:spPr>
          <a:xfrm>
            <a:off x="542264" y="3700289"/>
            <a:ext cx="4461984" cy="2610260"/>
          </a:xfrm>
          <a:prstGeom prst="rect">
            <a:avLst/>
          </a:prstGeom>
        </p:spPr>
      </p:pic>
      <p:sp>
        <p:nvSpPr>
          <p:cNvPr id="6" name="Slide Number Placeholder 5">
            <a:extLst>
              <a:ext uri="{FF2B5EF4-FFF2-40B4-BE49-F238E27FC236}">
                <a16:creationId xmlns:a16="http://schemas.microsoft.com/office/drawing/2014/main" id="{9C5C3F5E-A679-52DF-E756-C969D8937450}"/>
              </a:ext>
            </a:extLst>
          </p:cNvPr>
          <p:cNvSpPr>
            <a:spLocks noGrp="1"/>
          </p:cNvSpPr>
          <p:nvPr>
            <p:ph type="sldNum" sz="quarter" idx="12"/>
          </p:nvPr>
        </p:nvSpPr>
        <p:spPr>
          <a:xfrm>
            <a:off x="8610600" y="6356350"/>
            <a:ext cx="2743200" cy="365125"/>
          </a:xfrm>
        </p:spPr>
        <p:txBody>
          <a:bodyPr>
            <a:normAutofit/>
          </a:bodyPr>
          <a:lstStyle/>
          <a:p>
            <a:pPr>
              <a:spcAft>
                <a:spcPts val="600"/>
              </a:spcAft>
            </a:pPr>
            <a:fld id="{DFDF98CC-160E-494C-8C3C-8CDC5FA257DE}" type="slidenum">
              <a:rPr lang="en-US" smtClean="0"/>
              <a:pPr>
                <a:spcAft>
                  <a:spcPts val="600"/>
                </a:spcAft>
              </a:pPr>
              <a:t>5</a:t>
            </a:fld>
            <a:endParaRPr lang="en-US"/>
          </a:p>
        </p:txBody>
      </p:sp>
      <p:sp>
        <p:nvSpPr>
          <p:cNvPr id="11" name="Rectangle 1">
            <a:extLst>
              <a:ext uri="{FF2B5EF4-FFF2-40B4-BE49-F238E27FC236}">
                <a16:creationId xmlns:a16="http://schemas.microsoft.com/office/drawing/2014/main" id="{4D07E521-01E9-E577-407B-54E783FFF993}"/>
              </a:ext>
            </a:extLst>
          </p:cNvPr>
          <p:cNvSpPr>
            <a:spLocks noChangeArrowheads="1"/>
          </p:cNvSpPr>
          <p:nvPr/>
        </p:nvSpPr>
        <p:spPr bwMode="auto">
          <a:xfrm>
            <a:off x="5312228" y="1432800"/>
            <a:ext cx="6819419" cy="4863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700" dirty="0"/>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sz="1700" dirty="0"/>
              <a:t>Load the Data:</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700" dirty="0"/>
              <a:t>Read and Extract labels of the audio files from the data directory using </a:t>
            </a:r>
            <a:r>
              <a:rPr lang="en-US" altLang="en-US" sz="1700" dirty="0" err="1"/>
              <a:t>soundfile</a:t>
            </a:r>
            <a:r>
              <a:rPr lang="en-US" altLang="en-US" sz="1700" dirty="0"/>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en-US" sz="1700" dirty="0"/>
              <a:t>Iterate over Files: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700" dirty="0"/>
              <a:t>Iterate over all the files in the directory, considering the two subdirectories representing different labels (normal and abnormal heart sounds).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lang="en-US" altLang="en-US" sz="1700" dirty="0"/>
              <a:t>Showcase Audio Files: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700" dirty="0"/>
              <a:t>Display or visualize some of the audio files to gain insight into the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lang="en-US" altLang="en-US" sz="1700" dirty="0"/>
              <a:t>Compare Features: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700" dirty="0"/>
              <a:t>Compare features extracted from abnormal and normal heart signals to understand differences in their characteristics.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lang="en-US" altLang="en-US" sz="1700" dirty="0"/>
              <a:t>Extract Features: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700" dirty="0"/>
              <a:t>Extract 128 features from Mel spectrogram, 12 features from </a:t>
            </a:r>
            <a:r>
              <a:rPr lang="en-US" altLang="en-US" sz="1700" dirty="0" err="1"/>
              <a:t>Chromagram</a:t>
            </a:r>
            <a:r>
              <a:rPr lang="en-US" altLang="en-US" sz="1700" dirty="0"/>
              <a:t>, 40 features from MFCC, and 1 feature from STFT.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21C85054-D985-C83D-D74E-44DF86E56C97}"/>
              </a:ext>
            </a:extLst>
          </p:cNvPr>
          <p:cNvSpPr>
            <a:spLocks noChangeArrowheads="1"/>
          </p:cNvSpPr>
          <p:nvPr/>
        </p:nvSpPr>
        <p:spPr bwMode="auto">
          <a:xfrm>
            <a:off x="0" y="0"/>
            <a:ext cx="635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Rectangle 3">
            <a:extLst>
              <a:ext uri="{FF2B5EF4-FFF2-40B4-BE49-F238E27FC236}">
                <a16:creationId xmlns:a16="http://schemas.microsoft.com/office/drawing/2014/main" id="{B01C9002-CFBD-699E-43F5-7D50F77041CB}"/>
              </a:ext>
            </a:extLst>
          </p:cNvPr>
          <p:cNvSpPr>
            <a:spLocks noChangeArrowheads="1"/>
          </p:cNvSpPr>
          <p:nvPr/>
        </p:nvSpPr>
        <p:spPr bwMode="auto">
          <a:xfrm>
            <a:off x="0" y="0"/>
            <a:ext cx="48768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3391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20" name="Rectangle 19">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itle 1">
            <a:extLst>
              <a:ext uri="{FF2B5EF4-FFF2-40B4-BE49-F238E27FC236}">
                <a16:creationId xmlns:a16="http://schemas.microsoft.com/office/drawing/2014/main" id="{01474C14-D5F0-1EE8-9E2D-144A9E513C74}"/>
              </a:ext>
            </a:extLst>
          </p:cNvPr>
          <p:cNvSpPr>
            <a:spLocks noGrp="1"/>
          </p:cNvSpPr>
          <p:nvPr>
            <p:ph type="title"/>
          </p:nvPr>
        </p:nvSpPr>
        <p:spPr>
          <a:xfrm>
            <a:off x="0" y="6717"/>
            <a:ext cx="3702580" cy="1164771"/>
          </a:xfrm>
        </p:spPr>
        <p:txBody>
          <a:bodyPr anchor="b">
            <a:normAutofit/>
          </a:bodyPr>
          <a:lstStyle/>
          <a:p>
            <a:r>
              <a:rPr lang="en-US" sz="3200" b="1" kern="1200">
                <a:solidFill>
                  <a:srgbClr val="FFFFFF"/>
                </a:solidFill>
                <a:latin typeface="+mj-lt"/>
                <a:ea typeface="+mj-ea"/>
                <a:cs typeface="+mj-cs"/>
              </a:rPr>
              <a:t>Proposed method/algorithm</a:t>
            </a:r>
            <a:endParaRPr lang="en-IN" sz="3200" b="1">
              <a:solidFill>
                <a:srgbClr val="FFFFFF"/>
              </a:solidFill>
            </a:endParaRPr>
          </a:p>
        </p:txBody>
      </p:sp>
      <p:sp>
        <p:nvSpPr>
          <p:cNvPr id="3" name="Content Placeholder 2">
            <a:extLst>
              <a:ext uri="{FF2B5EF4-FFF2-40B4-BE49-F238E27FC236}">
                <a16:creationId xmlns:a16="http://schemas.microsoft.com/office/drawing/2014/main" id="{8585DD89-622C-4395-9E4B-5AEB36F191DD}"/>
              </a:ext>
            </a:extLst>
          </p:cNvPr>
          <p:cNvSpPr>
            <a:spLocks noGrp="1"/>
          </p:cNvSpPr>
          <p:nvPr>
            <p:ph idx="1"/>
          </p:nvPr>
        </p:nvSpPr>
        <p:spPr>
          <a:xfrm>
            <a:off x="0" y="1163866"/>
            <a:ext cx="5177446" cy="5694134"/>
          </a:xfrm>
        </p:spPr>
        <p:txBody>
          <a:bodyPr>
            <a:normAutofit/>
          </a:bodyPr>
          <a:lstStyle/>
          <a:p>
            <a:pPr algn="l">
              <a:buFont typeface="Arial" panose="020B0604020202020204" pitchFamily="34" charset="0"/>
              <a:buChar char="•"/>
            </a:pPr>
            <a:r>
              <a:rPr lang="en-US" sz="1600" dirty="0">
                <a:solidFill>
                  <a:schemeClr val="bg1"/>
                </a:solidFill>
              </a:rPr>
              <a:t>Short-Time Fourier Transform (STFT): Captures the time-frequency representation of the heart sound.</a:t>
            </a:r>
          </a:p>
          <a:p>
            <a:pPr algn="l">
              <a:buFont typeface="Arial" panose="020B0604020202020204" pitchFamily="34" charset="0"/>
              <a:buChar char="•"/>
            </a:pPr>
            <a:r>
              <a:rPr lang="en-US" sz="1600" dirty="0">
                <a:solidFill>
                  <a:schemeClr val="bg1"/>
                </a:solidFill>
              </a:rPr>
              <a:t>Mel-frequency cepstral coefficients (MFCC): Mimics human auditory perception, focusing on important frequencies for heart sound analysis.</a:t>
            </a:r>
          </a:p>
          <a:p>
            <a:pPr algn="l">
              <a:buFont typeface="Arial" panose="020B0604020202020204" pitchFamily="34" charset="0"/>
              <a:buChar char="•"/>
            </a:pPr>
            <a:r>
              <a:rPr lang="en-US" sz="1600" dirty="0">
                <a:solidFill>
                  <a:schemeClr val="bg1"/>
                </a:solidFill>
              </a:rPr>
              <a:t>Mel Spectrogram: Provides a visual representation of the frequency content over time.</a:t>
            </a:r>
          </a:p>
          <a:p>
            <a:pPr algn="l">
              <a:buFont typeface="Arial" panose="020B0604020202020204" pitchFamily="34" charset="0"/>
              <a:buChar char="•"/>
            </a:pPr>
            <a:r>
              <a:rPr lang="en-US" sz="1600" dirty="0" err="1">
                <a:solidFill>
                  <a:schemeClr val="bg1"/>
                </a:solidFill>
              </a:rPr>
              <a:t>Chromagram</a:t>
            </a:r>
            <a:r>
              <a:rPr lang="en-US" sz="1600" dirty="0">
                <a:solidFill>
                  <a:schemeClr val="bg1"/>
                </a:solidFill>
              </a:rPr>
              <a:t>: Captures the tonal characteristics of the heart sound.</a:t>
            </a:r>
          </a:p>
          <a:p>
            <a:pPr marL="0" indent="0" algn="l">
              <a:buNone/>
            </a:pPr>
            <a:endParaRPr lang="en-US" altLang="en-US" sz="1600" dirty="0">
              <a:solidFill>
                <a:schemeClr val="bg1"/>
              </a:solidFill>
            </a:endParaRPr>
          </a:p>
          <a:p>
            <a:pPr marL="0" marR="0" lvl="0" indent="0" defTabSz="914400" rtl="0" eaLnBrk="0" fontAlgn="base" latinLnBrk="0" hangingPunct="0">
              <a:spcBef>
                <a:spcPct val="0"/>
              </a:spcBef>
              <a:spcAft>
                <a:spcPct val="0"/>
              </a:spcAft>
              <a:buClrTx/>
              <a:buSzTx/>
              <a:buFontTx/>
              <a:buAutoNum type="arabicPeriod" startAt="6"/>
              <a:tabLst/>
            </a:pPr>
            <a:r>
              <a:rPr lang="en-US" altLang="en-US" sz="1600" dirty="0">
                <a:solidFill>
                  <a:schemeClr val="bg1"/>
                </a:solidFill>
              </a:rPr>
              <a:t>Preprocessing:</a:t>
            </a:r>
          </a:p>
          <a:p>
            <a:pPr marL="457200" marR="0" lvl="1" indent="0" defTabSz="914400" rtl="0" eaLnBrk="0" fontAlgn="base" latinLnBrk="0" hangingPunct="0">
              <a:spcBef>
                <a:spcPct val="0"/>
              </a:spcBef>
              <a:spcAft>
                <a:spcPct val="0"/>
              </a:spcAft>
              <a:buClrTx/>
              <a:buSzTx/>
              <a:buFontTx/>
              <a:buChar char="•"/>
              <a:tabLst/>
            </a:pPr>
            <a:r>
              <a:rPr lang="en-US" altLang="en-US" sz="1600" dirty="0">
                <a:solidFill>
                  <a:schemeClr val="bg1"/>
                </a:solidFill>
              </a:rPr>
              <a:t>Get parameters (mean, standard deviation, minimum, maximum) for the extracted features (STFT, MFCC, Mel Spectrogram, </a:t>
            </a:r>
            <a:r>
              <a:rPr lang="en-US" altLang="en-US" sz="1600" dirty="0" err="1">
                <a:solidFill>
                  <a:schemeClr val="bg1"/>
                </a:solidFill>
              </a:rPr>
              <a:t>Chromagram</a:t>
            </a:r>
            <a:r>
              <a:rPr lang="en-US" altLang="en-US" sz="1600" dirty="0">
                <a:solidFill>
                  <a:schemeClr val="bg1"/>
                </a:solidFill>
              </a:rPr>
              <a:t>).</a:t>
            </a:r>
          </a:p>
          <a:p>
            <a:pPr marL="457200" marR="0" lvl="1" indent="0" defTabSz="914400" rtl="0" eaLnBrk="0" fontAlgn="base" latinLnBrk="0" hangingPunct="0">
              <a:spcBef>
                <a:spcPct val="0"/>
              </a:spcBef>
              <a:spcAft>
                <a:spcPct val="0"/>
              </a:spcAft>
              <a:buClrTx/>
              <a:buSzTx/>
              <a:buFontTx/>
              <a:buChar char="•"/>
              <a:tabLst/>
            </a:pPr>
            <a:r>
              <a:rPr lang="en-US" altLang="en-US" sz="1600" dirty="0">
                <a:solidFill>
                  <a:schemeClr val="bg1"/>
                </a:solidFill>
              </a:rPr>
              <a:t>Scale the features using </a:t>
            </a:r>
            <a:r>
              <a:rPr lang="en-US" altLang="en-US" sz="1600" dirty="0" err="1">
                <a:solidFill>
                  <a:schemeClr val="bg1"/>
                </a:solidFill>
              </a:rPr>
              <a:t>StandardScaler</a:t>
            </a:r>
            <a:r>
              <a:rPr lang="en-US" altLang="en-US" sz="1600" dirty="0">
                <a:solidFill>
                  <a:schemeClr val="bg1"/>
                </a:solidFill>
              </a:rPr>
              <a:t> and </a:t>
            </a:r>
            <a:r>
              <a:rPr lang="en-US" altLang="en-US" sz="1600" dirty="0" err="1">
                <a:solidFill>
                  <a:schemeClr val="bg1"/>
                </a:solidFill>
              </a:rPr>
              <a:t>MinMaxScaler</a:t>
            </a:r>
            <a:r>
              <a:rPr lang="en-US" altLang="en-US" sz="1600" dirty="0">
                <a:solidFill>
                  <a:schemeClr val="bg1"/>
                </a:solidFill>
              </a:rPr>
              <a:t> to standardize their ranges for better model performance.</a:t>
            </a:r>
            <a:endParaRPr lang="en-IN" altLang="en-US" sz="1600" dirty="0">
              <a:solidFill>
                <a:schemeClr val="bg1"/>
              </a:solidFill>
            </a:endParaRPr>
          </a:p>
        </p:txBody>
      </p:sp>
      <p:pic>
        <p:nvPicPr>
          <p:cNvPr id="9" name="Picture 8">
            <a:extLst>
              <a:ext uri="{FF2B5EF4-FFF2-40B4-BE49-F238E27FC236}">
                <a16:creationId xmlns:a16="http://schemas.microsoft.com/office/drawing/2014/main" id="{C0249FFB-D46D-5824-8369-73CF963FA522}"/>
              </a:ext>
            </a:extLst>
          </p:cNvPr>
          <p:cNvPicPr>
            <a:picLocks noChangeAspect="1"/>
          </p:cNvPicPr>
          <p:nvPr/>
        </p:nvPicPr>
        <p:blipFill>
          <a:blip r:embed="rId2"/>
          <a:stretch>
            <a:fillRect/>
          </a:stretch>
        </p:blipFill>
        <p:spPr>
          <a:xfrm>
            <a:off x="5194040" y="-2"/>
            <a:ext cx="7006254" cy="3319731"/>
          </a:xfrm>
          <a:prstGeom prst="rect">
            <a:avLst/>
          </a:prstGeom>
        </p:spPr>
      </p:pic>
      <p:sp>
        <p:nvSpPr>
          <p:cNvPr id="6" name="Slide Number Placeholder 5">
            <a:extLst>
              <a:ext uri="{FF2B5EF4-FFF2-40B4-BE49-F238E27FC236}">
                <a16:creationId xmlns:a16="http://schemas.microsoft.com/office/drawing/2014/main" id="{CC078A91-4DE9-9C95-D0D2-3AEA869A4C77}"/>
              </a:ext>
            </a:extLst>
          </p:cNvPr>
          <p:cNvSpPr>
            <a:spLocks noGrp="1"/>
          </p:cNvSpPr>
          <p:nvPr>
            <p:ph type="sldNum" sz="quarter" idx="12"/>
          </p:nvPr>
        </p:nvSpPr>
        <p:spPr>
          <a:xfrm>
            <a:off x="8610600" y="6356350"/>
            <a:ext cx="2743200" cy="365125"/>
          </a:xfrm>
        </p:spPr>
        <p:txBody>
          <a:bodyPr>
            <a:normAutofit/>
          </a:bodyPr>
          <a:lstStyle/>
          <a:p>
            <a:pPr>
              <a:spcAft>
                <a:spcPts val="600"/>
              </a:spcAft>
            </a:pPr>
            <a:fld id="{DFDF98CC-160E-494C-8C3C-8CDC5FA257DE}" type="slidenum">
              <a:rPr lang="en-US">
                <a:solidFill>
                  <a:schemeClr val="tx1">
                    <a:lumMod val="50000"/>
                    <a:lumOff val="50000"/>
                  </a:schemeClr>
                </a:solidFill>
              </a:rPr>
              <a:pPr>
                <a:spcAft>
                  <a:spcPts val="600"/>
                </a:spcAft>
              </a:pPr>
              <a:t>6</a:t>
            </a:fld>
            <a:endParaRPr lang="en-US">
              <a:solidFill>
                <a:schemeClr val="tx1">
                  <a:lumMod val="50000"/>
                  <a:lumOff val="50000"/>
                </a:schemeClr>
              </a:solidFill>
            </a:endParaRPr>
          </a:p>
        </p:txBody>
      </p:sp>
      <p:sp>
        <p:nvSpPr>
          <p:cNvPr id="2" name="TextBox 1">
            <a:extLst>
              <a:ext uri="{FF2B5EF4-FFF2-40B4-BE49-F238E27FC236}">
                <a16:creationId xmlns:a16="http://schemas.microsoft.com/office/drawing/2014/main" id="{FDE5A0C3-BF77-1BC2-3CD2-9EB3403B31DD}"/>
              </a:ext>
            </a:extLst>
          </p:cNvPr>
          <p:cNvSpPr txBox="1"/>
          <p:nvPr/>
        </p:nvSpPr>
        <p:spPr>
          <a:xfrm>
            <a:off x="5460481" y="3341500"/>
            <a:ext cx="6731519" cy="3816429"/>
          </a:xfrm>
          <a:prstGeom prst="rect">
            <a:avLst/>
          </a:prstGeom>
          <a:noFill/>
        </p:spPr>
        <p:txBody>
          <a:bodyPr wrap="square" rtlCol="0">
            <a:spAutoFit/>
          </a:bodyPr>
          <a:lstStyle/>
          <a:p>
            <a:r>
              <a:rPr lang="en-US" sz="1600" dirty="0"/>
              <a:t>7. </a:t>
            </a:r>
            <a:r>
              <a:rPr lang="en-US" sz="1600" u="sng" dirty="0"/>
              <a:t>Using Classifiers</a:t>
            </a:r>
          </a:p>
          <a:p>
            <a:r>
              <a:rPr lang="en-US" sz="1600" dirty="0"/>
              <a:t>This approach involves comparing the performance of different machine learning classifiers on the preprocessed data. Additionally, we </a:t>
            </a:r>
            <a:r>
              <a:rPr lang="en-US" sz="1600" dirty="0" err="1"/>
              <a:t>utilised</a:t>
            </a:r>
            <a:r>
              <a:rPr lang="en-US" sz="1600" dirty="0"/>
              <a:t> Grid Search to </a:t>
            </a:r>
            <a:r>
              <a:rPr lang="en-US" sz="1600" dirty="0" err="1"/>
              <a:t>optimise</a:t>
            </a:r>
            <a:r>
              <a:rPr lang="en-US" sz="1600" dirty="0"/>
              <a:t> the hyperparameters of these classifiers for improved performance.</a:t>
            </a:r>
          </a:p>
          <a:p>
            <a:r>
              <a:rPr lang="en-US" sz="1600" dirty="0"/>
              <a:t>We used the following classifiers:</a:t>
            </a:r>
          </a:p>
          <a:p>
            <a:r>
              <a:rPr lang="en-US" sz="1600" dirty="0"/>
              <a:t>1. </a:t>
            </a:r>
            <a:r>
              <a:rPr lang="en-US" sz="1600" dirty="0" err="1"/>
              <a:t>RandomForestClassifier</a:t>
            </a:r>
            <a:endParaRPr lang="en-US" sz="1600" dirty="0"/>
          </a:p>
          <a:p>
            <a:r>
              <a:rPr lang="en-US" sz="1600" dirty="0"/>
              <a:t>2. SVC</a:t>
            </a:r>
          </a:p>
          <a:p>
            <a:r>
              <a:rPr lang="en-US" sz="1600" dirty="0"/>
              <a:t>3. </a:t>
            </a:r>
            <a:r>
              <a:rPr lang="en-US" sz="1600" dirty="0" err="1"/>
              <a:t>AdaBoostClassifier</a:t>
            </a:r>
            <a:endParaRPr lang="en-US" sz="1600" dirty="0"/>
          </a:p>
          <a:p>
            <a:r>
              <a:rPr lang="en-US" sz="1600" dirty="0"/>
              <a:t>4. </a:t>
            </a:r>
            <a:r>
              <a:rPr lang="en-US" sz="1600" dirty="0" err="1"/>
              <a:t>DecisionTreeClassifier</a:t>
            </a:r>
            <a:endParaRPr lang="en-US" sz="1600" dirty="0"/>
          </a:p>
          <a:p>
            <a:r>
              <a:rPr lang="en-US" sz="1600" dirty="0"/>
              <a:t>5. </a:t>
            </a:r>
            <a:r>
              <a:rPr lang="en-US" sz="1600" dirty="0" err="1"/>
              <a:t>KNeighborsClassifier</a:t>
            </a:r>
            <a:endParaRPr lang="en-US" sz="1600" dirty="0"/>
          </a:p>
          <a:p>
            <a:r>
              <a:rPr lang="en-US" sz="1600" dirty="0"/>
              <a:t>6. SVC RBF kernel</a:t>
            </a:r>
          </a:p>
          <a:p>
            <a:r>
              <a:rPr lang="en-US" sz="1600" dirty="0"/>
              <a:t>7. </a:t>
            </a:r>
            <a:r>
              <a:rPr lang="en-US" sz="1600" dirty="0" err="1"/>
              <a:t>QuadraticDiscriminantAnalysis</a:t>
            </a:r>
            <a:endParaRPr lang="en-US" sz="1600" dirty="0"/>
          </a:p>
          <a:p>
            <a:r>
              <a:rPr lang="en-US" sz="1600" dirty="0"/>
              <a:t>8. </a:t>
            </a:r>
            <a:r>
              <a:rPr lang="en-US" sz="1600" dirty="0" err="1"/>
              <a:t>GaussianNB</a:t>
            </a:r>
            <a:endParaRPr lang="en-US" sz="1600" dirty="0"/>
          </a:p>
          <a:p>
            <a:endParaRPr lang="en-IN" dirty="0"/>
          </a:p>
        </p:txBody>
      </p:sp>
    </p:spTree>
    <p:extLst>
      <p:ext uri="{BB962C8B-B14F-4D97-AF65-F5344CB8AC3E}">
        <p14:creationId xmlns:p14="http://schemas.microsoft.com/office/powerpoint/2010/main" val="202398815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omputer&#10;&#10;Description automatically generated">
            <a:extLst>
              <a:ext uri="{FF2B5EF4-FFF2-40B4-BE49-F238E27FC236}">
                <a16:creationId xmlns:a16="http://schemas.microsoft.com/office/drawing/2014/main" id="{E650C0D9-B26A-869A-FC63-0300E3A8209C}"/>
              </a:ext>
            </a:extLst>
          </p:cNvPr>
          <p:cNvPicPr>
            <a:picLocks noChangeAspect="1"/>
          </p:cNvPicPr>
          <p:nvPr/>
        </p:nvPicPr>
        <p:blipFill rotWithShape="1">
          <a:blip r:embed="rId2">
            <a:alphaModFix amt="35000"/>
          </a:blip>
          <a:srcRect t="332" b="984"/>
          <a:stretch/>
        </p:blipFill>
        <p:spPr>
          <a:xfrm>
            <a:off x="20" y="10"/>
            <a:ext cx="12191979" cy="6857990"/>
          </a:xfrm>
          <a:prstGeom prst="rect">
            <a:avLst/>
          </a:prstGeom>
        </p:spPr>
      </p:pic>
      <p:sp>
        <p:nvSpPr>
          <p:cNvPr id="2" name="Title 1">
            <a:extLst>
              <a:ext uri="{FF2B5EF4-FFF2-40B4-BE49-F238E27FC236}">
                <a16:creationId xmlns:a16="http://schemas.microsoft.com/office/drawing/2014/main" id="{7280F35E-8CB6-C795-A719-AF3B5DAF81B8}"/>
              </a:ext>
            </a:extLst>
          </p:cNvPr>
          <p:cNvSpPr>
            <a:spLocks noGrp="1"/>
          </p:cNvSpPr>
          <p:nvPr>
            <p:ph type="title"/>
          </p:nvPr>
        </p:nvSpPr>
        <p:spPr>
          <a:xfrm>
            <a:off x="838200" y="365125"/>
            <a:ext cx="10515600" cy="1325563"/>
          </a:xfrm>
        </p:spPr>
        <p:txBody>
          <a:bodyPr>
            <a:normAutofit/>
          </a:bodyPr>
          <a:lstStyle/>
          <a:p>
            <a:r>
              <a:rPr lang="en-US" sz="5400" b="1">
                <a:solidFill>
                  <a:schemeClr val="bg1"/>
                </a:solidFill>
              </a:rPr>
              <a:t>Using a Convolutional Neural Network</a:t>
            </a:r>
            <a:endParaRPr lang="en-IN" sz="5400">
              <a:solidFill>
                <a:schemeClr val="bg1"/>
              </a:solidFill>
            </a:endParaRPr>
          </a:p>
        </p:txBody>
      </p:sp>
      <p:sp>
        <p:nvSpPr>
          <p:cNvPr id="19"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D57E51-408D-BF9C-4D1D-430FB5848CAD}"/>
              </a:ext>
            </a:extLst>
          </p:cNvPr>
          <p:cNvSpPr>
            <a:spLocks noGrp="1"/>
          </p:cNvSpPr>
          <p:nvPr>
            <p:ph idx="1"/>
          </p:nvPr>
        </p:nvSpPr>
        <p:spPr>
          <a:xfrm>
            <a:off x="838200" y="2004446"/>
            <a:ext cx="10515600" cy="4625589"/>
          </a:xfrm>
        </p:spPr>
        <p:txBody>
          <a:bodyPr>
            <a:normAutofit/>
          </a:bodyPr>
          <a:lstStyle/>
          <a:p>
            <a:pPr marL="0" indent="0">
              <a:buNone/>
            </a:pPr>
            <a:r>
              <a:rPr lang="en-US" sz="2400" b="1" u="sng" dirty="0">
                <a:solidFill>
                  <a:schemeClr val="bg1"/>
                </a:solidFill>
              </a:rPr>
              <a:t>Conv1D Layer: </a:t>
            </a:r>
            <a:r>
              <a:rPr lang="en-US" sz="2400" dirty="0">
                <a:solidFill>
                  <a:schemeClr val="bg1"/>
                </a:solidFill>
              </a:rPr>
              <a:t>Extracts local features using a variable number of filters followed by a </a:t>
            </a:r>
            <a:r>
              <a:rPr lang="en-US" sz="2400" dirty="0" err="1">
                <a:solidFill>
                  <a:schemeClr val="bg1"/>
                </a:solidFill>
              </a:rPr>
              <a:t>ReLU</a:t>
            </a:r>
            <a:r>
              <a:rPr lang="en-US" sz="2400" dirty="0">
                <a:solidFill>
                  <a:schemeClr val="bg1"/>
                </a:solidFill>
              </a:rPr>
              <a:t> activation.</a:t>
            </a:r>
          </a:p>
          <a:p>
            <a:pPr marL="0" indent="0">
              <a:buNone/>
            </a:pPr>
            <a:r>
              <a:rPr lang="en-US" sz="2400" b="1" u="sng" dirty="0">
                <a:solidFill>
                  <a:schemeClr val="bg1"/>
                </a:solidFill>
              </a:rPr>
              <a:t>MaxPooling1D Layer: </a:t>
            </a:r>
            <a:r>
              <a:rPr lang="en-US" sz="2400" dirty="0" err="1">
                <a:solidFill>
                  <a:schemeClr val="bg1"/>
                </a:solidFill>
              </a:rPr>
              <a:t>Downsamples</a:t>
            </a:r>
            <a:r>
              <a:rPr lang="en-US" sz="2400" dirty="0">
                <a:solidFill>
                  <a:schemeClr val="bg1"/>
                </a:solidFill>
              </a:rPr>
              <a:t> the data while preserving important features.</a:t>
            </a:r>
          </a:p>
          <a:p>
            <a:pPr marL="0" indent="0">
              <a:buNone/>
            </a:pPr>
            <a:r>
              <a:rPr lang="en-US" sz="2400" b="1" u="sng" dirty="0">
                <a:solidFill>
                  <a:schemeClr val="bg1"/>
                </a:solidFill>
              </a:rPr>
              <a:t>Flatten Layer: </a:t>
            </a:r>
            <a:r>
              <a:rPr lang="en-US" sz="2400" dirty="0">
                <a:solidFill>
                  <a:schemeClr val="bg1"/>
                </a:solidFill>
              </a:rPr>
              <a:t>Reshapes the output into a 1D vector for dense layers.</a:t>
            </a:r>
          </a:p>
          <a:p>
            <a:pPr marL="0" indent="0">
              <a:buNone/>
            </a:pPr>
            <a:r>
              <a:rPr lang="en-US" sz="2400" b="1" u="sng" dirty="0">
                <a:solidFill>
                  <a:schemeClr val="bg1"/>
                </a:solidFill>
              </a:rPr>
              <a:t>Dense Layer 1: </a:t>
            </a:r>
            <a:r>
              <a:rPr lang="en-US" sz="2400" dirty="0">
                <a:solidFill>
                  <a:schemeClr val="bg1"/>
                </a:solidFill>
              </a:rPr>
              <a:t>Introduces non-linearity with </a:t>
            </a:r>
            <a:r>
              <a:rPr lang="en-US" sz="2400" dirty="0" err="1">
                <a:solidFill>
                  <a:schemeClr val="bg1"/>
                </a:solidFill>
              </a:rPr>
              <a:t>ReLU</a:t>
            </a:r>
            <a:r>
              <a:rPr lang="en-US" sz="2400" dirty="0">
                <a:solidFill>
                  <a:schemeClr val="bg1"/>
                </a:solidFill>
              </a:rPr>
              <a:t> activation and learns higher-level features.</a:t>
            </a:r>
          </a:p>
          <a:p>
            <a:pPr marL="0" indent="0">
              <a:buNone/>
            </a:pPr>
            <a:r>
              <a:rPr lang="en-US" sz="2400" b="1" u="sng" dirty="0">
                <a:solidFill>
                  <a:schemeClr val="bg1"/>
                </a:solidFill>
              </a:rPr>
              <a:t>Dropout Layer: </a:t>
            </a:r>
            <a:r>
              <a:rPr lang="en-US" sz="2400" dirty="0">
                <a:solidFill>
                  <a:schemeClr val="bg1"/>
                </a:solidFill>
              </a:rPr>
              <a:t>Prevents overfitting.</a:t>
            </a:r>
          </a:p>
          <a:p>
            <a:pPr marL="0" indent="0">
              <a:buNone/>
            </a:pPr>
            <a:r>
              <a:rPr lang="en-US" sz="2400" b="1" u="sng" dirty="0">
                <a:solidFill>
                  <a:schemeClr val="bg1"/>
                </a:solidFill>
              </a:rPr>
              <a:t>Output Layer: </a:t>
            </a:r>
            <a:r>
              <a:rPr lang="en-US" sz="2400" dirty="0">
                <a:solidFill>
                  <a:schemeClr val="bg1"/>
                </a:solidFill>
              </a:rPr>
              <a:t>Predicts the probability of a heart sound belonging to the abnormal class (sigmoid activation).</a:t>
            </a:r>
          </a:p>
          <a:p>
            <a:pPr marL="0" indent="0">
              <a:buNone/>
            </a:pPr>
            <a:r>
              <a:rPr lang="en-US" sz="2400" dirty="0">
                <a:solidFill>
                  <a:schemeClr val="bg1"/>
                </a:solidFill>
              </a:rPr>
              <a:t>Hyperparameter tuning </a:t>
            </a:r>
            <a:r>
              <a:rPr lang="en-US" sz="2400" dirty="0" err="1">
                <a:solidFill>
                  <a:schemeClr val="bg1"/>
                </a:solidFill>
              </a:rPr>
              <a:t>optimises</a:t>
            </a:r>
            <a:r>
              <a:rPr lang="en-US" sz="2400" dirty="0">
                <a:solidFill>
                  <a:schemeClr val="bg1"/>
                </a:solidFill>
              </a:rPr>
              <a:t> the number of filters and dense layer units for best performance.</a:t>
            </a:r>
            <a:endParaRPr lang="en-IN" sz="2400" dirty="0">
              <a:solidFill>
                <a:schemeClr val="bg1"/>
              </a:solidFill>
            </a:endParaRPr>
          </a:p>
        </p:txBody>
      </p:sp>
      <p:sp>
        <p:nvSpPr>
          <p:cNvPr id="6" name="Slide Number Placeholder 5">
            <a:extLst>
              <a:ext uri="{FF2B5EF4-FFF2-40B4-BE49-F238E27FC236}">
                <a16:creationId xmlns:a16="http://schemas.microsoft.com/office/drawing/2014/main" id="{49B3AA30-4459-5294-D15C-5327C87D7D02}"/>
              </a:ext>
            </a:extLst>
          </p:cNvPr>
          <p:cNvSpPr>
            <a:spLocks noGrp="1"/>
          </p:cNvSpPr>
          <p:nvPr>
            <p:ph type="sldNum" sz="quarter" idx="12"/>
          </p:nvPr>
        </p:nvSpPr>
        <p:spPr>
          <a:xfrm>
            <a:off x="8610600" y="6356350"/>
            <a:ext cx="2743200" cy="365125"/>
          </a:xfrm>
        </p:spPr>
        <p:txBody>
          <a:bodyPr>
            <a:normAutofit/>
          </a:bodyPr>
          <a:lstStyle/>
          <a:p>
            <a:pPr>
              <a:spcAft>
                <a:spcPts val="600"/>
              </a:spcAft>
            </a:pPr>
            <a:fld id="{DFDF98CC-160E-494C-8C3C-8CDC5FA257DE}" type="slidenum">
              <a:rPr lang="en-US" smtClean="0">
                <a:solidFill>
                  <a:srgbClr val="FFFFFF"/>
                </a:solidFill>
              </a:rPr>
              <a:pPr>
                <a:spcAft>
                  <a:spcPts val="600"/>
                </a:spcAft>
              </a:pPr>
              <a:t>7</a:t>
            </a:fld>
            <a:endParaRPr lang="en-US">
              <a:solidFill>
                <a:srgbClr val="FFFFFF"/>
              </a:solidFill>
            </a:endParaRPr>
          </a:p>
        </p:txBody>
      </p:sp>
    </p:spTree>
    <p:extLst>
      <p:ext uri="{BB962C8B-B14F-4D97-AF65-F5344CB8AC3E}">
        <p14:creationId xmlns:p14="http://schemas.microsoft.com/office/powerpoint/2010/main" val="91478881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890301-4A77-7050-F057-C90F2CB8DD88}"/>
              </a:ext>
            </a:extLst>
          </p:cNvPr>
          <p:cNvSpPr>
            <a:spLocks noGrp="1"/>
          </p:cNvSpPr>
          <p:nvPr>
            <p:ph type="title"/>
          </p:nvPr>
        </p:nvSpPr>
        <p:spPr>
          <a:xfrm>
            <a:off x="338581" y="-12515"/>
            <a:ext cx="1594884" cy="926913"/>
          </a:xfrm>
        </p:spPr>
        <p:txBody>
          <a:bodyPr anchor="b">
            <a:normAutofit/>
          </a:bodyPr>
          <a:lstStyle/>
          <a:p>
            <a:r>
              <a:rPr lang="en-US" sz="4000" b="1" dirty="0"/>
              <a:t>Result</a:t>
            </a:r>
            <a:endParaRPr lang="en-IN" sz="4000" b="1" dirty="0"/>
          </a:p>
        </p:txBody>
      </p:sp>
      <p:sp>
        <p:nvSpPr>
          <p:cNvPr id="3" name="Content Placeholder 2">
            <a:extLst>
              <a:ext uri="{FF2B5EF4-FFF2-40B4-BE49-F238E27FC236}">
                <a16:creationId xmlns:a16="http://schemas.microsoft.com/office/drawing/2014/main" id="{82C93423-7C66-B6AA-ADD2-8E38509AADD2}"/>
              </a:ext>
            </a:extLst>
          </p:cNvPr>
          <p:cNvSpPr>
            <a:spLocks noGrp="1"/>
          </p:cNvSpPr>
          <p:nvPr>
            <p:ph idx="1"/>
          </p:nvPr>
        </p:nvSpPr>
        <p:spPr>
          <a:xfrm>
            <a:off x="0" y="926913"/>
            <a:ext cx="8952614" cy="5466688"/>
          </a:xfrm>
        </p:spPr>
        <p:txBody>
          <a:bodyPr>
            <a:normAutofit/>
          </a:bodyPr>
          <a:lstStyle/>
          <a:p>
            <a:r>
              <a:rPr lang="en-US" sz="1500" dirty="0"/>
              <a:t>We are getting 128 features from Mel spectrogram, 12 features from </a:t>
            </a:r>
            <a:r>
              <a:rPr lang="en-US" sz="1500" dirty="0" err="1"/>
              <a:t>Chromagram</a:t>
            </a:r>
            <a:r>
              <a:rPr lang="en-US" sz="1500" dirty="0"/>
              <a:t>, 40 features from MFCC and 1 feature from STFT.</a:t>
            </a:r>
          </a:p>
          <a:p>
            <a:r>
              <a:rPr lang="en-IN" sz="1500" dirty="0"/>
              <a:t>Parameters before scaling and normalization: </a:t>
            </a:r>
          </a:p>
          <a:p>
            <a:r>
              <a:rPr lang="en-IN" sz="1500" dirty="0"/>
              <a:t>STFT Features: mean: 0.3320191894084279, min: 0.0025506824156082343, max: 1.8567575058160326 </a:t>
            </a:r>
          </a:p>
          <a:p>
            <a:r>
              <a:rPr lang="en-IN" sz="1500" dirty="0"/>
              <a:t>MFCC Features: mean: -0.8170613065800402, min: -743.2326126010717, max: 172.68842933805306 </a:t>
            </a:r>
          </a:p>
          <a:p>
            <a:r>
              <a:rPr lang="en-IN" sz="1500" dirty="0"/>
              <a:t>Mel Spectrogram Features: mean: 6.783504110978435, min: 3.232929060754023e-08, max: 8305.237506372572 </a:t>
            </a:r>
          </a:p>
          <a:p>
            <a:r>
              <a:rPr lang="en-IN" sz="1500" dirty="0" err="1"/>
              <a:t>Chromagram</a:t>
            </a:r>
            <a:r>
              <a:rPr lang="en-IN" sz="1500" dirty="0"/>
              <a:t> Features: mean: 0.8142450129227182, min: 0.44248420547362244, max: 0.9888030561278763</a:t>
            </a:r>
          </a:p>
          <a:p>
            <a:r>
              <a:rPr lang="en-US" sz="1500" dirty="0"/>
              <a:t>Test Set Accuracy for </a:t>
            </a:r>
            <a:r>
              <a:rPr lang="en-US" sz="1500" dirty="0" err="1"/>
              <a:t>AdaBoostClassifier</a:t>
            </a:r>
            <a:r>
              <a:rPr lang="en-US" sz="1500" dirty="0"/>
              <a:t>: 84.66%</a:t>
            </a:r>
            <a:endParaRPr lang="en-IN" sz="1500" dirty="0"/>
          </a:p>
          <a:p>
            <a:r>
              <a:rPr lang="en-US" sz="1500" dirty="0"/>
              <a:t>Test Set Accuracy for </a:t>
            </a:r>
            <a:r>
              <a:rPr lang="en-US" sz="1500" dirty="0" err="1"/>
              <a:t>RandomForestClassifier</a:t>
            </a:r>
            <a:r>
              <a:rPr lang="en-US" sz="1500" dirty="0"/>
              <a:t>: 87.83%</a:t>
            </a:r>
          </a:p>
          <a:p>
            <a:pPr algn="l"/>
            <a:r>
              <a:rPr lang="en-IN" sz="1500" dirty="0"/>
              <a:t>CNN Accuracy: 76.61% </a:t>
            </a:r>
          </a:p>
          <a:p>
            <a:pPr marL="0" indent="0">
              <a:buNone/>
            </a:pPr>
            <a:r>
              <a:rPr lang="en-IN" sz="1100" u="sng" dirty="0">
                <a:solidFill>
                  <a:srgbClr val="D4D4D4"/>
                </a:solidFill>
                <a:latin typeface="var(--notebook-cell-output-font-family)"/>
              </a:rPr>
              <a:t>	</a:t>
            </a:r>
            <a:r>
              <a:rPr lang="en-IN" sz="1500" u="sng" dirty="0"/>
              <a:t> Performance metrics of </a:t>
            </a:r>
            <a:r>
              <a:rPr lang="en-IN" sz="1500" u="sng" dirty="0" err="1"/>
              <a:t>RandomForestClassifier</a:t>
            </a:r>
            <a:r>
              <a:rPr lang="en-IN" sz="1500" u="sng" dirty="0"/>
              <a:t> </a:t>
            </a:r>
            <a:r>
              <a:rPr lang="en-IN" sz="1500" dirty="0"/>
              <a:t>         </a:t>
            </a:r>
            <a:r>
              <a:rPr lang="en-IN" sz="1500" u="sng" dirty="0"/>
              <a:t>Performance metrics of </a:t>
            </a:r>
            <a:r>
              <a:rPr lang="en-IN" sz="1500" u="sng" dirty="0" err="1"/>
              <a:t>RandomForestClassifier</a:t>
            </a:r>
            <a:r>
              <a:rPr lang="en-IN" sz="1500" u="sng" dirty="0"/>
              <a:t> </a:t>
            </a:r>
          </a:p>
        </p:txBody>
      </p:sp>
      <p:pic>
        <p:nvPicPr>
          <p:cNvPr id="16" name="Picture 15">
            <a:extLst>
              <a:ext uri="{FF2B5EF4-FFF2-40B4-BE49-F238E27FC236}">
                <a16:creationId xmlns:a16="http://schemas.microsoft.com/office/drawing/2014/main" id="{058EAE7D-EA30-6F24-51E0-44679F58F987}"/>
              </a:ext>
            </a:extLst>
          </p:cNvPr>
          <p:cNvPicPr>
            <a:picLocks noChangeAspect="1"/>
          </p:cNvPicPr>
          <p:nvPr/>
        </p:nvPicPr>
        <p:blipFill>
          <a:blip r:embed="rId2"/>
          <a:stretch>
            <a:fillRect/>
          </a:stretch>
        </p:blipFill>
        <p:spPr>
          <a:xfrm>
            <a:off x="8786350" y="67461"/>
            <a:ext cx="3405649" cy="2941553"/>
          </a:xfrm>
          <a:prstGeom prst="rect">
            <a:avLst/>
          </a:prstGeom>
        </p:spPr>
      </p:pic>
      <p:sp>
        <p:nvSpPr>
          <p:cNvPr id="61" name="Rectangle 6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511E1D9B-F7CB-6004-ED44-C352E60ABD6F}"/>
              </a:ext>
            </a:extLst>
          </p:cNvPr>
          <p:cNvSpPr>
            <a:spLocks noGrp="1"/>
          </p:cNvSpPr>
          <p:nvPr>
            <p:ph type="sldNum" sz="quarter" idx="12"/>
          </p:nvPr>
        </p:nvSpPr>
        <p:spPr>
          <a:xfrm>
            <a:off x="11704320" y="6455431"/>
            <a:ext cx="445913" cy="365125"/>
          </a:xfrm>
        </p:spPr>
        <p:txBody>
          <a:bodyPr>
            <a:normAutofit/>
          </a:bodyPr>
          <a:lstStyle/>
          <a:p>
            <a:pPr>
              <a:spcAft>
                <a:spcPts val="600"/>
              </a:spcAft>
            </a:pPr>
            <a:fld id="{DFDF98CC-160E-494C-8C3C-8CDC5FA257DE}" type="slidenum">
              <a:rPr lang="en-US" sz="1100">
                <a:solidFill>
                  <a:srgbClr val="FFFFFF"/>
                </a:solidFill>
              </a:rPr>
              <a:pPr>
                <a:spcAft>
                  <a:spcPts val="600"/>
                </a:spcAft>
              </a:pPr>
              <a:t>8</a:t>
            </a:fld>
            <a:endParaRPr lang="en-US" sz="1100">
              <a:solidFill>
                <a:srgbClr val="FFFFFF"/>
              </a:solidFill>
            </a:endParaRPr>
          </a:p>
        </p:txBody>
      </p:sp>
      <p:pic>
        <p:nvPicPr>
          <p:cNvPr id="18" name="Picture 17">
            <a:extLst>
              <a:ext uri="{FF2B5EF4-FFF2-40B4-BE49-F238E27FC236}">
                <a16:creationId xmlns:a16="http://schemas.microsoft.com/office/drawing/2014/main" id="{5A0B1316-AEA0-2534-DAE2-3345EBD03076}"/>
              </a:ext>
            </a:extLst>
          </p:cNvPr>
          <p:cNvPicPr>
            <a:picLocks noChangeAspect="1"/>
          </p:cNvPicPr>
          <p:nvPr/>
        </p:nvPicPr>
        <p:blipFill>
          <a:blip r:embed="rId3"/>
          <a:stretch>
            <a:fillRect/>
          </a:stretch>
        </p:blipFill>
        <p:spPr>
          <a:xfrm>
            <a:off x="8952613" y="3009014"/>
            <a:ext cx="3197619" cy="2922073"/>
          </a:xfrm>
          <a:prstGeom prst="rect">
            <a:avLst/>
          </a:prstGeom>
        </p:spPr>
      </p:pic>
      <p:pic>
        <p:nvPicPr>
          <p:cNvPr id="20" name="Picture 19">
            <a:extLst>
              <a:ext uri="{FF2B5EF4-FFF2-40B4-BE49-F238E27FC236}">
                <a16:creationId xmlns:a16="http://schemas.microsoft.com/office/drawing/2014/main" id="{C37EB020-BC2B-7DD4-4D60-5691D06408A7}"/>
              </a:ext>
            </a:extLst>
          </p:cNvPr>
          <p:cNvPicPr>
            <a:picLocks noChangeAspect="1"/>
          </p:cNvPicPr>
          <p:nvPr/>
        </p:nvPicPr>
        <p:blipFill>
          <a:blip r:embed="rId4"/>
          <a:stretch>
            <a:fillRect/>
          </a:stretch>
        </p:blipFill>
        <p:spPr>
          <a:xfrm>
            <a:off x="1549680" y="4619472"/>
            <a:ext cx="2757235" cy="2248418"/>
          </a:xfrm>
          <a:prstGeom prst="rect">
            <a:avLst/>
          </a:prstGeom>
        </p:spPr>
      </p:pic>
      <p:pic>
        <p:nvPicPr>
          <p:cNvPr id="27" name="Picture 26">
            <a:extLst>
              <a:ext uri="{FF2B5EF4-FFF2-40B4-BE49-F238E27FC236}">
                <a16:creationId xmlns:a16="http://schemas.microsoft.com/office/drawing/2014/main" id="{60DDAED0-5FEB-077F-475E-2204FBB5E3F3}"/>
              </a:ext>
            </a:extLst>
          </p:cNvPr>
          <p:cNvPicPr>
            <a:picLocks noChangeAspect="1"/>
          </p:cNvPicPr>
          <p:nvPr/>
        </p:nvPicPr>
        <p:blipFill>
          <a:blip r:embed="rId5"/>
          <a:stretch>
            <a:fillRect/>
          </a:stretch>
        </p:blipFill>
        <p:spPr>
          <a:xfrm>
            <a:off x="5856595" y="4612433"/>
            <a:ext cx="2799668" cy="2245567"/>
          </a:xfrm>
          <a:prstGeom prst="rect">
            <a:avLst/>
          </a:prstGeom>
        </p:spPr>
      </p:pic>
    </p:spTree>
    <p:extLst>
      <p:ext uri="{BB962C8B-B14F-4D97-AF65-F5344CB8AC3E}">
        <p14:creationId xmlns:p14="http://schemas.microsoft.com/office/powerpoint/2010/main" val="161137098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4" name="Rectangle 3083">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When to Evaluate Heart Murmurs | Johns Hopkins Medicine">
            <a:extLst>
              <a:ext uri="{FF2B5EF4-FFF2-40B4-BE49-F238E27FC236}">
                <a16:creationId xmlns:a16="http://schemas.microsoft.com/office/drawing/2014/main" id="{130A13CE-AAC8-F32B-1AAB-4AA83030B1AD}"/>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l="8011" r="23544"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134DC27-D401-DF28-D8AF-27921095ABC2}"/>
              </a:ext>
            </a:extLst>
          </p:cNvPr>
          <p:cNvSpPr>
            <a:spLocks noGrp="1"/>
          </p:cNvSpPr>
          <p:nvPr>
            <p:ph type="title"/>
          </p:nvPr>
        </p:nvSpPr>
        <p:spPr>
          <a:xfrm>
            <a:off x="838200" y="365125"/>
            <a:ext cx="10515600" cy="1325563"/>
          </a:xfrm>
        </p:spPr>
        <p:txBody>
          <a:bodyPr>
            <a:normAutofit/>
          </a:bodyPr>
          <a:lstStyle/>
          <a:p>
            <a:r>
              <a:rPr lang="en-US" sz="5400" b="1" dirty="0">
                <a:solidFill>
                  <a:schemeClr val="bg1"/>
                </a:solidFill>
              </a:rPr>
              <a:t>Conclusions</a:t>
            </a:r>
            <a:endParaRPr lang="en-IN" sz="5400" b="1" dirty="0">
              <a:solidFill>
                <a:schemeClr val="bg1"/>
              </a:solidFill>
            </a:endParaRPr>
          </a:p>
        </p:txBody>
      </p:sp>
      <p:sp>
        <p:nvSpPr>
          <p:cNvPr id="3086"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DECA46-7551-B1AA-AA28-EA21C06B0F64}"/>
              </a:ext>
            </a:extLst>
          </p:cNvPr>
          <p:cNvSpPr>
            <a:spLocks noGrp="1"/>
          </p:cNvSpPr>
          <p:nvPr>
            <p:ph idx="1"/>
          </p:nvPr>
        </p:nvSpPr>
        <p:spPr>
          <a:xfrm>
            <a:off x="838200" y="1827276"/>
            <a:ext cx="8294913" cy="4894199"/>
          </a:xfrm>
        </p:spPr>
        <p:txBody>
          <a:bodyPr>
            <a:normAutofit/>
          </a:bodyPr>
          <a:lstStyle/>
          <a:p>
            <a:r>
              <a:rPr lang="en-US" sz="2200" dirty="0">
                <a:solidFill>
                  <a:schemeClr val="bg1"/>
                </a:solidFill>
              </a:rPr>
              <a:t>This work investigated a method for analyzing heart sounds to identify potential abnormalities. The approach utilizes various audio feature extraction techniques: STFT, MFCC, Mel Spectrogram, </a:t>
            </a:r>
            <a:r>
              <a:rPr lang="en-US" sz="2200" dirty="0" err="1">
                <a:solidFill>
                  <a:schemeClr val="bg1"/>
                </a:solidFill>
              </a:rPr>
              <a:t>Chromagram</a:t>
            </a:r>
            <a:r>
              <a:rPr lang="en-US" sz="2200" dirty="0">
                <a:solidFill>
                  <a:schemeClr val="bg1"/>
                </a:solidFill>
              </a:rPr>
              <a:t>.</a:t>
            </a:r>
          </a:p>
          <a:p>
            <a:r>
              <a:rPr lang="en-US" sz="2200" dirty="0">
                <a:solidFill>
                  <a:schemeClr val="bg1"/>
                </a:solidFill>
              </a:rPr>
              <a:t>Preprocessing ensured optimal model performance.</a:t>
            </a:r>
          </a:p>
          <a:p>
            <a:r>
              <a:rPr lang="en-US" sz="2200" dirty="0">
                <a:solidFill>
                  <a:schemeClr val="bg1"/>
                </a:solidFill>
              </a:rPr>
              <a:t>Benefits for automated heart sound abnormality detection include:</a:t>
            </a:r>
          </a:p>
          <a:p>
            <a:pPr lvl="1"/>
            <a:r>
              <a:rPr lang="en-US" sz="2200" dirty="0">
                <a:solidFill>
                  <a:schemeClr val="bg1"/>
                </a:solidFill>
              </a:rPr>
              <a:t>Improved efficiency for medical professionals.</a:t>
            </a:r>
          </a:p>
          <a:p>
            <a:pPr lvl="1"/>
            <a:r>
              <a:rPr lang="en-US" sz="2200" dirty="0">
                <a:solidFill>
                  <a:schemeClr val="bg1"/>
                </a:solidFill>
              </a:rPr>
              <a:t>Enhanced diagnostic accuracy through machine learning.</a:t>
            </a:r>
          </a:p>
          <a:p>
            <a:r>
              <a:rPr lang="en-US" sz="2200" dirty="0">
                <a:solidFill>
                  <a:schemeClr val="bg1"/>
                </a:solidFill>
              </a:rPr>
              <a:t>Future Work that can be done include:</a:t>
            </a:r>
          </a:p>
          <a:p>
            <a:pPr lvl="1"/>
            <a:r>
              <a:rPr lang="en-US" sz="2200" dirty="0">
                <a:solidFill>
                  <a:schemeClr val="bg1"/>
                </a:solidFill>
              </a:rPr>
              <a:t>Explore advanced models (deep learning) for accuracy gains.</a:t>
            </a:r>
          </a:p>
          <a:p>
            <a:pPr lvl="1"/>
            <a:r>
              <a:rPr lang="en-US" sz="2200" dirty="0">
                <a:solidFill>
                  <a:schemeClr val="bg1"/>
                </a:solidFill>
              </a:rPr>
              <a:t>Integrate this method into a user-friendly system for clinical applications.</a:t>
            </a:r>
          </a:p>
          <a:p>
            <a:endParaRPr lang="en-IN" sz="2000" dirty="0">
              <a:solidFill>
                <a:schemeClr val="bg1"/>
              </a:solidFill>
            </a:endParaRPr>
          </a:p>
        </p:txBody>
      </p:sp>
      <p:sp>
        <p:nvSpPr>
          <p:cNvPr id="6" name="Slide Number Placeholder 5">
            <a:extLst>
              <a:ext uri="{FF2B5EF4-FFF2-40B4-BE49-F238E27FC236}">
                <a16:creationId xmlns:a16="http://schemas.microsoft.com/office/drawing/2014/main" id="{3A3C09FA-AE3C-0459-46DD-25D1B8FFA35F}"/>
              </a:ext>
            </a:extLst>
          </p:cNvPr>
          <p:cNvSpPr>
            <a:spLocks noGrp="1"/>
          </p:cNvSpPr>
          <p:nvPr>
            <p:ph type="sldNum" sz="quarter" idx="12"/>
          </p:nvPr>
        </p:nvSpPr>
        <p:spPr>
          <a:xfrm>
            <a:off x="8610600" y="6356350"/>
            <a:ext cx="2743200" cy="365125"/>
          </a:xfrm>
        </p:spPr>
        <p:txBody>
          <a:bodyPr>
            <a:normAutofit/>
          </a:bodyPr>
          <a:lstStyle/>
          <a:p>
            <a:pPr>
              <a:spcAft>
                <a:spcPts val="600"/>
              </a:spcAft>
            </a:pPr>
            <a:fld id="{DFDF98CC-160E-494C-8C3C-8CDC5FA257DE}" type="slidenum">
              <a:rPr lang="en-US">
                <a:solidFill>
                  <a:srgbClr val="FFFFFF"/>
                </a:solidFill>
              </a:rPr>
              <a:pPr>
                <a:spcAft>
                  <a:spcPts val="600"/>
                </a:spcAft>
              </a:pPr>
              <a:t>9</a:t>
            </a:fld>
            <a:endParaRPr lang="en-US" dirty="0">
              <a:solidFill>
                <a:srgbClr val="FFFFFF"/>
              </a:solidFill>
            </a:endParaRPr>
          </a:p>
        </p:txBody>
      </p:sp>
    </p:spTree>
    <p:extLst>
      <p:ext uri="{BB962C8B-B14F-4D97-AF65-F5344CB8AC3E}">
        <p14:creationId xmlns:p14="http://schemas.microsoft.com/office/powerpoint/2010/main" val="21701556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23</TotalTime>
  <Words>1121</Words>
  <Application>Microsoft Office PowerPoint</Application>
  <PresentationFormat>Widescreen</PresentationFormat>
  <Paragraphs>99</Paragraphs>
  <Slides>10</Slides>
  <Notes>0</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Google Sans</vt:lpstr>
      <vt:lpstr>Inter</vt:lpstr>
      <vt:lpstr>var(--notebook-cell-output-font-family)</vt:lpstr>
      <vt:lpstr>Office 2013 - 2022 Theme</vt:lpstr>
      <vt:lpstr>  Two Class Classification of Paediatric Heart Sound Signals using Short Term Fourier Transform Features </vt:lpstr>
      <vt:lpstr>Heart Sounds: A Window into Heart Health</vt:lpstr>
      <vt:lpstr>Project Motivation &amp; Objective</vt:lpstr>
      <vt:lpstr>Proposed method/algorithm</vt:lpstr>
      <vt:lpstr>Proposed method/algorithm</vt:lpstr>
      <vt:lpstr>Proposed method/algorithm</vt:lpstr>
      <vt:lpstr>Using a Convolutional Neural Network</vt:lpstr>
      <vt:lpstr>Result</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Project 16   Two Class Classification of Paediatric Heart Sound Signals using Short Term Fourier Transform Features</dc:title>
  <dc:creator>121CS0198 (ANIMESH PANDA)</dc:creator>
  <cp:lastModifiedBy>121CS0198 (ANIMESH PANDA)</cp:lastModifiedBy>
  <cp:revision>4</cp:revision>
  <dcterms:created xsi:type="dcterms:W3CDTF">2024-03-27T08:03:14Z</dcterms:created>
  <dcterms:modified xsi:type="dcterms:W3CDTF">2024-04-12T14:12:38Z</dcterms:modified>
</cp:coreProperties>
</file>