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nva Sans Bold" panose="020B0604020202020204" charset="0"/>
      <p:regular r:id="rId7"/>
    </p:embeddedFont>
    <p:embeddedFont>
      <p:font typeface="Georgia" panose="02040502050405020303" pitchFamily="18" charset="0"/>
      <p:regular r:id="rId8"/>
      <p:bold r:id="rId9"/>
      <p:italic r:id="rId10"/>
      <p:boldItalic r:id="rId11"/>
    </p:embeddedFont>
    <p:embeddedFont>
      <p:font typeface="Inter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83659" cy="373672"/>
          </a:xfrm>
          <a:custGeom>
            <a:avLst/>
            <a:gdLst/>
            <a:ahLst/>
            <a:cxnLst/>
            <a:rect l="l" t="t" r="r" b="b"/>
            <a:pathLst>
              <a:path w="1583659" h="373672">
                <a:moveTo>
                  <a:pt x="0" y="0"/>
                </a:moveTo>
                <a:lnTo>
                  <a:pt x="1583659" y="0"/>
                </a:lnTo>
                <a:lnTo>
                  <a:pt x="1583659" y="373672"/>
                </a:lnTo>
                <a:lnTo>
                  <a:pt x="0" y="373672"/>
                </a:lnTo>
                <a:lnTo>
                  <a:pt x="0" y="0"/>
                </a:lnTo>
                <a:close/>
              </a:path>
            </a:pathLst>
          </a:custGeom>
          <a:blipFill>
            <a:blip r:embed="rId2"/>
            <a:stretch>
              <a:fillRect/>
            </a:stretch>
          </a:blipFill>
        </p:spPr>
      </p:sp>
      <p:sp>
        <p:nvSpPr>
          <p:cNvPr id="3" name="TextBox 3"/>
          <p:cNvSpPr txBox="1"/>
          <p:nvPr/>
        </p:nvSpPr>
        <p:spPr>
          <a:xfrm>
            <a:off x="1009650" y="1764276"/>
            <a:ext cx="13392150" cy="738664"/>
          </a:xfrm>
          <a:prstGeom prst="rect">
            <a:avLst/>
          </a:prstGeom>
        </p:spPr>
        <p:txBody>
          <a:bodyPr wrap="square" lIns="0" tIns="0" rIns="0" bIns="0" rtlCol="0" anchor="t">
            <a:spAutoFit/>
          </a:bodyPr>
          <a:lstStyle/>
          <a:p>
            <a:pPr indent="9525"/>
            <a:r>
              <a:rPr lang="en-IN" sz="4800" b="1" dirty="0">
                <a:solidFill>
                  <a:schemeClr val="tx1">
                    <a:lumMod val="65000"/>
                    <a:lumOff val="35000"/>
                  </a:schemeClr>
                </a:solidFill>
                <a:effectLst/>
                <a:latin typeface="Inter Bold" panose="020B0604020202020204" charset="0"/>
                <a:ea typeface="Inter Bold" panose="020B0604020202020204" charset="0"/>
                <a:cs typeface="Economica"/>
              </a:rPr>
              <a:t>Automated Grading and Feedback </a:t>
            </a:r>
            <a:r>
              <a:rPr lang="en-IN" sz="4800" b="1" dirty="0">
                <a:solidFill>
                  <a:schemeClr val="tx1">
                    <a:lumMod val="65000"/>
                    <a:lumOff val="35000"/>
                  </a:schemeClr>
                </a:solidFill>
                <a:latin typeface="Inter Bold" panose="020B0604020202020204" charset="0"/>
                <a:ea typeface="Inter Bold" panose="020B0604020202020204" charset="0"/>
                <a:cs typeface="Economica"/>
              </a:rPr>
              <a:t>S</a:t>
            </a:r>
            <a:r>
              <a:rPr lang="en-IN" sz="4800" b="1" dirty="0">
                <a:solidFill>
                  <a:schemeClr val="tx1">
                    <a:lumMod val="65000"/>
                    <a:lumOff val="35000"/>
                  </a:schemeClr>
                </a:solidFill>
                <a:effectLst/>
                <a:latin typeface="Inter Bold" panose="020B0604020202020204" charset="0"/>
                <a:ea typeface="Inter Bold" panose="020B0604020202020204" charset="0"/>
                <a:cs typeface="Economica"/>
              </a:rPr>
              <a:t>ystem</a:t>
            </a:r>
            <a:endParaRPr lang="en-IN" sz="4800" dirty="0">
              <a:solidFill>
                <a:schemeClr val="tx1">
                  <a:lumMod val="65000"/>
                  <a:lumOff val="35000"/>
                </a:schemeClr>
              </a:solidFill>
              <a:effectLst/>
              <a:latin typeface="Inter Bold" panose="020B0604020202020204" charset="0"/>
              <a:ea typeface="Inter Bold" panose="020B0604020202020204" charset="0"/>
              <a:cs typeface="Economica"/>
            </a:endParaRPr>
          </a:p>
        </p:txBody>
      </p:sp>
      <p:sp>
        <p:nvSpPr>
          <p:cNvPr id="4" name="TextBox 4"/>
          <p:cNvSpPr txBox="1"/>
          <p:nvPr/>
        </p:nvSpPr>
        <p:spPr>
          <a:xfrm>
            <a:off x="14124248" y="8771336"/>
            <a:ext cx="3135052" cy="553639"/>
          </a:xfrm>
          <a:prstGeom prst="rect">
            <a:avLst/>
          </a:prstGeom>
        </p:spPr>
        <p:txBody>
          <a:bodyPr lIns="0" tIns="0" rIns="0" bIns="0" rtlCol="0" anchor="t">
            <a:spAutoFit/>
          </a:bodyPr>
          <a:lstStyle/>
          <a:p>
            <a:pPr algn="ctr">
              <a:lnSpc>
                <a:spcPts val="4506"/>
              </a:lnSpc>
            </a:pPr>
            <a:r>
              <a:rPr lang="en-US" sz="3219" dirty="0">
                <a:solidFill>
                  <a:srgbClr val="0124F1"/>
                </a:solidFill>
                <a:latin typeface="Inter Bold"/>
              </a:rPr>
              <a:t>SUMMER HACK</a:t>
            </a:r>
          </a:p>
        </p:txBody>
      </p:sp>
      <p:sp>
        <p:nvSpPr>
          <p:cNvPr id="5" name="TextBox 4">
            <a:extLst>
              <a:ext uri="{FF2B5EF4-FFF2-40B4-BE49-F238E27FC236}">
                <a16:creationId xmlns:a16="http://schemas.microsoft.com/office/drawing/2014/main" id="{53C5A3DD-59C5-B999-64E4-CF82D2BB096E}"/>
              </a:ext>
            </a:extLst>
          </p:cNvPr>
          <p:cNvSpPr txBox="1"/>
          <p:nvPr/>
        </p:nvSpPr>
        <p:spPr>
          <a:xfrm>
            <a:off x="1009650" y="2705100"/>
            <a:ext cx="16230600" cy="2308324"/>
          </a:xfrm>
          <a:prstGeom prst="rect">
            <a:avLst/>
          </a:prstGeom>
          <a:noFill/>
        </p:spPr>
        <p:txBody>
          <a:bodyPr wrap="square" rtlCol="0">
            <a:spAutoFit/>
          </a:bodyPr>
          <a:lstStyle/>
          <a:p>
            <a:pPr algn="just"/>
            <a:r>
              <a:rPr lang="en-US" sz="2400" b="0" i="0" u="none" strike="noStrike" dirty="0">
                <a:solidFill>
                  <a:srgbClr val="000000"/>
                </a:solidFill>
                <a:effectLst/>
                <a:latin typeface="Georgia" panose="02040502050405020303" pitchFamily="18" charset="0"/>
              </a:rPr>
              <a:t>To facilitate the process of educational assessments, our app will empower teachers to create and manage tests, view student performances, and offer students the ability to take tests and receive instant feedback on their performance. Integrated with an AI model that grades students and provides personalized feedback for each answer, our app assures unbiased and accurate grading. Ensuring accessibility and security, our app should be used across multiple devices, while securely storing everyone's data in the database. Our app aims to enhance the educational experience and streamline the assessment process, ensuring continuous student improvement.</a:t>
            </a:r>
            <a:endParaRPr lang="en-IN" sz="2400" dirty="0">
              <a:latin typeface="Georgia" panose="02040502050405020303" pitchFamily="18" charset="0"/>
            </a:endParaRPr>
          </a:p>
        </p:txBody>
      </p:sp>
      <p:pic>
        <p:nvPicPr>
          <p:cNvPr id="6" name="Picture 5">
            <a:extLst>
              <a:ext uri="{FF2B5EF4-FFF2-40B4-BE49-F238E27FC236}">
                <a16:creationId xmlns:a16="http://schemas.microsoft.com/office/drawing/2014/main" id="{42C3EA75-A727-00A7-813D-35EB52FF8070}"/>
              </a:ext>
            </a:extLst>
          </p:cNvPr>
          <p:cNvPicPr>
            <a:picLocks noChangeAspect="1"/>
          </p:cNvPicPr>
          <p:nvPr/>
        </p:nvPicPr>
        <p:blipFill rotWithShape="1">
          <a:blip r:embed="rId3">
            <a:extLst>
              <a:ext uri="{28A0092B-C50C-407E-A947-70E740481C1C}">
                <a14:useLocalDpi xmlns:a14="http://schemas.microsoft.com/office/drawing/2010/main" val="0"/>
              </a:ext>
            </a:extLst>
          </a:blip>
          <a:srcRect t="15873" r="8671" b="4961"/>
          <a:stretch/>
        </p:blipFill>
        <p:spPr bwMode="auto">
          <a:xfrm>
            <a:off x="3505200" y="5263716"/>
            <a:ext cx="10619048" cy="43770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83659" cy="373672"/>
          </a:xfrm>
          <a:custGeom>
            <a:avLst/>
            <a:gdLst/>
            <a:ahLst/>
            <a:cxnLst/>
            <a:rect l="l" t="t" r="r" b="b"/>
            <a:pathLst>
              <a:path w="1583659" h="373672">
                <a:moveTo>
                  <a:pt x="0" y="0"/>
                </a:moveTo>
                <a:lnTo>
                  <a:pt x="1583659" y="0"/>
                </a:lnTo>
                <a:lnTo>
                  <a:pt x="1583659" y="373672"/>
                </a:lnTo>
                <a:lnTo>
                  <a:pt x="0" y="373672"/>
                </a:lnTo>
                <a:lnTo>
                  <a:pt x="0" y="0"/>
                </a:lnTo>
                <a:close/>
              </a:path>
            </a:pathLst>
          </a:custGeom>
          <a:blipFill>
            <a:blip r:embed="rId2"/>
            <a:stretch>
              <a:fillRect/>
            </a:stretch>
          </a:blipFill>
        </p:spPr>
      </p:sp>
      <p:sp>
        <p:nvSpPr>
          <p:cNvPr id="6" name="TextBox 6"/>
          <p:cNvSpPr txBox="1"/>
          <p:nvPr/>
        </p:nvSpPr>
        <p:spPr>
          <a:xfrm>
            <a:off x="876945" y="1513373"/>
            <a:ext cx="16382355" cy="927304"/>
          </a:xfrm>
          <a:prstGeom prst="rect">
            <a:avLst/>
          </a:prstGeom>
        </p:spPr>
        <p:txBody>
          <a:bodyPr wrap="square" lIns="0" tIns="0" rIns="0" bIns="0" rtlCol="0" anchor="t">
            <a:spAutoFit/>
          </a:bodyPr>
          <a:lstStyle/>
          <a:p>
            <a:pPr algn="ctr">
              <a:lnSpc>
                <a:spcPts val="7688"/>
              </a:lnSpc>
            </a:pPr>
            <a:r>
              <a:rPr lang="en-US" sz="5491" dirty="0">
                <a:solidFill>
                  <a:schemeClr val="tx1">
                    <a:lumMod val="65000"/>
                    <a:lumOff val="35000"/>
                  </a:schemeClr>
                </a:solidFill>
                <a:latin typeface="Inter Bold"/>
              </a:rPr>
              <a:t>TEAM 11 HUMANS</a:t>
            </a:r>
          </a:p>
        </p:txBody>
      </p:sp>
      <p:sp>
        <p:nvSpPr>
          <p:cNvPr id="7" name="TextBox 7"/>
          <p:cNvSpPr txBox="1"/>
          <p:nvPr/>
        </p:nvSpPr>
        <p:spPr>
          <a:xfrm>
            <a:off x="14124248" y="8771336"/>
            <a:ext cx="3135052" cy="553639"/>
          </a:xfrm>
          <a:prstGeom prst="rect">
            <a:avLst/>
          </a:prstGeom>
        </p:spPr>
        <p:txBody>
          <a:bodyPr lIns="0" tIns="0" rIns="0" bIns="0" rtlCol="0" anchor="t">
            <a:spAutoFit/>
          </a:bodyPr>
          <a:lstStyle/>
          <a:p>
            <a:pPr algn="ctr">
              <a:lnSpc>
                <a:spcPts val="4506"/>
              </a:lnSpc>
            </a:pPr>
            <a:r>
              <a:rPr lang="en-US" sz="3219" dirty="0">
                <a:solidFill>
                  <a:srgbClr val="0124F1"/>
                </a:solidFill>
                <a:latin typeface="Inter Bold"/>
              </a:rPr>
              <a:t>SUMMER HACK</a:t>
            </a:r>
          </a:p>
        </p:txBody>
      </p:sp>
      <p:sp>
        <p:nvSpPr>
          <p:cNvPr id="17" name="TextBox 17"/>
          <p:cNvSpPr txBox="1"/>
          <p:nvPr/>
        </p:nvSpPr>
        <p:spPr>
          <a:xfrm>
            <a:off x="2531972" y="5656591"/>
            <a:ext cx="3467100" cy="893963"/>
          </a:xfrm>
          <a:prstGeom prst="rect">
            <a:avLst/>
          </a:prstGeom>
        </p:spPr>
        <p:txBody>
          <a:bodyPr wrap="square" lIns="0" tIns="0" rIns="0" bIns="0" rtlCol="0" anchor="t">
            <a:spAutoFit/>
          </a:bodyPr>
          <a:lstStyle/>
          <a:p>
            <a:pPr algn="ctr">
              <a:lnSpc>
                <a:spcPts val="3639"/>
              </a:lnSpc>
            </a:pPr>
            <a:r>
              <a:rPr lang="en-US" sz="2599" dirty="0">
                <a:solidFill>
                  <a:srgbClr val="000000"/>
                </a:solidFill>
                <a:latin typeface="Canva Sans Bold"/>
              </a:rPr>
              <a:t>Deepak Kumar Dash </a:t>
            </a:r>
          </a:p>
          <a:p>
            <a:pPr algn="ctr">
              <a:lnSpc>
                <a:spcPts val="3639"/>
              </a:lnSpc>
            </a:pPr>
            <a:r>
              <a:rPr lang="en-US" sz="2599" dirty="0">
                <a:solidFill>
                  <a:srgbClr val="000000"/>
                </a:solidFill>
                <a:latin typeface="Canva Sans Bold"/>
              </a:rPr>
              <a:t>(AI ML Dev)</a:t>
            </a:r>
          </a:p>
        </p:txBody>
      </p:sp>
      <p:sp>
        <p:nvSpPr>
          <p:cNvPr id="19" name="TextBox 19"/>
          <p:cNvSpPr txBox="1"/>
          <p:nvPr/>
        </p:nvSpPr>
        <p:spPr>
          <a:xfrm>
            <a:off x="7336492" y="5656591"/>
            <a:ext cx="3560938" cy="893963"/>
          </a:xfrm>
          <a:prstGeom prst="rect">
            <a:avLst/>
          </a:prstGeom>
        </p:spPr>
        <p:txBody>
          <a:bodyPr wrap="square" lIns="0" tIns="0" rIns="0" bIns="0" rtlCol="0" anchor="t">
            <a:spAutoFit/>
          </a:bodyPr>
          <a:lstStyle/>
          <a:p>
            <a:pPr algn="ctr">
              <a:lnSpc>
                <a:spcPts val="3639"/>
              </a:lnSpc>
            </a:pPr>
            <a:r>
              <a:rPr lang="en-US" sz="2599" dirty="0">
                <a:solidFill>
                  <a:srgbClr val="000000"/>
                </a:solidFill>
                <a:latin typeface="Canva Sans Bold"/>
              </a:rPr>
              <a:t>Ritesh Kumar Panda </a:t>
            </a:r>
          </a:p>
          <a:p>
            <a:pPr algn="ctr">
              <a:lnSpc>
                <a:spcPts val="3639"/>
              </a:lnSpc>
            </a:pPr>
            <a:r>
              <a:rPr lang="en-US" sz="2599" dirty="0">
                <a:solidFill>
                  <a:srgbClr val="000000"/>
                </a:solidFill>
                <a:latin typeface="Canva Sans Bold"/>
              </a:rPr>
              <a:t>(AI ML Dev)</a:t>
            </a:r>
          </a:p>
        </p:txBody>
      </p:sp>
      <p:sp>
        <p:nvSpPr>
          <p:cNvPr id="20" name="TextBox 20"/>
          <p:cNvSpPr txBox="1"/>
          <p:nvPr/>
        </p:nvSpPr>
        <p:spPr>
          <a:xfrm>
            <a:off x="12418779" y="5656591"/>
            <a:ext cx="2913772" cy="893963"/>
          </a:xfrm>
          <a:prstGeom prst="rect">
            <a:avLst/>
          </a:prstGeom>
        </p:spPr>
        <p:txBody>
          <a:bodyPr lIns="0" tIns="0" rIns="0" bIns="0" rtlCol="0" anchor="t">
            <a:spAutoFit/>
          </a:bodyPr>
          <a:lstStyle/>
          <a:p>
            <a:pPr algn="ctr">
              <a:lnSpc>
                <a:spcPts val="3639"/>
              </a:lnSpc>
            </a:pPr>
            <a:r>
              <a:rPr lang="en-US" sz="2599" dirty="0">
                <a:solidFill>
                  <a:srgbClr val="000000"/>
                </a:solidFill>
                <a:latin typeface="Canva Sans Bold"/>
              </a:rPr>
              <a:t>Ishita </a:t>
            </a:r>
            <a:r>
              <a:rPr lang="en-US" sz="2599" dirty="0" err="1">
                <a:solidFill>
                  <a:srgbClr val="000000"/>
                </a:solidFill>
                <a:latin typeface="Canva Sans Bold"/>
              </a:rPr>
              <a:t>Pani</a:t>
            </a:r>
            <a:endParaRPr lang="en-US" sz="2599" dirty="0">
              <a:solidFill>
                <a:srgbClr val="000000"/>
              </a:solidFill>
              <a:latin typeface="Canva Sans Bold"/>
            </a:endParaRPr>
          </a:p>
          <a:p>
            <a:pPr algn="ctr">
              <a:lnSpc>
                <a:spcPts val="3639"/>
              </a:lnSpc>
            </a:pPr>
            <a:r>
              <a:rPr lang="en-US" sz="2599" dirty="0">
                <a:solidFill>
                  <a:srgbClr val="000000"/>
                </a:solidFill>
                <a:latin typeface="Canva Sans Bold"/>
              </a:rPr>
              <a:t>(AI ML Dev)</a:t>
            </a:r>
          </a:p>
        </p:txBody>
      </p:sp>
      <p:sp>
        <p:nvSpPr>
          <p:cNvPr id="24" name="Oval 23">
            <a:extLst>
              <a:ext uri="{FF2B5EF4-FFF2-40B4-BE49-F238E27FC236}">
                <a16:creationId xmlns:a16="http://schemas.microsoft.com/office/drawing/2014/main" id="{0715E87C-F1E6-C319-8073-682C9D49F38E}"/>
              </a:ext>
            </a:extLst>
          </p:cNvPr>
          <p:cNvSpPr/>
          <p:nvPr/>
        </p:nvSpPr>
        <p:spPr>
          <a:xfrm>
            <a:off x="2884513" y="2667625"/>
            <a:ext cx="2762017" cy="2776502"/>
          </a:xfrm>
          <a:prstGeom prst="ellipse">
            <a:avLst/>
          </a:prstGeom>
          <a:blipFill>
            <a:blip r:embed="rId3" cstate="print">
              <a:extLst>
                <a:ext uri="{28A0092B-C50C-407E-A947-70E740481C1C}">
                  <a14:useLocalDpi xmlns:a14="http://schemas.microsoft.com/office/drawing/2010/main" val="0"/>
                </a:ext>
              </a:extLst>
            </a:blip>
            <a:srcRect/>
            <a:stretch>
              <a:fillRect t="-17000" b="-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3" name="Oval 32">
            <a:extLst>
              <a:ext uri="{FF2B5EF4-FFF2-40B4-BE49-F238E27FC236}">
                <a16:creationId xmlns:a16="http://schemas.microsoft.com/office/drawing/2014/main" id="{8EF8EAA6-A573-0FD4-CDF3-783E8B73A492}"/>
              </a:ext>
            </a:extLst>
          </p:cNvPr>
          <p:cNvSpPr/>
          <p:nvPr/>
        </p:nvSpPr>
        <p:spPr>
          <a:xfrm>
            <a:off x="7691985" y="2667625"/>
            <a:ext cx="2752274" cy="2762017"/>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37" name="Oval 36">
            <a:extLst>
              <a:ext uri="{FF2B5EF4-FFF2-40B4-BE49-F238E27FC236}">
                <a16:creationId xmlns:a16="http://schemas.microsoft.com/office/drawing/2014/main" id="{F324A22E-2C4B-7C40-75D4-81B042F214A1}"/>
              </a:ext>
            </a:extLst>
          </p:cNvPr>
          <p:cNvSpPr/>
          <p:nvPr/>
        </p:nvSpPr>
        <p:spPr>
          <a:xfrm>
            <a:off x="12489784" y="2667625"/>
            <a:ext cx="2771761" cy="2762017"/>
          </a:xfrm>
          <a:prstGeom prst="ellipse">
            <a:avLst/>
          </a:prstGeom>
          <a:blipFill>
            <a:blip r:embed="rId5"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83659" cy="373672"/>
          </a:xfrm>
          <a:custGeom>
            <a:avLst/>
            <a:gdLst/>
            <a:ahLst/>
            <a:cxnLst/>
            <a:rect l="l" t="t" r="r" b="b"/>
            <a:pathLst>
              <a:path w="1583659" h="373672">
                <a:moveTo>
                  <a:pt x="0" y="0"/>
                </a:moveTo>
                <a:lnTo>
                  <a:pt x="1583659" y="0"/>
                </a:lnTo>
                <a:lnTo>
                  <a:pt x="1583659" y="373672"/>
                </a:lnTo>
                <a:lnTo>
                  <a:pt x="0" y="373672"/>
                </a:lnTo>
                <a:lnTo>
                  <a:pt x="0" y="0"/>
                </a:lnTo>
                <a:close/>
              </a:path>
            </a:pathLst>
          </a:custGeom>
          <a:blipFill>
            <a:blip r:embed="rId2"/>
            <a:stretch>
              <a:fillRect/>
            </a:stretch>
          </a:blipFill>
        </p:spPr>
      </p:sp>
      <p:sp>
        <p:nvSpPr>
          <p:cNvPr id="3" name="TextBox 3"/>
          <p:cNvSpPr txBox="1"/>
          <p:nvPr/>
        </p:nvSpPr>
        <p:spPr>
          <a:xfrm>
            <a:off x="1009650" y="1764276"/>
            <a:ext cx="12558568" cy="927304"/>
          </a:xfrm>
          <a:prstGeom prst="rect">
            <a:avLst/>
          </a:prstGeom>
        </p:spPr>
        <p:txBody>
          <a:bodyPr lIns="0" tIns="0" rIns="0" bIns="0" rtlCol="0" anchor="t">
            <a:spAutoFit/>
          </a:bodyPr>
          <a:lstStyle/>
          <a:p>
            <a:pPr algn="l">
              <a:lnSpc>
                <a:spcPts val="7688"/>
              </a:lnSpc>
            </a:pPr>
            <a:r>
              <a:rPr lang="en-US" sz="5491" dirty="0">
                <a:solidFill>
                  <a:schemeClr val="tx1">
                    <a:lumMod val="65000"/>
                    <a:lumOff val="35000"/>
                  </a:schemeClr>
                </a:solidFill>
                <a:latin typeface="Inter Bold"/>
              </a:rPr>
              <a:t>PROBLEM STATEMENT:</a:t>
            </a:r>
          </a:p>
        </p:txBody>
      </p:sp>
      <p:sp>
        <p:nvSpPr>
          <p:cNvPr id="4" name="TextBox 4"/>
          <p:cNvSpPr txBox="1"/>
          <p:nvPr/>
        </p:nvSpPr>
        <p:spPr>
          <a:xfrm>
            <a:off x="14124248" y="8771336"/>
            <a:ext cx="3135052" cy="553639"/>
          </a:xfrm>
          <a:prstGeom prst="rect">
            <a:avLst/>
          </a:prstGeom>
        </p:spPr>
        <p:txBody>
          <a:bodyPr lIns="0" tIns="0" rIns="0" bIns="0" rtlCol="0" anchor="t">
            <a:spAutoFit/>
          </a:bodyPr>
          <a:lstStyle/>
          <a:p>
            <a:pPr algn="ctr">
              <a:lnSpc>
                <a:spcPts val="4506"/>
              </a:lnSpc>
            </a:pPr>
            <a:r>
              <a:rPr lang="en-US" sz="3219">
                <a:solidFill>
                  <a:srgbClr val="0124F1"/>
                </a:solidFill>
                <a:latin typeface="Inter Bold"/>
              </a:rPr>
              <a:t>SUMMER HACK</a:t>
            </a:r>
          </a:p>
        </p:txBody>
      </p:sp>
      <p:sp>
        <p:nvSpPr>
          <p:cNvPr id="5" name="TextBox 4">
            <a:extLst>
              <a:ext uri="{FF2B5EF4-FFF2-40B4-BE49-F238E27FC236}">
                <a16:creationId xmlns:a16="http://schemas.microsoft.com/office/drawing/2014/main" id="{46F3D0BD-B366-E45F-B73F-0A2E0BB992F5}"/>
              </a:ext>
            </a:extLst>
          </p:cNvPr>
          <p:cNvSpPr txBox="1"/>
          <p:nvPr/>
        </p:nvSpPr>
        <p:spPr>
          <a:xfrm>
            <a:off x="1295400" y="3009900"/>
            <a:ext cx="14935200" cy="4524315"/>
          </a:xfrm>
          <a:prstGeom prst="rect">
            <a:avLst/>
          </a:prstGeom>
          <a:noFill/>
        </p:spPr>
        <p:txBody>
          <a:bodyPr wrap="square" rtlCol="0">
            <a:spAutoFit/>
          </a:bodyPr>
          <a:lstStyle/>
          <a:p>
            <a:pPr algn="just"/>
            <a:r>
              <a:rPr lang="en-US" sz="2400" dirty="0">
                <a:latin typeface="Georgia" panose="02040502050405020303" pitchFamily="18" charset="0"/>
                <a:ea typeface="Sans Serif Collection" panose="020B0502040504020204" pitchFamily="34" charset="0"/>
                <a:cs typeface="Sans Serif Collection" panose="020B0502040504020204" pitchFamily="34" charset="0"/>
              </a:rPr>
              <a:t>In the current educational landscape, the process of creating, administering, and grading tests is often time-consuming, inconsistent, and prone to human bias. Traditional assessment methods fail to provide immediate feedback, hindering students' ability to quickly learn from their mistakes and improve. Additionally, maintaining the privacy and security of students' academic performance is a significant challenge, with many systems lacking data protection measures.</a:t>
            </a:r>
          </a:p>
          <a:p>
            <a:pPr algn="just"/>
            <a:endParaRPr lang="en-US" sz="2400" dirty="0">
              <a:latin typeface="Georgia" panose="02040502050405020303" pitchFamily="18" charset="0"/>
              <a:ea typeface="Sans Serif Collection" panose="020B0502040504020204" pitchFamily="34" charset="0"/>
              <a:cs typeface="Sans Serif Collection" panose="020B0502040504020204" pitchFamily="34" charset="0"/>
            </a:endParaRPr>
          </a:p>
          <a:p>
            <a:pPr algn="just"/>
            <a:r>
              <a:rPr lang="en-US" sz="2400" dirty="0">
                <a:latin typeface="Georgia" panose="02040502050405020303" pitchFamily="18" charset="0"/>
                <a:ea typeface="Sans Serif Collection" panose="020B0502040504020204" pitchFamily="34" charset="0"/>
                <a:cs typeface="Sans Serif Collection" panose="020B0502040504020204" pitchFamily="34" charset="0"/>
              </a:rPr>
              <a:t>Educators need a streamlined, efficient, and secure solution to manage assessments, provide timely and personalized feedback, and ensure the integrity of student data. Students require a responsive system that supports their learning journey with instant insights and guidance. We can address these challenges by leveraging advanced AI technologies and modern web development techniques to create an innovative platform for seamless educational assessments.</a:t>
            </a:r>
          </a:p>
          <a:p>
            <a:pPr algn="just"/>
            <a:endParaRPr lang="en-IN" sz="2400" dirty="0">
              <a:latin typeface="Georgia" panose="02040502050405020303" pitchFamily="18" charset="0"/>
              <a:ea typeface="Sans Serif Collection" panose="020B0502040504020204" pitchFamily="34" charset="0"/>
              <a:cs typeface="Sans Serif Collection" panose="020B050204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83659" cy="373672"/>
          </a:xfrm>
          <a:custGeom>
            <a:avLst/>
            <a:gdLst/>
            <a:ahLst/>
            <a:cxnLst/>
            <a:rect l="l" t="t" r="r" b="b"/>
            <a:pathLst>
              <a:path w="1583659" h="373672">
                <a:moveTo>
                  <a:pt x="0" y="0"/>
                </a:moveTo>
                <a:lnTo>
                  <a:pt x="1583659" y="0"/>
                </a:lnTo>
                <a:lnTo>
                  <a:pt x="1583659" y="373672"/>
                </a:lnTo>
                <a:lnTo>
                  <a:pt x="0" y="373672"/>
                </a:lnTo>
                <a:lnTo>
                  <a:pt x="0" y="0"/>
                </a:lnTo>
                <a:close/>
              </a:path>
            </a:pathLst>
          </a:custGeom>
          <a:blipFill>
            <a:blip r:embed="rId2"/>
            <a:stretch>
              <a:fillRect/>
            </a:stretch>
          </a:blipFill>
        </p:spPr>
      </p:sp>
      <p:sp>
        <p:nvSpPr>
          <p:cNvPr id="3" name="TextBox 3"/>
          <p:cNvSpPr txBox="1"/>
          <p:nvPr/>
        </p:nvSpPr>
        <p:spPr>
          <a:xfrm>
            <a:off x="1009650" y="1764276"/>
            <a:ext cx="12558568" cy="927304"/>
          </a:xfrm>
          <a:prstGeom prst="rect">
            <a:avLst/>
          </a:prstGeom>
        </p:spPr>
        <p:txBody>
          <a:bodyPr lIns="0" tIns="0" rIns="0" bIns="0" rtlCol="0" anchor="t">
            <a:spAutoFit/>
          </a:bodyPr>
          <a:lstStyle/>
          <a:p>
            <a:pPr algn="l">
              <a:lnSpc>
                <a:spcPts val="7688"/>
              </a:lnSpc>
            </a:pPr>
            <a:r>
              <a:rPr lang="en-US" sz="5491" dirty="0">
                <a:solidFill>
                  <a:schemeClr val="tx1">
                    <a:lumMod val="65000"/>
                    <a:lumOff val="35000"/>
                  </a:schemeClr>
                </a:solidFill>
                <a:latin typeface="Inter Bold"/>
              </a:rPr>
              <a:t>TECH STACK:</a:t>
            </a:r>
          </a:p>
        </p:txBody>
      </p:sp>
      <p:sp>
        <p:nvSpPr>
          <p:cNvPr id="4" name="TextBox 4"/>
          <p:cNvSpPr txBox="1"/>
          <p:nvPr/>
        </p:nvSpPr>
        <p:spPr>
          <a:xfrm>
            <a:off x="14124248" y="8771336"/>
            <a:ext cx="3135052" cy="553639"/>
          </a:xfrm>
          <a:prstGeom prst="rect">
            <a:avLst/>
          </a:prstGeom>
        </p:spPr>
        <p:txBody>
          <a:bodyPr lIns="0" tIns="0" rIns="0" bIns="0" rtlCol="0" anchor="t">
            <a:spAutoFit/>
          </a:bodyPr>
          <a:lstStyle/>
          <a:p>
            <a:pPr algn="ctr">
              <a:lnSpc>
                <a:spcPts val="4506"/>
              </a:lnSpc>
            </a:pPr>
            <a:r>
              <a:rPr lang="en-US" sz="3219">
                <a:solidFill>
                  <a:srgbClr val="0124F1"/>
                </a:solidFill>
                <a:latin typeface="Inter Bold"/>
              </a:rPr>
              <a:t>SUMMER HACK</a:t>
            </a:r>
          </a:p>
        </p:txBody>
      </p:sp>
      <p:sp>
        <p:nvSpPr>
          <p:cNvPr id="5" name="TextBox 4">
            <a:extLst>
              <a:ext uri="{FF2B5EF4-FFF2-40B4-BE49-F238E27FC236}">
                <a16:creationId xmlns:a16="http://schemas.microsoft.com/office/drawing/2014/main" id="{79E291DC-BBD4-2294-15FA-30E49954C69D}"/>
              </a:ext>
            </a:extLst>
          </p:cNvPr>
          <p:cNvSpPr txBox="1"/>
          <p:nvPr/>
        </p:nvSpPr>
        <p:spPr>
          <a:xfrm>
            <a:off x="1009650" y="3152273"/>
            <a:ext cx="16249650" cy="2482987"/>
          </a:xfrm>
          <a:prstGeom prst="rect">
            <a:avLst/>
          </a:prstGeom>
          <a:noFill/>
        </p:spPr>
        <p:txBody>
          <a:bodyPr wrap="square" rtlCol="0">
            <a:spAutoFit/>
          </a:bodyPr>
          <a:lstStyle/>
          <a:p>
            <a:pPr>
              <a:lnSpc>
                <a:spcPct val="107000"/>
              </a:lnSpc>
              <a:spcAft>
                <a:spcPts val="800"/>
              </a:spcAft>
            </a:pPr>
            <a:r>
              <a:rPr lang="en-IN" sz="3200" b="1" kern="100" dirty="0">
                <a:effectLst/>
                <a:latin typeface="Georgia" panose="02040502050405020303" pitchFamily="18" charset="0"/>
                <a:ea typeface="Economica"/>
                <a:cs typeface="Economica"/>
              </a:rPr>
              <a:t>PROGRAMMING LANGUAGE: </a:t>
            </a:r>
            <a:r>
              <a:rPr lang="en-IN" sz="3200" kern="100" dirty="0">
                <a:effectLst/>
                <a:latin typeface="Georgia" panose="02040502050405020303" pitchFamily="18" charset="0"/>
                <a:ea typeface="Economica"/>
                <a:cs typeface="Economica"/>
              </a:rPr>
              <a:t>Python</a:t>
            </a:r>
            <a:endParaRPr lang="en-IN" sz="3200" kern="100" dirty="0">
              <a:effectLst/>
              <a:latin typeface="Georgia" panose="02040502050405020303" pitchFamily="18" charset="0"/>
              <a:ea typeface="Calibri" panose="020F0502020204030204" pitchFamily="34" charset="0"/>
              <a:cs typeface="Mangal" panose="02040503050203030202" pitchFamily="18" charset="0"/>
            </a:endParaRPr>
          </a:p>
          <a:p>
            <a:pPr>
              <a:lnSpc>
                <a:spcPct val="107000"/>
              </a:lnSpc>
              <a:spcAft>
                <a:spcPts val="800"/>
              </a:spcAft>
            </a:pPr>
            <a:r>
              <a:rPr lang="en-IN" sz="3200" b="1" kern="100" dirty="0">
                <a:effectLst/>
                <a:latin typeface="Georgia" panose="02040502050405020303" pitchFamily="18" charset="0"/>
                <a:ea typeface="Economica"/>
                <a:cs typeface="Economica"/>
              </a:rPr>
              <a:t>FRONTEND:  </a:t>
            </a:r>
            <a:r>
              <a:rPr lang="en-IN" sz="3200" kern="100" dirty="0">
                <a:effectLst/>
                <a:latin typeface="Georgia" panose="02040502050405020303" pitchFamily="18" charset="0"/>
                <a:ea typeface="Economica"/>
                <a:cs typeface="Economica"/>
              </a:rPr>
              <a:t>Flet</a:t>
            </a:r>
            <a:endParaRPr lang="en-IN" sz="3200" kern="100" dirty="0">
              <a:effectLst/>
              <a:latin typeface="Georgia" panose="02040502050405020303" pitchFamily="18" charset="0"/>
              <a:ea typeface="Calibri" panose="020F0502020204030204" pitchFamily="34" charset="0"/>
              <a:cs typeface="Mangal" panose="02040503050203030202" pitchFamily="18" charset="0"/>
            </a:endParaRPr>
          </a:p>
          <a:p>
            <a:pPr>
              <a:lnSpc>
                <a:spcPct val="107000"/>
              </a:lnSpc>
              <a:spcAft>
                <a:spcPts val="800"/>
              </a:spcAft>
            </a:pPr>
            <a:r>
              <a:rPr lang="en-IN" sz="3200" b="1" kern="100" dirty="0">
                <a:effectLst/>
                <a:latin typeface="Georgia" panose="02040502050405020303" pitchFamily="18" charset="0"/>
                <a:ea typeface="Economica"/>
                <a:cs typeface="Economica"/>
              </a:rPr>
              <a:t>BACKEND: </a:t>
            </a:r>
            <a:r>
              <a:rPr lang="en-IN" sz="3200" kern="100" dirty="0">
                <a:effectLst/>
                <a:latin typeface="Georgia" panose="02040502050405020303" pitchFamily="18" charset="0"/>
                <a:ea typeface="Economica"/>
                <a:cs typeface="Economica"/>
              </a:rPr>
              <a:t>Python, Google Gemini API, Multi-Threading</a:t>
            </a:r>
            <a:endParaRPr lang="en-IN" sz="3200" kern="100" dirty="0">
              <a:effectLst/>
              <a:latin typeface="Georgia" panose="02040502050405020303" pitchFamily="18" charset="0"/>
              <a:ea typeface="Calibri" panose="020F0502020204030204" pitchFamily="34" charset="0"/>
              <a:cs typeface="Mangal" panose="02040503050203030202" pitchFamily="18" charset="0"/>
            </a:endParaRPr>
          </a:p>
          <a:p>
            <a:pPr>
              <a:lnSpc>
                <a:spcPct val="107000"/>
              </a:lnSpc>
              <a:spcAft>
                <a:spcPts val="800"/>
              </a:spcAft>
            </a:pPr>
            <a:r>
              <a:rPr lang="en-IN" sz="3200" b="1" kern="100" dirty="0">
                <a:effectLst/>
                <a:latin typeface="Georgia" panose="02040502050405020303" pitchFamily="18" charset="0"/>
                <a:ea typeface="Economica"/>
                <a:cs typeface="Economica"/>
              </a:rPr>
              <a:t>DATABASE: </a:t>
            </a:r>
            <a:r>
              <a:rPr lang="en-IN" sz="3200" kern="100" dirty="0">
                <a:effectLst/>
                <a:latin typeface="Georgia" panose="02040502050405020303" pitchFamily="18" charset="0"/>
                <a:ea typeface="Economica"/>
                <a:cs typeface="Economica"/>
              </a:rPr>
              <a:t>Firebase, MongoDB</a:t>
            </a:r>
            <a:endParaRPr lang="en-IN" sz="3200" kern="100" dirty="0">
              <a:effectLst/>
              <a:latin typeface="Georgia" panose="02040502050405020303" pitchFamily="18" charset="0"/>
              <a:ea typeface="Calibri" panose="020F0502020204030204" pitchFamily="34" charset="0"/>
              <a:cs typeface="Mangal" panose="02040503050203030202"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07E3FC-4AEB-B2B8-0616-F13074777A6D}"/>
              </a:ext>
            </a:extLst>
          </p:cNvPr>
          <p:cNvPicPr>
            <a:picLocks noChangeAspect="1"/>
          </p:cNvPicPr>
          <p:nvPr/>
        </p:nvPicPr>
        <p:blipFill>
          <a:blip r:embed="rId2"/>
          <a:stretch>
            <a:fillRect/>
          </a:stretch>
        </p:blipFill>
        <p:spPr>
          <a:xfrm>
            <a:off x="3634451" y="2324100"/>
            <a:ext cx="11000048" cy="7310333"/>
          </a:xfrm>
          <a:prstGeom prst="rect">
            <a:avLst/>
          </a:prstGeom>
        </p:spPr>
      </p:pic>
      <p:sp>
        <p:nvSpPr>
          <p:cNvPr id="2" name="Freeform 2"/>
          <p:cNvSpPr/>
          <p:nvPr/>
        </p:nvSpPr>
        <p:spPr>
          <a:xfrm>
            <a:off x="1028700" y="1028700"/>
            <a:ext cx="1583659" cy="373672"/>
          </a:xfrm>
          <a:custGeom>
            <a:avLst/>
            <a:gdLst/>
            <a:ahLst/>
            <a:cxnLst/>
            <a:rect l="l" t="t" r="r" b="b"/>
            <a:pathLst>
              <a:path w="1583659" h="373672">
                <a:moveTo>
                  <a:pt x="0" y="0"/>
                </a:moveTo>
                <a:lnTo>
                  <a:pt x="1583659" y="0"/>
                </a:lnTo>
                <a:lnTo>
                  <a:pt x="1583659" y="373672"/>
                </a:lnTo>
                <a:lnTo>
                  <a:pt x="0" y="373672"/>
                </a:lnTo>
                <a:lnTo>
                  <a:pt x="0" y="0"/>
                </a:lnTo>
                <a:close/>
              </a:path>
            </a:pathLst>
          </a:custGeom>
          <a:blipFill>
            <a:blip r:embed="rId3"/>
            <a:stretch>
              <a:fillRect/>
            </a:stretch>
          </a:blipFill>
        </p:spPr>
      </p:sp>
      <p:sp>
        <p:nvSpPr>
          <p:cNvPr id="3" name="TextBox 3"/>
          <p:cNvSpPr txBox="1"/>
          <p:nvPr/>
        </p:nvSpPr>
        <p:spPr>
          <a:xfrm>
            <a:off x="1009650" y="1764276"/>
            <a:ext cx="16249650" cy="927304"/>
          </a:xfrm>
          <a:prstGeom prst="rect">
            <a:avLst/>
          </a:prstGeom>
        </p:spPr>
        <p:txBody>
          <a:bodyPr wrap="square" lIns="0" tIns="0" rIns="0" bIns="0" rtlCol="0" anchor="t">
            <a:spAutoFit/>
          </a:bodyPr>
          <a:lstStyle/>
          <a:p>
            <a:pPr algn="ctr">
              <a:lnSpc>
                <a:spcPts val="7688"/>
              </a:lnSpc>
            </a:pPr>
            <a:r>
              <a:rPr lang="en-US" sz="5491" dirty="0">
                <a:solidFill>
                  <a:schemeClr val="tx1">
                    <a:lumMod val="65000"/>
                    <a:lumOff val="35000"/>
                  </a:schemeClr>
                </a:solidFill>
                <a:latin typeface="Inter Bold"/>
              </a:rPr>
              <a:t>BLUEPRINT OF THE TOOL</a:t>
            </a:r>
          </a:p>
        </p:txBody>
      </p:sp>
      <p:sp>
        <p:nvSpPr>
          <p:cNvPr id="4" name="TextBox 4"/>
          <p:cNvSpPr txBox="1"/>
          <p:nvPr/>
        </p:nvSpPr>
        <p:spPr>
          <a:xfrm>
            <a:off x="14124248" y="8771336"/>
            <a:ext cx="3135052" cy="553639"/>
          </a:xfrm>
          <a:prstGeom prst="rect">
            <a:avLst/>
          </a:prstGeom>
        </p:spPr>
        <p:txBody>
          <a:bodyPr lIns="0" tIns="0" rIns="0" bIns="0" rtlCol="0" anchor="t">
            <a:spAutoFit/>
          </a:bodyPr>
          <a:lstStyle/>
          <a:p>
            <a:pPr algn="ctr">
              <a:lnSpc>
                <a:spcPts val="4506"/>
              </a:lnSpc>
            </a:pPr>
            <a:r>
              <a:rPr lang="en-US" sz="3219">
                <a:solidFill>
                  <a:srgbClr val="0124F1"/>
                </a:solidFill>
                <a:latin typeface="Inter Bold"/>
              </a:rPr>
              <a:t>SUMMER HACK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321</Words>
  <Application>Microsoft Office PowerPoint</Application>
  <PresentationFormat>Custom</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Georgia</vt:lpstr>
      <vt:lpstr>Inter Bold</vt:lpstr>
      <vt:lpstr>Canva Sans Bold</vt: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Name_Proposal</dc:title>
  <cp:lastModifiedBy>Ritesh Panda</cp:lastModifiedBy>
  <cp:revision>3</cp:revision>
  <dcterms:created xsi:type="dcterms:W3CDTF">2006-08-16T00:00:00Z</dcterms:created>
  <dcterms:modified xsi:type="dcterms:W3CDTF">2024-06-05T15:33:26Z</dcterms:modified>
  <dc:identifier>DAGGzoqfV3M</dc:identifier>
</cp:coreProperties>
</file>