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Inter Bold" charset="1" panose="020B0802030000000004"/>
      <p:regular r:id="rId11"/>
    </p:embeddedFont>
    <p:embeddedFont>
      <p:font typeface="Canva Sans Bold" charset="1" panose="020B0803030501040103"/>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jpeg" Type="http://schemas.openxmlformats.org/officeDocument/2006/relationships/image"/><Relationship Id="rId7"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583659" cy="373672"/>
            <a:chOff x="0" y="0"/>
            <a:chExt cx="2111545" cy="498229"/>
          </a:xfrm>
        </p:grpSpPr>
        <p:sp>
          <p:nvSpPr>
            <p:cNvPr name="Freeform 3" id="3"/>
            <p:cNvSpPr/>
            <p:nvPr/>
          </p:nvSpPr>
          <p:spPr>
            <a:xfrm flipH="false" flipV="false" rot="0">
              <a:off x="0" y="0"/>
              <a:ext cx="2111502" cy="498221"/>
            </a:xfrm>
            <a:custGeom>
              <a:avLst/>
              <a:gdLst/>
              <a:ahLst/>
              <a:cxnLst/>
              <a:rect r="r" b="b" t="t" l="l"/>
              <a:pathLst>
                <a:path h="498221" w="2111502">
                  <a:moveTo>
                    <a:pt x="0" y="0"/>
                  </a:moveTo>
                  <a:lnTo>
                    <a:pt x="2111502" y="0"/>
                  </a:lnTo>
                  <a:lnTo>
                    <a:pt x="2111502" y="498221"/>
                  </a:lnTo>
                  <a:lnTo>
                    <a:pt x="0" y="498221"/>
                  </a:lnTo>
                  <a:lnTo>
                    <a:pt x="0" y="0"/>
                  </a:lnTo>
                  <a:close/>
                </a:path>
              </a:pathLst>
            </a:custGeom>
            <a:blipFill>
              <a:blip r:embed="rId2"/>
              <a:stretch>
                <a:fillRect l="0" t="0" r="-2" b="-1"/>
              </a:stretch>
            </a:blipFill>
          </p:spPr>
        </p:sp>
      </p:grpSp>
      <p:sp>
        <p:nvSpPr>
          <p:cNvPr name="TextBox 4" id="4"/>
          <p:cNvSpPr txBox="true"/>
          <p:nvPr/>
        </p:nvSpPr>
        <p:spPr>
          <a:xfrm rot="0">
            <a:off x="1009650" y="1545201"/>
            <a:ext cx="12244939" cy="1022554"/>
          </a:xfrm>
          <a:prstGeom prst="rect">
            <a:avLst/>
          </a:prstGeom>
        </p:spPr>
        <p:txBody>
          <a:bodyPr anchor="t" rtlCol="false" tIns="0" lIns="0" bIns="0" rIns="0">
            <a:spAutoFit/>
          </a:bodyPr>
          <a:lstStyle/>
          <a:p>
            <a:pPr algn="ctr">
              <a:lnSpc>
                <a:spcPts val="7688"/>
              </a:lnSpc>
            </a:pPr>
            <a:r>
              <a:rPr lang="en-US" sz="5491">
                <a:solidFill>
                  <a:srgbClr val="A6A6A6"/>
                </a:solidFill>
                <a:latin typeface="Inter Bold"/>
              </a:rPr>
              <a:t>INTRODUCTION TO YOUR PROJECT</a:t>
            </a:r>
          </a:p>
        </p:txBody>
      </p:sp>
      <p:sp>
        <p:nvSpPr>
          <p:cNvPr name="TextBox 5" id="5"/>
          <p:cNvSpPr txBox="true"/>
          <p:nvPr/>
        </p:nvSpPr>
        <p:spPr>
          <a:xfrm rot="0">
            <a:off x="14124248" y="8704661"/>
            <a:ext cx="3135052" cy="620314"/>
          </a:xfrm>
          <a:prstGeom prst="rect">
            <a:avLst/>
          </a:prstGeom>
        </p:spPr>
        <p:txBody>
          <a:bodyPr anchor="t" rtlCol="false" tIns="0" lIns="0" bIns="0" rIns="0">
            <a:spAutoFit/>
          </a:bodyPr>
          <a:lstStyle/>
          <a:p>
            <a:pPr algn="ctr">
              <a:lnSpc>
                <a:spcPts val="4506"/>
              </a:lnSpc>
            </a:pPr>
            <a:r>
              <a:rPr lang="en-US" sz="3219">
                <a:solidFill>
                  <a:srgbClr val="0124F1"/>
                </a:solidFill>
                <a:latin typeface="Inter Bold"/>
              </a:rPr>
              <a:t>SUMMER HACK</a:t>
            </a:r>
          </a:p>
        </p:txBody>
      </p:sp>
      <p:sp>
        <p:nvSpPr>
          <p:cNvPr name="TextBox 6" id="6"/>
          <p:cNvSpPr txBox="true"/>
          <p:nvPr/>
        </p:nvSpPr>
        <p:spPr>
          <a:xfrm rot="0">
            <a:off x="1009650" y="2824930"/>
            <a:ext cx="16249650" cy="2416681"/>
          </a:xfrm>
          <a:prstGeom prst="rect">
            <a:avLst/>
          </a:prstGeom>
        </p:spPr>
        <p:txBody>
          <a:bodyPr anchor="t" rtlCol="false" tIns="0" lIns="0" bIns="0" rIns="0">
            <a:spAutoFit/>
          </a:bodyPr>
          <a:lstStyle/>
          <a:p>
            <a:pPr algn="l">
              <a:lnSpc>
                <a:spcPts val="4869"/>
              </a:lnSpc>
            </a:pPr>
            <a:r>
              <a:rPr lang="en-US" sz="3478">
                <a:solidFill>
                  <a:srgbClr val="505260"/>
                </a:solidFill>
                <a:latin typeface="Inter Bold"/>
              </a:rPr>
              <a:t>Our goal is to create a user-friendly application that empowers anyone to build custom AI agents. These agents can take on various roles defined by the user, and users can interact with them in multiple ways, including text, media (photos/videos), and documents.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583659" cy="373672"/>
            <a:chOff x="0" y="0"/>
            <a:chExt cx="2111545" cy="498229"/>
          </a:xfrm>
        </p:grpSpPr>
        <p:sp>
          <p:nvSpPr>
            <p:cNvPr name="Freeform 3" id="3"/>
            <p:cNvSpPr/>
            <p:nvPr/>
          </p:nvSpPr>
          <p:spPr>
            <a:xfrm flipH="false" flipV="false" rot="0">
              <a:off x="0" y="0"/>
              <a:ext cx="2111502" cy="498221"/>
            </a:xfrm>
            <a:custGeom>
              <a:avLst/>
              <a:gdLst/>
              <a:ahLst/>
              <a:cxnLst/>
              <a:rect r="r" b="b" t="t" l="l"/>
              <a:pathLst>
                <a:path h="498221" w="2111502">
                  <a:moveTo>
                    <a:pt x="0" y="0"/>
                  </a:moveTo>
                  <a:lnTo>
                    <a:pt x="2111502" y="0"/>
                  </a:lnTo>
                  <a:lnTo>
                    <a:pt x="2111502" y="498221"/>
                  </a:lnTo>
                  <a:lnTo>
                    <a:pt x="0" y="498221"/>
                  </a:lnTo>
                  <a:lnTo>
                    <a:pt x="0" y="0"/>
                  </a:lnTo>
                  <a:close/>
                </a:path>
              </a:pathLst>
            </a:custGeom>
            <a:blipFill>
              <a:blip r:embed="rId2"/>
              <a:stretch>
                <a:fillRect l="0" t="0" r="-2" b="-1"/>
              </a:stretch>
            </a:blipFill>
          </p:spPr>
        </p:sp>
      </p:grpSp>
      <p:sp>
        <p:nvSpPr>
          <p:cNvPr name="TextBox 4" id="4"/>
          <p:cNvSpPr txBox="true"/>
          <p:nvPr/>
        </p:nvSpPr>
        <p:spPr>
          <a:xfrm rot="0">
            <a:off x="876945" y="1522898"/>
            <a:ext cx="8781365" cy="1022554"/>
          </a:xfrm>
          <a:prstGeom prst="rect">
            <a:avLst/>
          </a:prstGeom>
        </p:spPr>
        <p:txBody>
          <a:bodyPr anchor="t" rtlCol="false" tIns="0" lIns="0" bIns="0" rIns="0">
            <a:spAutoFit/>
          </a:bodyPr>
          <a:lstStyle/>
          <a:p>
            <a:pPr algn="ctr">
              <a:lnSpc>
                <a:spcPts val="7688"/>
              </a:lnSpc>
            </a:pPr>
            <a:r>
              <a:rPr lang="en-US" sz="5491">
                <a:solidFill>
                  <a:srgbClr val="A6A6A6"/>
                </a:solidFill>
                <a:latin typeface="Inter Bold"/>
              </a:rPr>
              <a:t>INTRODUCE YOUR TEAM</a:t>
            </a:r>
          </a:p>
        </p:txBody>
      </p:sp>
      <p:sp>
        <p:nvSpPr>
          <p:cNvPr name="TextBox 5" id="5"/>
          <p:cNvSpPr txBox="true"/>
          <p:nvPr/>
        </p:nvSpPr>
        <p:spPr>
          <a:xfrm rot="0">
            <a:off x="14124248" y="8704661"/>
            <a:ext cx="3135052" cy="620314"/>
          </a:xfrm>
          <a:prstGeom prst="rect">
            <a:avLst/>
          </a:prstGeom>
        </p:spPr>
        <p:txBody>
          <a:bodyPr anchor="t" rtlCol="false" tIns="0" lIns="0" bIns="0" rIns="0">
            <a:spAutoFit/>
          </a:bodyPr>
          <a:lstStyle/>
          <a:p>
            <a:pPr algn="ctr">
              <a:lnSpc>
                <a:spcPts val="4506"/>
              </a:lnSpc>
            </a:pPr>
            <a:r>
              <a:rPr lang="en-US" sz="3219">
                <a:solidFill>
                  <a:srgbClr val="0124F1"/>
                </a:solidFill>
                <a:latin typeface="Inter Bold"/>
              </a:rPr>
              <a:t>SUMMER HACK</a:t>
            </a:r>
          </a:p>
        </p:txBody>
      </p:sp>
      <p:grpSp>
        <p:nvGrpSpPr>
          <p:cNvPr name="Group 6" id="6"/>
          <p:cNvGrpSpPr/>
          <p:nvPr/>
        </p:nvGrpSpPr>
        <p:grpSpPr>
          <a:xfrm rot="0">
            <a:off x="14098241" y="2805936"/>
            <a:ext cx="2913772" cy="4372352"/>
            <a:chOff x="0" y="0"/>
            <a:chExt cx="3885029" cy="5829802"/>
          </a:xfrm>
        </p:grpSpPr>
        <p:grpSp>
          <p:nvGrpSpPr>
            <p:cNvPr name="Group 7" id="7"/>
            <p:cNvGrpSpPr/>
            <p:nvPr/>
          </p:nvGrpSpPr>
          <p:grpSpPr>
            <a:xfrm rot="0">
              <a:off x="101170" y="0"/>
              <a:ext cx="3682689" cy="368268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17511" t="-11836" r="0" b="-64430"/>
                </a:stretch>
              </a:blipFill>
            </p:spPr>
          </p:sp>
        </p:grpSp>
        <p:sp>
          <p:nvSpPr>
            <p:cNvPr name="TextBox 9" id="9"/>
            <p:cNvSpPr txBox="true"/>
            <p:nvPr/>
          </p:nvSpPr>
          <p:spPr>
            <a:xfrm rot="0">
              <a:off x="0" y="4031939"/>
              <a:ext cx="3885029" cy="1797863"/>
            </a:xfrm>
            <a:prstGeom prst="rect">
              <a:avLst/>
            </a:prstGeom>
          </p:spPr>
          <p:txBody>
            <a:bodyPr anchor="t" rtlCol="false" tIns="0" lIns="0" bIns="0" rIns="0">
              <a:spAutoFit/>
            </a:bodyPr>
            <a:lstStyle/>
            <a:p>
              <a:pPr algn="ctr">
                <a:lnSpc>
                  <a:spcPts val="3639"/>
                </a:lnSpc>
              </a:pPr>
              <a:r>
                <a:rPr lang="en-US" sz="2599">
                  <a:solidFill>
                    <a:srgbClr val="000000"/>
                  </a:solidFill>
                  <a:latin typeface="Canva Sans Bold"/>
                </a:rPr>
                <a:t>UI/UX Designer-Aumshuman Mohapatra</a:t>
              </a:r>
            </a:p>
          </p:txBody>
        </p:sp>
      </p:grpSp>
      <p:grpSp>
        <p:nvGrpSpPr>
          <p:cNvPr name="Group 10" id="10"/>
          <p:cNvGrpSpPr/>
          <p:nvPr/>
        </p:nvGrpSpPr>
        <p:grpSpPr>
          <a:xfrm rot="0">
            <a:off x="10830738" y="2805936"/>
            <a:ext cx="2913772" cy="4372352"/>
            <a:chOff x="0" y="0"/>
            <a:chExt cx="3885029" cy="5829802"/>
          </a:xfrm>
        </p:grpSpPr>
        <p:grpSp>
          <p:nvGrpSpPr>
            <p:cNvPr name="Group 11" id="11"/>
            <p:cNvGrpSpPr/>
            <p:nvPr/>
          </p:nvGrpSpPr>
          <p:grpSpPr>
            <a:xfrm rot="0">
              <a:off x="101170" y="0"/>
              <a:ext cx="3682689" cy="368268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70286" r="-18363" b="-92744"/>
                </a:stretch>
              </a:blipFill>
            </p:spPr>
          </p:sp>
        </p:grpSp>
        <p:sp>
          <p:nvSpPr>
            <p:cNvPr name="TextBox 13" id="13"/>
            <p:cNvSpPr txBox="true"/>
            <p:nvPr/>
          </p:nvSpPr>
          <p:spPr>
            <a:xfrm rot="0">
              <a:off x="0" y="4031939"/>
              <a:ext cx="3885029" cy="1797863"/>
            </a:xfrm>
            <a:prstGeom prst="rect">
              <a:avLst/>
            </a:prstGeom>
          </p:spPr>
          <p:txBody>
            <a:bodyPr anchor="t" rtlCol="false" tIns="0" lIns="0" bIns="0" rIns="0">
              <a:spAutoFit/>
            </a:bodyPr>
            <a:lstStyle/>
            <a:p>
              <a:pPr algn="ctr">
                <a:lnSpc>
                  <a:spcPts val="3639"/>
                </a:lnSpc>
              </a:pPr>
              <a:r>
                <a:rPr lang="en-US" sz="2599">
                  <a:solidFill>
                    <a:srgbClr val="000000"/>
                  </a:solidFill>
                  <a:latin typeface="Canva Sans Bold"/>
                </a:rPr>
                <a:t>UI/UX Designer-Priyadarshini Muduli</a:t>
              </a:r>
            </a:p>
          </p:txBody>
        </p:sp>
      </p:grpSp>
      <p:grpSp>
        <p:nvGrpSpPr>
          <p:cNvPr name="Group 14" id="14"/>
          <p:cNvGrpSpPr/>
          <p:nvPr/>
        </p:nvGrpSpPr>
        <p:grpSpPr>
          <a:xfrm rot="0">
            <a:off x="7563236" y="2805936"/>
            <a:ext cx="2913772" cy="4372352"/>
            <a:chOff x="0" y="0"/>
            <a:chExt cx="3885029" cy="5829802"/>
          </a:xfrm>
        </p:grpSpPr>
        <p:grpSp>
          <p:nvGrpSpPr>
            <p:cNvPr name="Group 15" id="15"/>
            <p:cNvGrpSpPr/>
            <p:nvPr/>
          </p:nvGrpSpPr>
          <p:grpSpPr>
            <a:xfrm rot="0">
              <a:off x="101170" y="0"/>
              <a:ext cx="3682689" cy="368268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774" t="-10066" r="-10066" b="-774"/>
                </a:stretch>
              </a:blipFill>
            </p:spPr>
          </p:sp>
        </p:grpSp>
        <p:sp>
          <p:nvSpPr>
            <p:cNvPr name="TextBox 17" id="17"/>
            <p:cNvSpPr txBox="true"/>
            <p:nvPr/>
          </p:nvSpPr>
          <p:spPr>
            <a:xfrm rot="0">
              <a:off x="0" y="4031939"/>
              <a:ext cx="3885029" cy="1797863"/>
            </a:xfrm>
            <a:prstGeom prst="rect">
              <a:avLst/>
            </a:prstGeom>
          </p:spPr>
          <p:txBody>
            <a:bodyPr anchor="t" rtlCol="false" tIns="0" lIns="0" bIns="0" rIns="0">
              <a:spAutoFit/>
            </a:bodyPr>
            <a:lstStyle/>
            <a:p>
              <a:pPr algn="ctr">
                <a:lnSpc>
                  <a:spcPts val="3639"/>
                </a:lnSpc>
              </a:pPr>
              <a:r>
                <a:rPr lang="en-US" sz="2599">
                  <a:solidFill>
                    <a:srgbClr val="000000"/>
                  </a:solidFill>
                  <a:latin typeface="Canva Sans Bold"/>
                </a:rPr>
                <a:t>AI ML Dev-Kaushik Kumar Dash</a:t>
              </a:r>
            </a:p>
          </p:txBody>
        </p:sp>
      </p:grpSp>
      <p:grpSp>
        <p:nvGrpSpPr>
          <p:cNvPr name="Group 18" id="18"/>
          <p:cNvGrpSpPr/>
          <p:nvPr/>
        </p:nvGrpSpPr>
        <p:grpSpPr>
          <a:xfrm rot="0">
            <a:off x="4295733" y="2805936"/>
            <a:ext cx="2913772" cy="4372352"/>
            <a:chOff x="0" y="0"/>
            <a:chExt cx="3885029" cy="5829802"/>
          </a:xfrm>
        </p:grpSpPr>
        <p:grpSp>
          <p:nvGrpSpPr>
            <p:cNvPr name="Group 19" id="19"/>
            <p:cNvGrpSpPr/>
            <p:nvPr/>
          </p:nvGrpSpPr>
          <p:grpSpPr>
            <a:xfrm rot="0">
              <a:off x="101170" y="0"/>
              <a:ext cx="3682689" cy="368268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5517" r="0" b="-5517"/>
                </a:stretch>
              </a:blipFill>
            </p:spPr>
          </p:sp>
        </p:grpSp>
        <p:sp>
          <p:nvSpPr>
            <p:cNvPr name="TextBox 21" id="21"/>
            <p:cNvSpPr txBox="true"/>
            <p:nvPr/>
          </p:nvSpPr>
          <p:spPr>
            <a:xfrm rot="0">
              <a:off x="0" y="4031939"/>
              <a:ext cx="3885029" cy="1797863"/>
            </a:xfrm>
            <a:prstGeom prst="rect">
              <a:avLst/>
            </a:prstGeom>
          </p:spPr>
          <p:txBody>
            <a:bodyPr anchor="t" rtlCol="false" tIns="0" lIns="0" bIns="0" rIns="0">
              <a:spAutoFit/>
            </a:bodyPr>
            <a:lstStyle/>
            <a:p>
              <a:pPr algn="ctr">
                <a:lnSpc>
                  <a:spcPts val="3639"/>
                </a:lnSpc>
              </a:pPr>
              <a:r>
                <a:rPr lang="en-US" sz="2599">
                  <a:solidFill>
                    <a:srgbClr val="000000"/>
                  </a:solidFill>
                  <a:latin typeface="Canva Sans Bold"/>
                </a:rPr>
                <a:t>Backend Dev-Hardeep Mohanty</a:t>
              </a:r>
            </a:p>
          </p:txBody>
        </p:sp>
      </p:grpSp>
      <p:grpSp>
        <p:nvGrpSpPr>
          <p:cNvPr name="Group 22" id="22"/>
          <p:cNvGrpSpPr/>
          <p:nvPr/>
        </p:nvGrpSpPr>
        <p:grpSpPr>
          <a:xfrm rot="0">
            <a:off x="1028231" y="2805923"/>
            <a:ext cx="2913772" cy="4372377"/>
            <a:chOff x="0" y="0"/>
            <a:chExt cx="3885029" cy="5829836"/>
          </a:xfrm>
        </p:grpSpPr>
        <p:grpSp>
          <p:nvGrpSpPr>
            <p:cNvPr name="Group 23" id="23"/>
            <p:cNvGrpSpPr/>
            <p:nvPr/>
          </p:nvGrpSpPr>
          <p:grpSpPr>
            <a:xfrm rot="0">
              <a:off x="101170" y="0"/>
              <a:ext cx="3682689" cy="3682689"/>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32579" t="-13937" r="-38464" b="-40216"/>
                </a:stretch>
              </a:blipFill>
            </p:spPr>
          </p:sp>
        </p:grpSp>
        <p:sp>
          <p:nvSpPr>
            <p:cNvPr name="TextBox 25" id="25"/>
            <p:cNvSpPr txBox="true"/>
            <p:nvPr/>
          </p:nvSpPr>
          <p:spPr>
            <a:xfrm rot="0">
              <a:off x="0" y="4031939"/>
              <a:ext cx="3885029" cy="1797897"/>
            </a:xfrm>
            <a:prstGeom prst="rect">
              <a:avLst/>
            </a:prstGeom>
          </p:spPr>
          <p:txBody>
            <a:bodyPr anchor="t" rtlCol="false" tIns="0" lIns="0" bIns="0" rIns="0">
              <a:spAutoFit/>
            </a:bodyPr>
            <a:lstStyle/>
            <a:p>
              <a:pPr algn="ctr">
                <a:lnSpc>
                  <a:spcPts val="3638"/>
                </a:lnSpc>
              </a:pPr>
              <a:r>
                <a:rPr lang="en-US" sz="2598">
                  <a:solidFill>
                    <a:srgbClr val="000000"/>
                  </a:solidFill>
                  <a:latin typeface="Canva Sans Bold"/>
                </a:rPr>
                <a:t>Frontend Dev-Swapnita </a:t>
              </a:r>
            </a:p>
            <a:p>
              <a:pPr algn="ctr">
                <a:lnSpc>
                  <a:spcPts val="3639"/>
                </a:lnSpc>
              </a:pPr>
              <a:r>
                <a:rPr lang="en-US" sz="2599">
                  <a:solidFill>
                    <a:srgbClr val="000000"/>
                  </a:solidFill>
                  <a:latin typeface="Canva Sans Bold"/>
                </a:rPr>
                <a:t>Singh</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583659" cy="373672"/>
            <a:chOff x="0" y="0"/>
            <a:chExt cx="2111545" cy="498229"/>
          </a:xfrm>
        </p:grpSpPr>
        <p:sp>
          <p:nvSpPr>
            <p:cNvPr name="Freeform 3" id="3"/>
            <p:cNvSpPr/>
            <p:nvPr/>
          </p:nvSpPr>
          <p:spPr>
            <a:xfrm flipH="false" flipV="false" rot="0">
              <a:off x="0" y="0"/>
              <a:ext cx="2111502" cy="498221"/>
            </a:xfrm>
            <a:custGeom>
              <a:avLst/>
              <a:gdLst/>
              <a:ahLst/>
              <a:cxnLst/>
              <a:rect r="r" b="b" t="t" l="l"/>
              <a:pathLst>
                <a:path h="498221" w="2111502">
                  <a:moveTo>
                    <a:pt x="0" y="0"/>
                  </a:moveTo>
                  <a:lnTo>
                    <a:pt x="2111502" y="0"/>
                  </a:lnTo>
                  <a:lnTo>
                    <a:pt x="2111502" y="498221"/>
                  </a:lnTo>
                  <a:lnTo>
                    <a:pt x="0" y="498221"/>
                  </a:lnTo>
                  <a:lnTo>
                    <a:pt x="0" y="0"/>
                  </a:lnTo>
                  <a:close/>
                </a:path>
              </a:pathLst>
            </a:custGeom>
            <a:blipFill>
              <a:blip r:embed="rId2"/>
              <a:stretch>
                <a:fillRect l="0" t="0" r="-2" b="-1"/>
              </a:stretch>
            </a:blipFill>
          </p:spPr>
        </p:sp>
      </p:grpSp>
      <p:sp>
        <p:nvSpPr>
          <p:cNvPr name="TextBox 4" id="4"/>
          <p:cNvSpPr txBox="true"/>
          <p:nvPr/>
        </p:nvSpPr>
        <p:spPr>
          <a:xfrm rot="0">
            <a:off x="1009650" y="1669026"/>
            <a:ext cx="12558568" cy="1022554"/>
          </a:xfrm>
          <a:prstGeom prst="rect">
            <a:avLst/>
          </a:prstGeom>
        </p:spPr>
        <p:txBody>
          <a:bodyPr anchor="t" rtlCol="false" tIns="0" lIns="0" bIns="0" rIns="0">
            <a:spAutoFit/>
          </a:bodyPr>
          <a:lstStyle/>
          <a:p>
            <a:pPr algn="l">
              <a:lnSpc>
                <a:spcPts val="7688"/>
              </a:lnSpc>
            </a:pPr>
            <a:r>
              <a:rPr lang="en-US" sz="5491">
                <a:solidFill>
                  <a:srgbClr val="A6A6A6"/>
                </a:solidFill>
                <a:latin typeface="Inter Bold"/>
              </a:rPr>
              <a:t>PROBLEM STATEMENT:</a:t>
            </a:r>
          </a:p>
        </p:txBody>
      </p:sp>
      <p:sp>
        <p:nvSpPr>
          <p:cNvPr name="TextBox 5" id="5"/>
          <p:cNvSpPr txBox="true"/>
          <p:nvPr/>
        </p:nvSpPr>
        <p:spPr>
          <a:xfrm rot="0">
            <a:off x="14124248" y="8704661"/>
            <a:ext cx="3135052" cy="620314"/>
          </a:xfrm>
          <a:prstGeom prst="rect">
            <a:avLst/>
          </a:prstGeom>
        </p:spPr>
        <p:txBody>
          <a:bodyPr anchor="t" rtlCol="false" tIns="0" lIns="0" bIns="0" rIns="0">
            <a:spAutoFit/>
          </a:bodyPr>
          <a:lstStyle/>
          <a:p>
            <a:pPr algn="ctr">
              <a:lnSpc>
                <a:spcPts val="4506"/>
              </a:lnSpc>
            </a:pPr>
            <a:r>
              <a:rPr lang="en-US" sz="3219">
                <a:solidFill>
                  <a:srgbClr val="0124F1"/>
                </a:solidFill>
                <a:latin typeface="Inter Bold"/>
              </a:rPr>
              <a:t>SUMMER HACK</a:t>
            </a:r>
          </a:p>
        </p:txBody>
      </p:sp>
      <p:sp>
        <p:nvSpPr>
          <p:cNvPr name="TextBox 6" id="6"/>
          <p:cNvSpPr txBox="true"/>
          <p:nvPr/>
        </p:nvSpPr>
        <p:spPr>
          <a:xfrm rot="0">
            <a:off x="1009650" y="2796355"/>
            <a:ext cx="16249650" cy="852418"/>
          </a:xfrm>
          <a:prstGeom prst="rect">
            <a:avLst/>
          </a:prstGeom>
        </p:spPr>
        <p:txBody>
          <a:bodyPr anchor="t" rtlCol="false" tIns="0" lIns="0" bIns="0" rIns="0">
            <a:spAutoFit/>
          </a:bodyPr>
          <a:lstStyle/>
          <a:p>
            <a:pPr algn="l">
              <a:lnSpc>
                <a:spcPts val="7074"/>
              </a:lnSpc>
            </a:pPr>
            <a:r>
              <a:rPr lang="en-US" sz="5052">
                <a:solidFill>
                  <a:srgbClr val="505260"/>
                </a:solidFill>
                <a:latin typeface="Inter Bold"/>
              </a:rPr>
              <a:t>Easy to customize AI agent builder.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583659" cy="373672"/>
            <a:chOff x="0" y="0"/>
            <a:chExt cx="2111545" cy="498229"/>
          </a:xfrm>
        </p:grpSpPr>
        <p:sp>
          <p:nvSpPr>
            <p:cNvPr name="Freeform 3" id="3"/>
            <p:cNvSpPr/>
            <p:nvPr/>
          </p:nvSpPr>
          <p:spPr>
            <a:xfrm flipH="false" flipV="false" rot="0">
              <a:off x="0" y="0"/>
              <a:ext cx="2111502" cy="498221"/>
            </a:xfrm>
            <a:custGeom>
              <a:avLst/>
              <a:gdLst/>
              <a:ahLst/>
              <a:cxnLst/>
              <a:rect r="r" b="b" t="t" l="l"/>
              <a:pathLst>
                <a:path h="498221" w="2111502">
                  <a:moveTo>
                    <a:pt x="0" y="0"/>
                  </a:moveTo>
                  <a:lnTo>
                    <a:pt x="2111502" y="0"/>
                  </a:lnTo>
                  <a:lnTo>
                    <a:pt x="2111502" y="498221"/>
                  </a:lnTo>
                  <a:lnTo>
                    <a:pt x="0" y="498221"/>
                  </a:lnTo>
                  <a:lnTo>
                    <a:pt x="0" y="0"/>
                  </a:lnTo>
                  <a:close/>
                </a:path>
              </a:pathLst>
            </a:custGeom>
            <a:blipFill>
              <a:blip r:embed="rId2"/>
              <a:stretch>
                <a:fillRect l="0" t="0" r="-2" b="-1"/>
              </a:stretch>
            </a:blipFill>
          </p:spPr>
        </p:sp>
      </p:grpSp>
      <p:sp>
        <p:nvSpPr>
          <p:cNvPr name="TextBox 4" id="4"/>
          <p:cNvSpPr txBox="true"/>
          <p:nvPr/>
        </p:nvSpPr>
        <p:spPr>
          <a:xfrm rot="0">
            <a:off x="1009650" y="1669026"/>
            <a:ext cx="12558568" cy="1022554"/>
          </a:xfrm>
          <a:prstGeom prst="rect">
            <a:avLst/>
          </a:prstGeom>
        </p:spPr>
        <p:txBody>
          <a:bodyPr anchor="t" rtlCol="false" tIns="0" lIns="0" bIns="0" rIns="0">
            <a:spAutoFit/>
          </a:bodyPr>
          <a:lstStyle/>
          <a:p>
            <a:pPr algn="l">
              <a:lnSpc>
                <a:spcPts val="7688"/>
              </a:lnSpc>
            </a:pPr>
            <a:r>
              <a:rPr lang="en-US" sz="5491">
                <a:solidFill>
                  <a:srgbClr val="A6A6A6"/>
                </a:solidFill>
                <a:latin typeface="Inter Bold"/>
              </a:rPr>
              <a:t>STACK YOU ARE PLANNING TO USE:</a:t>
            </a:r>
          </a:p>
        </p:txBody>
      </p:sp>
      <p:sp>
        <p:nvSpPr>
          <p:cNvPr name="TextBox 5" id="5"/>
          <p:cNvSpPr txBox="true"/>
          <p:nvPr/>
        </p:nvSpPr>
        <p:spPr>
          <a:xfrm rot="0">
            <a:off x="14124248" y="8704661"/>
            <a:ext cx="3135052" cy="620314"/>
          </a:xfrm>
          <a:prstGeom prst="rect">
            <a:avLst/>
          </a:prstGeom>
        </p:spPr>
        <p:txBody>
          <a:bodyPr anchor="t" rtlCol="false" tIns="0" lIns="0" bIns="0" rIns="0">
            <a:spAutoFit/>
          </a:bodyPr>
          <a:lstStyle/>
          <a:p>
            <a:pPr algn="ctr">
              <a:lnSpc>
                <a:spcPts val="4506"/>
              </a:lnSpc>
            </a:pPr>
            <a:r>
              <a:rPr lang="en-US" sz="3219">
                <a:solidFill>
                  <a:srgbClr val="0124F1"/>
                </a:solidFill>
                <a:latin typeface="Inter Bold"/>
              </a:rPr>
              <a:t>SUMMER HACK</a:t>
            </a:r>
          </a:p>
        </p:txBody>
      </p:sp>
      <p:sp>
        <p:nvSpPr>
          <p:cNvPr name="TextBox 6" id="6"/>
          <p:cNvSpPr txBox="true"/>
          <p:nvPr/>
        </p:nvSpPr>
        <p:spPr>
          <a:xfrm rot="0">
            <a:off x="1009650" y="2805880"/>
            <a:ext cx="14503340" cy="3244077"/>
          </a:xfrm>
          <a:prstGeom prst="rect">
            <a:avLst/>
          </a:prstGeom>
        </p:spPr>
        <p:txBody>
          <a:bodyPr anchor="t" rtlCol="false" tIns="0" lIns="0" bIns="0" rIns="0">
            <a:spAutoFit/>
          </a:bodyPr>
          <a:lstStyle/>
          <a:p>
            <a:pPr algn="l" marL="1004834" indent="-502417" lvl="1">
              <a:lnSpc>
                <a:spcPts val="6515"/>
              </a:lnSpc>
              <a:buFont typeface="Arial"/>
              <a:buChar char="•"/>
            </a:pPr>
            <a:r>
              <a:rPr lang="en-US" sz="4654">
                <a:solidFill>
                  <a:srgbClr val="505260"/>
                </a:solidFill>
                <a:latin typeface="Inter Bold"/>
              </a:rPr>
              <a:t>MERN Stack (MongoDB, Express, React, Node.js)</a:t>
            </a:r>
          </a:p>
          <a:p>
            <a:pPr algn="l" marL="1004834" indent="-502417" lvl="1">
              <a:lnSpc>
                <a:spcPts val="6515"/>
              </a:lnSpc>
              <a:buFont typeface="Arial"/>
              <a:buChar char="•"/>
            </a:pPr>
            <a:r>
              <a:rPr lang="en-US" sz="4654">
                <a:solidFill>
                  <a:srgbClr val="505260"/>
                </a:solidFill>
                <a:latin typeface="Inter Bold"/>
              </a:rPr>
              <a:t>Python</a:t>
            </a:r>
          </a:p>
          <a:p>
            <a:pPr algn="l">
              <a:lnSpc>
                <a:spcPts val="651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583659" cy="373672"/>
            <a:chOff x="0" y="0"/>
            <a:chExt cx="2111545" cy="498229"/>
          </a:xfrm>
        </p:grpSpPr>
        <p:sp>
          <p:nvSpPr>
            <p:cNvPr name="Freeform 3" id="3"/>
            <p:cNvSpPr/>
            <p:nvPr/>
          </p:nvSpPr>
          <p:spPr>
            <a:xfrm flipH="false" flipV="false" rot="0">
              <a:off x="0" y="0"/>
              <a:ext cx="2111502" cy="498221"/>
            </a:xfrm>
            <a:custGeom>
              <a:avLst/>
              <a:gdLst/>
              <a:ahLst/>
              <a:cxnLst/>
              <a:rect r="r" b="b" t="t" l="l"/>
              <a:pathLst>
                <a:path h="498221" w="2111502">
                  <a:moveTo>
                    <a:pt x="0" y="0"/>
                  </a:moveTo>
                  <a:lnTo>
                    <a:pt x="2111502" y="0"/>
                  </a:lnTo>
                  <a:lnTo>
                    <a:pt x="2111502" y="498221"/>
                  </a:lnTo>
                  <a:lnTo>
                    <a:pt x="0" y="498221"/>
                  </a:lnTo>
                  <a:lnTo>
                    <a:pt x="0" y="0"/>
                  </a:lnTo>
                  <a:close/>
                </a:path>
              </a:pathLst>
            </a:custGeom>
            <a:blipFill>
              <a:blip r:embed="rId2"/>
              <a:stretch>
                <a:fillRect l="0" t="0" r="-2" b="-1"/>
              </a:stretch>
            </a:blipFill>
          </p:spPr>
        </p:sp>
      </p:grpSp>
      <p:sp>
        <p:nvSpPr>
          <p:cNvPr name="TextBox 4" id="4"/>
          <p:cNvSpPr txBox="true"/>
          <p:nvPr/>
        </p:nvSpPr>
        <p:spPr>
          <a:xfrm rot="0">
            <a:off x="1009650" y="1669026"/>
            <a:ext cx="12558568" cy="1022554"/>
          </a:xfrm>
          <a:prstGeom prst="rect">
            <a:avLst/>
          </a:prstGeom>
        </p:spPr>
        <p:txBody>
          <a:bodyPr anchor="t" rtlCol="false" tIns="0" lIns="0" bIns="0" rIns="0">
            <a:spAutoFit/>
          </a:bodyPr>
          <a:lstStyle/>
          <a:p>
            <a:pPr algn="l">
              <a:lnSpc>
                <a:spcPts val="7688"/>
              </a:lnSpc>
            </a:pPr>
            <a:r>
              <a:rPr lang="en-US" sz="5491">
                <a:solidFill>
                  <a:srgbClr val="A6A6A6"/>
                </a:solidFill>
                <a:latin typeface="Inter Bold"/>
              </a:rPr>
              <a:t>BLUEPRINT OF THE TOOL:</a:t>
            </a:r>
          </a:p>
        </p:txBody>
      </p:sp>
      <p:sp>
        <p:nvSpPr>
          <p:cNvPr name="TextBox 5" id="5"/>
          <p:cNvSpPr txBox="true"/>
          <p:nvPr/>
        </p:nvSpPr>
        <p:spPr>
          <a:xfrm rot="0">
            <a:off x="14124248" y="8704661"/>
            <a:ext cx="3135052" cy="620314"/>
          </a:xfrm>
          <a:prstGeom prst="rect">
            <a:avLst/>
          </a:prstGeom>
        </p:spPr>
        <p:txBody>
          <a:bodyPr anchor="t" rtlCol="false" tIns="0" lIns="0" bIns="0" rIns="0">
            <a:spAutoFit/>
          </a:bodyPr>
          <a:lstStyle/>
          <a:p>
            <a:pPr algn="ctr">
              <a:lnSpc>
                <a:spcPts val="4506"/>
              </a:lnSpc>
            </a:pPr>
            <a:r>
              <a:rPr lang="en-US" sz="3219">
                <a:solidFill>
                  <a:srgbClr val="0124F1"/>
                </a:solidFill>
                <a:latin typeface="Inter Bold"/>
              </a:rPr>
              <a:t>SUMMER HACK</a:t>
            </a:r>
          </a:p>
        </p:txBody>
      </p:sp>
      <p:sp>
        <p:nvSpPr>
          <p:cNvPr name="TextBox 6" id="6"/>
          <p:cNvSpPr txBox="true"/>
          <p:nvPr/>
        </p:nvSpPr>
        <p:spPr>
          <a:xfrm rot="0">
            <a:off x="1009650" y="2824930"/>
            <a:ext cx="16249650" cy="5464681"/>
          </a:xfrm>
          <a:prstGeom prst="rect">
            <a:avLst/>
          </a:prstGeom>
        </p:spPr>
        <p:txBody>
          <a:bodyPr anchor="t" rtlCol="false" tIns="0" lIns="0" bIns="0" rIns="0">
            <a:spAutoFit/>
          </a:bodyPr>
          <a:lstStyle/>
          <a:p>
            <a:pPr algn="l">
              <a:lnSpc>
                <a:spcPts val="4869"/>
              </a:lnSpc>
            </a:pPr>
            <a:r>
              <a:rPr lang="en-US" sz="3478">
                <a:solidFill>
                  <a:srgbClr val="505260"/>
                </a:solidFill>
                <a:latin typeface="Inter Bold"/>
              </a:rPr>
              <a:t>We're building a user-friendly AI agent creation tool that doesn't require coding. This means anyone can design agents to fit their needs, whether it's a single conversational agent or something more complex. The tool will handle various inputs including text, media like photos and videos, and even documents. You'll have flexibility in choosing the AI model that powers your agent, with options like GPT and Gemini. To control the conversation flow, you can leverage pre-built commands or create your own custom options. The application will be built with MERN (MongoDB, Express, React, Node.js) and Python.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DAGHMD34ZJk</dc:identifier>
  <dcterms:modified xsi:type="dcterms:W3CDTF">2011-08-01T06:04:30Z</dcterms:modified>
  <cp:revision>1</cp:revision>
  <dc:title>TEAM_NAME</dc:title>
</cp:coreProperties>
</file>