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3fcba4599_2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3fcba4599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3fcba4599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3fcba459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3fcba4599_2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3fcba4599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3fcba45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c3fcba459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3fcba459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c3fcba4599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3fcba4599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c3fcba459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3fcba4599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3fcba459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3fcba4599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3fcba459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3fcba4599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c3fcba459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c3fcba4599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c3fcba459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c3fcba4599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c3fcba459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c3fcba4599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c3fcba459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3fcba4599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3fcba459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3fcba4599_2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3fcba4599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3496422" cy="6858000"/>
          </a:xfrm>
          <a:custGeom>
            <a:rect b="b" l="l" r="r" t="t"/>
            <a:pathLst>
              <a:path extrusionOk="0" h="6858000" w="3496422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4654295" y="1346268"/>
            <a:ext cx="7060135" cy="32852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Meiryo"/>
              <a:buNone/>
              <a:defRPr sz="54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662312" y="4631475"/>
            <a:ext cx="7052117" cy="11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sz="2400">
                <a:solidFill>
                  <a:srgbClr val="262626"/>
                </a:solidFill>
              </a:defRPr>
            </a:lvl1pPr>
            <a:lvl2pPr lvl="1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600"/>
              <a:buNone/>
              <a:defRPr sz="1600"/>
            </a:lvl6pPr>
            <a:lvl7pPr lvl="6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600"/>
              <a:buNone/>
              <a:defRPr sz="1600"/>
            </a:lvl7pPr>
            <a:lvl8pPr lvl="7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600"/>
              <a:buNone/>
              <a:defRPr sz="1600"/>
            </a:lvl8pPr>
            <a:lvl9pPr lvl="8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4654295" y="617415"/>
            <a:ext cx="712372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654295" y="6170490"/>
            <a:ext cx="558834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0515600" y="6170490"/>
            <a:ext cx="119882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1375409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155402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924161" y="0"/>
            <a:ext cx="2261351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D5DD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 rot="5400000">
            <a:off x="4479773" y="-247258"/>
            <a:ext cx="3651504" cy="87705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7393812" y="2391190"/>
            <a:ext cx="5339932" cy="157162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3252191" y="205882"/>
            <a:ext cx="5322596" cy="59595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9277965" y="6296615"/>
            <a:ext cx="25059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2933699" y="6296615"/>
            <a:ext cx="59595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 rot="5400000">
            <a:off x="8734643" y="2853201"/>
            <a:ext cx="5383267" cy="604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0" name="Google Shape;100;p12" title="Rule Line"/>
          <p:cNvCxnSpPr/>
          <p:nvPr/>
        </p:nvCxnSpPr>
        <p:spPr>
          <a:xfrm>
            <a:off x="9111582" y="571502"/>
            <a:ext cx="0" cy="5275467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920240" y="2438399"/>
            <a:ext cx="4160520" cy="3657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6530290" y="2438399"/>
            <a:ext cx="4160520" cy="3657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5"/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37" name="Google Shape;37;p5"/>
            <p:cNvSpPr/>
            <p:nvPr/>
          </p:nvSpPr>
          <p:spPr>
            <a:xfrm>
              <a:off x="3320637" y="0"/>
              <a:ext cx="4013331" cy="2742133"/>
            </a:xfrm>
            <a:custGeom>
              <a:rect b="b" l="l" r="r" t="t"/>
              <a:pathLst>
                <a:path extrusionOk="0" h="2742133" w="4013331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3566319" y="0"/>
              <a:ext cx="3401415" cy="2440484"/>
            </a:xfrm>
            <a:custGeom>
              <a:rect b="b" l="l" r="r" t="t"/>
              <a:pathLst>
                <a:path extrusionOk="0" h="2440484" w="3401415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cap="flat" cmpd="sng" w="15875">
              <a:solidFill>
                <a:srgbClr val="D5DD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3232490" y="0"/>
              <a:ext cx="4164597" cy="2817185"/>
            </a:xfrm>
            <a:custGeom>
              <a:rect b="b" l="l" r="r" t="t"/>
              <a:pathLst>
                <a:path extrusionOk="0" h="2806419" w="4130517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3124577" y="0"/>
              <a:ext cx="4389519" cy="2916937"/>
            </a:xfrm>
            <a:custGeom>
              <a:rect b="b" l="l" r="r" t="t"/>
              <a:pathLst>
                <a:path extrusionOk="0" h="2916937" w="4389519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grpSp>
        <p:nvGrpSpPr>
          <p:cNvPr id="41" name="Google Shape;41;p5"/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42" name="Google Shape;42;p5"/>
            <p:cNvSpPr/>
            <p:nvPr/>
          </p:nvSpPr>
          <p:spPr>
            <a:xfrm>
              <a:off x="8122942" y="0"/>
              <a:ext cx="4069058" cy="3547008"/>
            </a:xfrm>
            <a:custGeom>
              <a:rect b="b" l="l" r="r" t="t"/>
              <a:pathLst>
                <a:path extrusionOk="0" h="3547008" w="406905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 flipH="1">
              <a:off x="8319994" y="0"/>
              <a:ext cx="3872006" cy="3321595"/>
            </a:xfrm>
            <a:custGeom>
              <a:rect b="b" l="l" r="r" t="t"/>
              <a:pathLst>
                <a:path extrusionOk="0" h="3321595" w="3872006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 flipH="1">
              <a:off x="8729240" y="9274"/>
              <a:ext cx="3462454" cy="3010961"/>
            </a:xfrm>
            <a:custGeom>
              <a:rect b="b" l="l" r="r" t="t"/>
              <a:pathLst>
                <a:path extrusionOk="0" h="3010961" w="3462454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cap="flat" cmpd="sng" w="15875">
              <a:solidFill>
                <a:srgbClr val="D5DD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 flipH="1">
              <a:off x="8243247" y="9274"/>
              <a:ext cx="3948447" cy="3411460"/>
            </a:xfrm>
            <a:custGeom>
              <a:rect b="b" l="l" r="r" t="t"/>
              <a:pathLst>
                <a:path extrusionOk="0" h="3411460" w="3904481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grpSp>
        <p:nvGrpSpPr>
          <p:cNvPr id="46" name="Google Shape;46;p5"/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47" name="Google Shape;47;p5"/>
            <p:cNvSpPr/>
            <p:nvPr/>
          </p:nvSpPr>
          <p:spPr>
            <a:xfrm>
              <a:off x="0" y="1676545"/>
              <a:ext cx="4174269" cy="5181455"/>
            </a:xfrm>
            <a:custGeom>
              <a:rect b="b" l="l" r="r" t="t"/>
              <a:pathLst>
                <a:path extrusionOk="0" h="5181455" w="4174269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0" y="1347287"/>
              <a:ext cx="4259808" cy="5510713"/>
            </a:xfrm>
            <a:custGeom>
              <a:rect b="b" l="l" r="r" t="t"/>
              <a:pathLst>
                <a:path extrusionOk="0" h="5510713" w="4259808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0" y="1592806"/>
              <a:ext cx="4029221" cy="5265194"/>
            </a:xfrm>
            <a:custGeom>
              <a:rect b="b" l="l" r="r" t="t"/>
              <a:pathLst>
                <a:path extrusionOk="0" h="5265194" w="4029221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D5DD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0" y="2147333"/>
              <a:ext cx="3702048" cy="4710667"/>
            </a:xfrm>
            <a:custGeom>
              <a:rect b="b" l="l" r="r" t="t"/>
              <a:pathLst>
                <a:path extrusionOk="0" h="4710667" w="3702048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cap="flat" cmpd="sng" w="15875">
              <a:solidFill>
                <a:srgbClr val="D5DD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51" name="Google Shape;51;p5"/>
          <p:cNvSpPr txBox="1"/>
          <p:nvPr>
            <p:ph type="title"/>
          </p:nvPr>
        </p:nvSpPr>
        <p:spPr>
          <a:xfrm>
            <a:off x="4654296" y="3420734"/>
            <a:ext cx="6665976" cy="21296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Meiryo"/>
              <a:buNone/>
              <a:defRPr sz="4800" cap="none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1" type="ftr"/>
          </p:nvPr>
        </p:nvSpPr>
        <p:spPr>
          <a:xfrm>
            <a:off x="4654296" y="6170490"/>
            <a:ext cx="5713314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4654295" y="5550408"/>
            <a:ext cx="6665975" cy="512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640080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idx="1" type="body"/>
          </p:nvPr>
        </p:nvSpPr>
        <p:spPr>
          <a:xfrm>
            <a:off x="1920241" y="2456408"/>
            <a:ext cx="416052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6"/>
          <p:cNvSpPr txBox="1"/>
          <p:nvPr>
            <p:ph idx="2" type="body"/>
          </p:nvPr>
        </p:nvSpPr>
        <p:spPr>
          <a:xfrm>
            <a:off x="1920241" y="3316639"/>
            <a:ext cx="4160520" cy="2779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3" type="body"/>
          </p:nvPr>
        </p:nvSpPr>
        <p:spPr>
          <a:xfrm>
            <a:off x="6530290" y="2456408"/>
            <a:ext cx="416052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99000"/>
              </a:lnSpc>
              <a:spcBef>
                <a:spcPts val="93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 cap="none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6"/>
          <p:cNvSpPr txBox="1"/>
          <p:nvPr>
            <p:ph idx="4" type="body"/>
          </p:nvPr>
        </p:nvSpPr>
        <p:spPr>
          <a:xfrm>
            <a:off x="6530290" y="3316639"/>
            <a:ext cx="4160520" cy="2779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6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bg>
      <p:bgPr>
        <a:solidFill>
          <a:schemeClr val="lt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type="title"/>
          </p:nvPr>
        </p:nvSpPr>
        <p:spPr>
          <a:xfrm>
            <a:off x="8476488" y="640080"/>
            <a:ext cx="3227715" cy="25517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eiryo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1280160" y="640080"/>
            <a:ext cx="6949440" cy="5455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2pPr>
            <a:lvl3pPr indent="-3302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Char char="–"/>
              <a:defRPr sz="1600"/>
            </a:lvl3pPr>
            <a:lvl4pPr indent="-3175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5pPr>
            <a:lvl6pPr indent="-3175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400"/>
              <a:buChar char="–"/>
              <a:defRPr sz="1400"/>
            </a:lvl6pPr>
            <a:lvl7pPr indent="-3175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400"/>
              <a:buChar char="–"/>
              <a:defRPr sz="1400"/>
            </a:lvl7pPr>
            <a:lvl8pPr indent="-3175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400"/>
              <a:buChar char="–"/>
              <a:defRPr sz="1400"/>
            </a:lvl8pPr>
            <a:lvl9pPr indent="-3175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400"/>
              <a:buChar char="–"/>
              <a:defRPr sz="1400"/>
            </a:lvl9pPr>
          </a:lstStyle>
          <a:p/>
        </p:txBody>
      </p:sp>
      <p:sp>
        <p:nvSpPr>
          <p:cNvPr id="77" name="Google Shape;77;p9"/>
          <p:cNvSpPr txBox="1"/>
          <p:nvPr>
            <p:ph idx="2" type="body"/>
          </p:nvPr>
        </p:nvSpPr>
        <p:spPr>
          <a:xfrm>
            <a:off x="8476488" y="3223803"/>
            <a:ext cx="3227715" cy="28721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9"/>
          <p:cNvSpPr txBox="1"/>
          <p:nvPr>
            <p:ph idx="10" type="dt"/>
          </p:nvPr>
        </p:nvSpPr>
        <p:spPr>
          <a:xfrm>
            <a:off x="8476488" y="6170491"/>
            <a:ext cx="221432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1" type="ftr"/>
          </p:nvPr>
        </p:nvSpPr>
        <p:spPr>
          <a:xfrm>
            <a:off x="1280160" y="6170490"/>
            <a:ext cx="69494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>
            <p:ph idx="2" type="pic"/>
          </p:nvPr>
        </p:nvSpPr>
        <p:spPr>
          <a:xfrm>
            <a:off x="0" y="0"/>
            <a:ext cx="8102651" cy="6857999"/>
          </a:xfrm>
          <a:prstGeom prst="rect">
            <a:avLst/>
          </a:prstGeom>
          <a:solidFill>
            <a:srgbClr val="D5DDD7"/>
          </a:solidFill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lvl="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 b="0" i="0" sz="32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orbel"/>
              <a:buNone/>
              <a:defRPr b="0" i="0" sz="28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lvl="2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orbel"/>
              <a:buNone/>
              <a:defRPr b="0" i="1" sz="2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lvl="3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orbel"/>
              <a:buNone/>
              <a:defRPr b="0" i="0" sz="20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lvl="4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orbel"/>
              <a:buNone/>
              <a:defRPr b="0" i="1" sz="20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lvl="5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2000"/>
              <a:buFont typeface="Corbel"/>
              <a:buNone/>
              <a:defRPr b="0" i="0" sz="2000" u="none" cap="none" strike="noStrike">
                <a:solidFill>
                  <a:srgbClr val="B714A6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lvl="6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2000"/>
              <a:buFont typeface="Corbel"/>
              <a:buNone/>
              <a:defRPr b="0" i="1" sz="2000" u="none" cap="none" strike="noStrike">
                <a:solidFill>
                  <a:srgbClr val="B714A6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lvl="7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2000"/>
              <a:buFont typeface="Corbel"/>
              <a:buNone/>
              <a:defRPr b="0" i="0" sz="2000" u="none" cap="none" strike="noStrike">
                <a:solidFill>
                  <a:srgbClr val="B714A6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lvl="8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2000"/>
              <a:buFont typeface="Corbel"/>
              <a:buNone/>
              <a:defRPr b="0" i="1" sz="2000" u="none" cap="none" strike="noStrike">
                <a:solidFill>
                  <a:srgbClr val="B714A6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8476488" y="1503910"/>
            <a:ext cx="3230625" cy="16879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eiryo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8476488" y="3223806"/>
            <a:ext cx="3227832" cy="2872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0"/>
          <p:cNvSpPr txBox="1"/>
          <p:nvPr>
            <p:ph idx="10" type="dt"/>
          </p:nvPr>
        </p:nvSpPr>
        <p:spPr>
          <a:xfrm>
            <a:off x="8476488" y="6170491"/>
            <a:ext cx="221432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1" type="ftr"/>
          </p:nvPr>
        </p:nvSpPr>
        <p:spPr>
          <a:xfrm>
            <a:off x="1280160" y="6170490"/>
            <a:ext cx="64644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  <a:defRPr b="1" i="0" sz="32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rbel"/>
              <a:buNone/>
              <a:defRPr b="0" i="0" sz="18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-228600" lvl="1" marL="9144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orbel"/>
              <a:buNone/>
              <a:defRPr b="0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-317500" lvl="2" marL="13716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-317500" lvl="3" marL="18288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-317500" lvl="4" marL="22860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-317500" lvl="5" marL="27432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B714A6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-317500" lvl="6" marL="32004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B714A6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-317500" lvl="7" marL="36576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B714A6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-317500" lvl="8" marL="41148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B714A6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" title="Rule Line"/>
          <p:cNvCxnSpPr/>
          <p:nvPr/>
        </p:nvCxnSpPr>
        <p:spPr>
          <a:xfrm>
            <a:off x="1920240" y="2176009"/>
            <a:ext cx="8770571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6" name="Google Shape;106;p13"/>
          <p:cNvSpPr txBox="1"/>
          <p:nvPr>
            <p:ph type="ctrTitle"/>
          </p:nvPr>
        </p:nvSpPr>
        <p:spPr>
          <a:xfrm>
            <a:off x="6090045" y="1346200"/>
            <a:ext cx="5624118" cy="3284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Meiryo"/>
              <a:buNone/>
            </a:pPr>
            <a:r>
              <a:rPr lang="en-US"/>
              <a:t>YggFinance</a:t>
            </a:r>
            <a:endParaRPr/>
          </a:p>
        </p:txBody>
      </p:sp>
      <p:sp>
        <p:nvSpPr>
          <p:cNvPr id="107" name="Google Shape;107;p13"/>
          <p:cNvSpPr txBox="1"/>
          <p:nvPr>
            <p:ph idx="1" type="subTitle"/>
          </p:nvPr>
        </p:nvSpPr>
        <p:spPr>
          <a:xfrm>
            <a:off x="6096369" y="4630738"/>
            <a:ext cx="5617794" cy="1150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US"/>
              <a:t>Design Documentation</a:t>
            </a:r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30714" y="0"/>
            <a:ext cx="5205951" cy="6858000"/>
          </a:xfrm>
          <a:custGeom>
            <a:rect b="b" l="l" r="r" t="t"/>
            <a:pathLst>
              <a:path extrusionOk="0" h="6858000" w="5205951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3084938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descr="A digital network connection" id="110" name="Google Shape;110;p13"/>
          <p:cNvPicPr preferRelativeResize="0"/>
          <p:nvPr/>
        </p:nvPicPr>
        <p:blipFill rotWithShape="1">
          <a:blip r:embed="rId3">
            <a:alphaModFix/>
          </a:blip>
          <a:srcRect b="0" l="9325" r="28662" t="0"/>
          <a:stretch/>
        </p:blipFill>
        <p:spPr>
          <a:xfrm>
            <a:off x="153" y="10"/>
            <a:ext cx="5033023" cy="6857990"/>
          </a:xfrm>
          <a:custGeom>
            <a:rect b="b" l="l" r="r" t="t"/>
            <a:pathLst>
              <a:path extrusionOk="0" h="6858000" w="4710787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2925575" y="0"/>
            <a:ext cx="2486322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8854450" y="624825"/>
            <a:ext cx="3093600" cy="975300"/>
          </a:xfrm>
          <a:prstGeom prst="rect">
            <a:avLst/>
          </a:prstGeom>
        </p:spPr>
        <p:txBody>
          <a:bodyPr anchorCtr="0" anchor="b" bIns="91425" lIns="109725" spcFirstLastPara="1" rIns="109725" wrap="square" tIns="1097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Monthly Budget Storage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548625" y="472450"/>
            <a:ext cx="8153400" cy="5928300"/>
          </a:xfrm>
          <a:prstGeom prst="rect">
            <a:avLst/>
          </a:prstGeom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Entry: monthly-budget-data</a:t>
            </a:r>
            <a:endParaRPr sz="1800"/>
          </a:p>
          <a:p>
            <a:pPr indent="0" lvl="0" marL="0" rtl="0" algn="l"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Value:</a:t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325" y="1004350"/>
            <a:ext cx="3913225" cy="570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8854450" y="624825"/>
            <a:ext cx="3093600" cy="1844100"/>
          </a:xfrm>
          <a:prstGeom prst="rect">
            <a:avLst/>
          </a:prstGeom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 Worth Tracking</a:t>
            </a:r>
            <a:r>
              <a:rPr lang="en-US"/>
              <a:t> Storage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548625" y="472450"/>
            <a:ext cx="8153400" cy="5882700"/>
          </a:xfrm>
          <a:prstGeom prst="rect">
            <a:avLst/>
          </a:prstGeom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Entry: net-worth-data</a:t>
            </a:r>
            <a:endParaRPr sz="1800"/>
          </a:p>
          <a:p>
            <a:pPr indent="0" lvl="0" marL="0" rtl="0" algn="l"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Value:</a:t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550" y="943525"/>
            <a:ext cx="5481425" cy="56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920240" y="442220"/>
            <a:ext cx="8770500" cy="1345200"/>
          </a:xfrm>
          <a:prstGeom prst="rect">
            <a:avLst/>
          </a:prstGeom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API Structure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920240" y="2312276"/>
            <a:ext cx="8770500" cy="3651600"/>
          </a:xfrm>
          <a:prstGeom prst="rect">
            <a:avLst/>
          </a:prstGeom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-342900" lvl="0" marL="457200" rtl="0" algn="l">
              <a:spcBef>
                <a:spcPts val="93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HTTP Calls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RESTful? (compromised)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Primarily JSON messages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Exception: One FormData message request is </a:t>
            </a:r>
            <a:r>
              <a:rPr lang="en-US"/>
              <a:t>necessary</a:t>
            </a:r>
            <a:r>
              <a:rPr lang="en-US"/>
              <a:t> to send a csv file to the server.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Exception? The HTML for the WebApp itself (should have been obvious)</a:t>
            </a:r>
            <a:endParaRPr/>
          </a:p>
          <a:p>
            <a:pPr indent="0" lvl="0" marL="0" rtl="0" algn="l">
              <a:spcBef>
                <a:spcPts val="9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Planning Service API</a:t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543698" y="2196859"/>
            <a:ext cx="5537063" cy="42189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calc-plan-end-balance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calc-plan-end-balance-request-msg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 Content-Type: “application/json”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 JSON Contract:</a:t>
            </a:r>
            <a:endParaRPr/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“savings-planner-data”</a:t>
            </a: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entry 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(On Previous Slides)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calc-plan-end-balance-response-msg 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sponse</a:t>
            </a: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Content-Type: “application/json</a:t>
            </a: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sponse</a:t>
            </a: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JSON Contract</a:t>
            </a:r>
            <a:r>
              <a:rPr b="1" i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5"/>
          <p:cNvSpPr txBox="1"/>
          <p:nvPr>
            <p:ph idx="2" type="body"/>
          </p:nvPr>
        </p:nvSpPr>
        <p:spPr>
          <a:xfrm>
            <a:off x="6530300" y="2219850"/>
            <a:ext cx="52791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calc-plan-time-frame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calc-plan-time-frame-request-msg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 Content-Type: “application/json”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 JSON Contract:</a:t>
            </a:r>
            <a:endParaRPr/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“savings-planner-data”</a:t>
            </a: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entry 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(On Previous Slides)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calc-plan-time-frame-response-msg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 Content-Type: “application/json”</a:t>
            </a:r>
            <a:endParaRPr i="0" sz="18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 JSON Contract:</a:t>
            </a:r>
            <a:endParaRPr b="1" i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105" y="3791800"/>
            <a:ext cx="3603900" cy="211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9430" y="3846300"/>
            <a:ext cx="3603900" cy="21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Monthly Budget Service API</a:t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543698" y="2196859"/>
            <a:ext cx="5537063" cy="42189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csv-process-request-msg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 Content-Type: “multipart/form-data”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 Form Contract: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6"/>
          <p:cNvSpPr txBox="1"/>
          <p:nvPr>
            <p:ph idx="2" type="body"/>
          </p:nvPr>
        </p:nvSpPr>
        <p:spPr>
          <a:xfrm>
            <a:off x="6530289" y="2219862"/>
            <a:ext cx="5118013" cy="41959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csv-process-response-msg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 Content-Type: “application/json”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 JSON Contract: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7" name="Google Shape;227;p26"/>
          <p:cNvSpPr txBox="1"/>
          <p:nvPr/>
        </p:nvSpPr>
        <p:spPr>
          <a:xfrm>
            <a:off x="3603675" y="2219850"/>
            <a:ext cx="418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 u="sng">
                <a:solidFill>
                  <a:schemeClr val="dk1"/>
                </a:solidFill>
              </a:rPr>
              <a:t>csv-process</a:t>
            </a:r>
            <a:endParaRPr sz="1800" u="sng"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525" y="3384825"/>
            <a:ext cx="3256725" cy="228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1255" y="3279005"/>
            <a:ext cx="4109000" cy="30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1920240" y="442220"/>
            <a:ext cx="8770500" cy="13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Net Worth </a:t>
            </a:r>
            <a:r>
              <a:rPr lang="en-US"/>
              <a:t>Service API</a:t>
            </a:r>
            <a:endParaRPr/>
          </a:p>
        </p:txBody>
      </p:sp>
      <p:sp>
        <p:nvSpPr>
          <p:cNvPr id="235" name="Google Shape;235;p27"/>
          <p:cNvSpPr txBox="1"/>
          <p:nvPr>
            <p:ph idx="1" type="body"/>
          </p:nvPr>
        </p:nvSpPr>
        <p:spPr>
          <a:xfrm>
            <a:off x="543698" y="2196859"/>
            <a:ext cx="55371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calc-net-worth-request-msg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 Content-Type: “application/json”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 JSON Contract: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net-worth-data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entry (On Previous Slides)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6" name="Google Shape;236;p27"/>
          <p:cNvSpPr txBox="1"/>
          <p:nvPr>
            <p:ph idx="2" type="body"/>
          </p:nvPr>
        </p:nvSpPr>
        <p:spPr>
          <a:xfrm>
            <a:off x="6530289" y="2219862"/>
            <a:ext cx="51180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calc-net-worth-response-msg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 Content-Type: “application/json”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 JSON Contract: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7" name="Google Shape;237;p27"/>
          <p:cNvSpPr txBox="1"/>
          <p:nvPr/>
        </p:nvSpPr>
        <p:spPr>
          <a:xfrm>
            <a:off x="3603675" y="2219850"/>
            <a:ext cx="418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</a:rPr>
              <a:t>calc-net-worth</a:t>
            </a:r>
            <a:endParaRPr sz="1800" u="sng"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238" name="Google Shape;2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925" y="3476600"/>
            <a:ext cx="2562850" cy="9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1920240" y="442220"/>
            <a:ext cx="8770500" cy="13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Web Server</a:t>
            </a:r>
            <a:r>
              <a:rPr lang="en-US"/>
              <a:t> Service API</a:t>
            </a:r>
            <a:endParaRPr/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3146023" y="2416459"/>
            <a:ext cx="55371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get-web-app-response-message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 Content-Type: “text/html”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 Content: The YggFinance WebApp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45" name="Google Shape;245;p28"/>
          <p:cNvSpPr txBox="1"/>
          <p:nvPr/>
        </p:nvSpPr>
        <p:spPr>
          <a:xfrm>
            <a:off x="3603675" y="2219850"/>
            <a:ext cx="418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</a:rPr>
              <a:t>get-web-app</a:t>
            </a:r>
            <a:endParaRPr sz="1800" u="sng"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1920240" y="442220"/>
            <a:ext cx="8770500" cy="1345200"/>
          </a:xfrm>
          <a:prstGeom prst="rect">
            <a:avLst/>
          </a:prstGeom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 and User Interface</a:t>
            </a:r>
            <a:endParaRPr/>
          </a:p>
        </p:txBody>
      </p:sp>
      <p:sp>
        <p:nvSpPr>
          <p:cNvPr id="251" name="Google Shape;251;p29"/>
          <p:cNvSpPr txBox="1"/>
          <p:nvPr>
            <p:ph idx="1" type="body"/>
          </p:nvPr>
        </p:nvSpPr>
        <p:spPr>
          <a:xfrm>
            <a:off x="1920240" y="2312276"/>
            <a:ext cx="8770500" cy="3651600"/>
          </a:xfrm>
          <a:prstGeom prst="rect">
            <a:avLst/>
          </a:prstGeom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-342900" lvl="0" marL="457200" rtl="0" algn="l">
              <a:spcBef>
                <a:spcPts val="93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Users connect via web browser URL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Javascript must be supported and enabled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Access to web browser’s local storage required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Material UI style library will be used for graphical 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Webpage will </a:t>
            </a:r>
            <a:r>
              <a:rPr lang="en-US"/>
              <a:t>accommodate</a:t>
            </a:r>
            <a:r>
              <a:rPr lang="en-US"/>
              <a:t> a display supporting a 16:9 aspect ratio at 720p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Other aspect ratios and resolutions may function, while unoptimized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2000"/>
            <a:ext cx="12192001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0"/>
          <p:cNvSpPr txBox="1"/>
          <p:nvPr/>
        </p:nvSpPr>
        <p:spPr>
          <a:xfrm>
            <a:off x="320050" y="106675"/>
            <a:ext cx="285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eiryo"/>
                <a:ea typeface="Meiryo"/>
                <a:cs typeface="Meiryo"/>
                <a:sym typeface="Meiryo"/>
              </a:rPr>
              <a:t>Welcome Page Wireframe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99" y="784575"/>
            <a:ext cx="11049000" cy="607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1"/>
          <p:cNvSpPr txBox="1"/>
          <p:nvPr/>
        </p:nvSpPr>
        <p:spPr>
          <a:xfrm>
            <a:off x="571500" y="182875"/>
            <a:ext cx="541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eiryo"/>
                <a:ea typeface="Meiryo"/>
                <a:cs typeface="Meiryo"/>
                <a:sym typeface="Meiryo"/>
              </a:rPr>
              <a:t>Savings Planner Time Frame Mode Wireframe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7" name="Google Shape;117;p14"/>
          <p:cNvSpPr/>
          <p:nvPr/>
        </p:nvSpPr>
        <p:spPr>
          <a:xfrm flipH="1">
            <a:off x="6736139" y="0"/>
            <a:ext cx="5455860" cy="6858000"/>
          </a:xfrm>
          <a:custGeom>
            <a:rect b="b" l="l" r="r" t="t"/>
            <a:pathLst>
              <a:path extrusionOk="0" h="6858000" w="545586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8" name="Google Shape;118;p14"/>
          <p:cNvSpPr/>
          <p:nvPr/>
        </p:nvSpPr>
        <p:spPr>
          <a:xfrm flipH="1">
            <a:off x="6255864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9" name="Google Shape;119;p14"/>
          <p:cNvSpPr/>
          <p:nvPr/>
        </p:nvSpPr>
        <p:spPr>
          <a:xfrm flipH="1">
            <a:off x="6469160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0" name="Google Shape;120;p14"/>
          <p:cNvSpPr txBox="1"/>
          <p:nvPr>
            <p:ph type="title"/>
          </p:nvPr>
        </p:nvSpPr>
        <p:spPr>
          <a:xfrm>
            <a:off x="7587615" y="1045596"/>
            <a:ext cx="4148511" cy="19443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Modules and Services</a:t>
            </a:r>
            <a:endParaRPr/>
          </a:p>
        </p:txBody>
      </p:sp>
      <p:pic>
        <p:nvPicPr>
          <p:cNvPr id="121" name="Google Shape;12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199" y="1633249"/>
            <a:ext cx="4788670" cy="3591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>
            <p:ph idx="1" type="body"/>
          </p:nvPr>
        </p:nvSpPr>
        <p:spPr>
          <a:xfrm>
            <a:off x="7657106" y="3220279"/>
            <a:ext cx="4023361" cy="23853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/>
              <a:t>Savings Planner Page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13" y="655325"/>
            <a:ext cx="11284166" cy="62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2"/>
          <p:cNvSpPr txBox="1"/>
          <p:nvPr/>
        </p:nvSpPr>
        <p:spPr>
          <a:xfrm>
            <a:off x="487675" y="91450"/>
            <a:ext cx="533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eiryo"/>
                <a:ea typeface="Meiryo"/>
                <a:cs typeface="Meiryo"/>
                <a:sym typeface="Meiryo"/>
              </a:rPr>
              <a:t>Savings Planner Savings Goal Mode Wireframe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63" y="685800"/>
            <a:ext cx="11196084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3"/>
          <p:cNvSpPr txBox="1"/>
          <p:nvPr/>
        </p:nvSpPr>
        <p:spPr>
          <a:xfrm>
            <a:off x="533400" y="106675"/>
            <a:ext cx="478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eiryo"/>
                <a:ea typeface="Meiryo"/>
                <a:cs typeface="Meiryo"/>
                <a:sym typeface="Meiryo"/>
              </a:rPr>
              <a:t>Monthly Budget Wireframe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50" y="762000"/>
            <a:ext cx="11090099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4"/>
          <p:cNvSpPr txBox="1"/>
          <p:nvPr/>
        </p:nvSpPr>
        <p:spPr>
          <a:xfrm>
            <a:off x="563875" y="137150"/>
            <a:ext cx="641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eiryo"/>
                <a:ea typeface="Meiryo"/>
                <a:cs typeface="Meiryo"/>
                <a:sym typeface="Meiryo"/>
              </a:rPr>
              <a:t>Monthly Budget Reconciliation Mode Wireframe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50" y="762000"/>
            <a:ext cx="11090099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5"/>
          <p:cNvSpPr txBox="1"/>
          <p:nvPr/>
        </p:nvSpPr>
        <p:spPr>
          <a:xfrm>
            <a:off x="563875" y="121925"/>
            <a:ext cx="507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eiryo"/>
                <a:ea typeface="Meiryo"/>
                <a:cs typeface="Meiryo"/>
                <a:sym typeface="Meiryo"/>
              </a:rPr>
              <a:t>Net Worth Wireframe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8" name="Google Shape;128;p15"/>
          <p:cNvSpPr/>
          <p:nvPr/>
        </p:nvSpPr>
        <p:spPr>
          <a:xfrm flipH="1">
            <a:off x="6736139" y="0"/>
            <a:ext cx="5455860" cy="6858000"/>
          </a:xfrm>
          <a:custGeom>
            <a:rect b="b" l="l" r="r" t="t"/>
            <a:pathLst>
              <a:path extrusionOk="0" h="6858000" w="545586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9" name="Google Shape;129;p15"/>
          <p:cNvSpPr/>
          <p:nvPr/>
        </p:nvSpPr>
        <p:spPr>
          <a:xfrm flipH="1">
            <a:off x="6255864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0" name="Google Shape;130;p15"/>
          <p:cNvSpPr/>
          <p:nvPr/>
        </p:nvSpPr>
        <p:spPr>
          <a:xfrm flipH="1">
            <a:off x="6469160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1" name="Google Shape;131;p15"/>
          <p:cNvSpPr txBox="1"/>
          <p:nvPr>
            <p:ph type="title"/>
          </p:nvPr>
        </p:nvSpPr>
        <p:spPr>
          <a:xfrm>
            <a:off x="7587615" y="1045596"/>
            <a:ext cx="4148511" cy="19443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Modules and Services</a:t>
            </a:r>
            <a:endParaRPr/>
          </a:p>
        </p:txBody>
      </p:sp>
      <p:sp>
        <p:nvSpPr>
          <p:cNvPr id="132" name="Google Shape;132;p15"/>
          <p:cNvSpPr txBox="1"/>
          <p:nvPr>
            <p:ph idx="1" type="body"/>
          </p:nvPr>
        </p:nvSpPr>
        <p:spPr>
          <a:xfrm>
            <a:off x="7657106" y="3220279"/>
            <a:ext cx="4023361" cy="23853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/>
              <a:t>Planning Service</a:t>
            </a:r>
            <a:endParaRPr/>
          </a:p>
        </p:txBody>
      </p:sp>
      <p:pic>
        <p:nvPicPr>
          <p:cNvPr id="133" name="Google Shape;13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216" y="1714500"/>
            <a:ext cx="63055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9" name="Google Shape;139;p16"/>
          <p:cNvSpPr/>
          <p:nvPr/>
        </p:nvSpPr>
        <p:spPr>
          <a:xfrm flipH="1">
            <a:off x="6736139" y="0"/>
            <a:ext cx="5455860" cy="6858000"/>
          </a:xfrm>
          <a:custGeom>
            <a:rect b="b" l="l" r="r" t="t"/>
            <a:pathLst>
              <a:path extrusionOk="0" h="6858000" w="545586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0" name="Google Shape;140;p16"/>
          <p:cNvSpPr/>
          <p:nvPr/>
        </p:nvSpPr>
        <p:spPr>
          <a:xfrm flipH="1">
            <a:off x="6255864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1" name="Google Shape;141;p16"/>
          <p:cNvSpPr/>
          <p:nvPr/>
        </p:nvSpPr>
        <p:spPr>
          <a:xfrm flipH="1">
            <a:off x="6469160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2" name="Google Shape;142;p16"/>
          <p:cNvSpPr txBox="1"/>
          <p:nvPr>
            <p:ph type="title"/>
          </p:nvPr>
        </p:nvSpPr>
        <p:spPr>
          <a:xfrm>
            <a:off x="7587615" y="1045596"/>
            <a:ext cx="4148511" cy="19443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Modules and Services</a:t>
            </a:r>
            <a:endParaRPr/>
          </a:p>
        </p:txBody>
      </p:sp>
      <p:sp>
        <p:nvSpPr>
          <p:cNvPr id="143" name="Google Shape;143;p16"/>
          <p:cNvSpPr txBox="1"/>
          <p:nvPr>
            <p:ph idx="1" type="body"/>
          </p:nvPr>
        </p:nvSpPr>
        <p:spPr>
          <a:xfrm>
            <a:off x="7657106" y="3220279"/>
            <a:ext cx="4023361" cy="23853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/>
              <a:t>Monthly Budget Page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920" y="1275487"/>
            <a:ext cx="5011825" cy="3889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0" name="Google Shape;150;p17"/>
          <p:cNvSpPr/>
          <p:nvPr/>
        </p:nvSpPr>
        <p:spPr>
          <a:xfrm flipH="1">
            <a:off x="6736139" y="0"/>
            <a:ext cx="5455860" cy="6858000"/>
          </a:xfrm>
          <a:custGeom>
            <a:rect b="b" l="l" r="r" t="t"/>
            <a:pathLst>
              <a:path extrusionOk="0" h="6858000" w="545586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1" name="Google Shape;151;p17"/>
          <p:cNvSpPr/>
          <p:nvPr/>
        </p:nvSpPr>
        <p:spPr>
          <a:xfrm flipH="1">
            <a:off x="6255864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2" name="Google Shape;152;p17"/>
          <p:cNvSpPr/>
          <p:nvPr/>
        </p:nvSpPr>
        <p:spPr>
          <a:xfrm flipH="1">
            <a:off x="6469160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3" name="Google Shape;153;p17"/>
          <p:cNvSpPr txBox="1"/>
          <p:nvPr>
            <p:ph type="title"/>
          </p:nvPr>
        </p:nvSpPr>
        <p:spPr>
          <a:xfrm>
            <a:off x="7587615" y="1045596"/>
            <a:ext cx="4148511" cy="19443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Modules and Services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7657106" y="3220279"/>
            <a:ext cx="4023361" cy="23853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/>
              <a:t>Monthly Budget Service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533" y="1817705"/>
            <a:ext cx="5957627" cy="3222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1" name="Google Shape;161;p18"/>
          <p:cNvSpPr/>
          <p:nvPr/>
        </p:nvSpPr>
        <p:spPr>
          <a:xfrm flipH="1">
            <a:off x="6736139" y="0"/>
            <a:ext cx="5455860" cy="6858000"/>
          </a:xfrm>
          <a:custGeom>
            <a:rect b="b" l="l" r="r" t="t"/>
            <a:pathLst>
              <a:path extrusionOk="0" h="6858000" w="545586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2" name="Google Shape;162;p18"/>
          <p:cNvSpPr/>
          <p:nvPr/>
        </p:nvSpPr>
        <p:spPr>
          <a:xfrm flipH="1">
            <a:off x="6255864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3" name="Google Shape;163;p18"/>
          <p:cNvSpPr/>
          <p:nvPr/>
        </p:nvSpPr>
        <p:spPr>
          <a:xfrm flipH="1">
            <a:off x="6469160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4" name="Google Shape;164;p18"/>
          <p:cNvSpPr txBox="1"/>
          <p:nvPr>
            <p:ph type="title"/>
          </p:nvPr>
        </p:nvSpPr>
        <p:spPr>
          <a:xfrm>
            <a:off x="7587615" y="1045596"/>
            <a:ext cx="4148511" cy="19443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Modules and Services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7657106" y="3220279"/>
            <a:ext cx="4023361" cy="23853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/>
              <a:t>Net Worth Page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1215" y="1655862"/>
            <a:ext cx="5122426" cy="3128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2" name="Google Shape;172;p19"/>
          <p:cNvSpPr/>
          <p:nvPr/>
        </p:nvSpPr>
        <p:spPr>
          <a:xfrm flipH="1">
            <a:off x="6736139" y="0"/>
            <a:ext cx="5455860" cy="6858000"/>
          </a:xfrm>
          <a:custGeom>
            <a:rect b="b" l="l" r="r" t="t"/>
            <a:pathLst>
              <a:path extrusionOk="0" h="6858000" w="545586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3" name="Google Shape;173;p19"/>
          <p:cNvSpPr/>
          <p:nvPr/>
        </p:nvSpPr>
        <p:spPr>
          <a:xfrm flipH="1">
            <a:off x="6255864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4" name="Google Shape;174;p19"/>
          <p:cNvSpPr/>
          <p:nvPr/>
        </p:nvSpPr>
        <p:spPr>
          <a:xfrm flipH="1">
            <a:off x="6469160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5" name="Google Shape;175;p19"/>
          <p:cNvSpPr txBox="1"/>
          <p:nvPr>
            <p:ph type="title"/>
          </p:nvPr>
        </p:nvSpPr>
        <p:spPr>
          <a:xfrm>
            <a:off x="7587615" y="1045596"/>
            <a:ext cx="4148511" cy="19443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Modules and Services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7657106" y="3220279"/>
            <a:ext cx="4023361" cy="23853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/>
              <a:t>Net Worth Service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3149" y="1160233"/>
            <a:ext cx="5612989" cy="4537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920240" y="442220"/>
            <a:ext cx="8770500" cy="1345200"/>
          </a:xfrm>
          <a:prstGeom prst="rect">
            <a:avLst/>
          </a:prstGeom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Storage Paradigm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920240" y="2312276"/>
            <a:ext cx="8770500" cy="3651600"/>
          </a:xfrm>
          <a:prstGeom prst="rect">
            <a:avLst/>
          </a:prstGeom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-342900" lvl="0" marL="457200" rtl="0" algn="l">
              <a:spcBef>
                <a:spcPts val="93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 Databases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All data stored client side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Local Storage</a:t>
            </a:r>
            <a:endParaRPr/>
          </a:p>
          <a:p>
            <a:pPr indent="0" lvl="0" marL="0" rtl="0" algn="l">
              <a:spcBef>
                <a:spcPts val="9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920240" y="442220"/>
            <a:ext cx="8770500" cy="1345200"/>
          </a:xfrm>
          <a:prstGeom prst="rect">
            <a:avLst/>
          </a:prstGeom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Savings Planner Storage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920240" y="2312276"/>
            <a:ext cx="8770500" cy="3651600"/>
          </a:xfrm>
          <a:prstGeom prst="rect">
            <a:avLst/>
          </a:prstGeom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spcBef>
                <a:spcPts val="930"/>
              </a:spcBef>
              <a:spcAft>
                <a:spcPts val="0"/>
              </a:spcAft>
              <a:buNone/>
            </a:pPr>
            <a:r>
              <a:rPr lang="en-US"/>
              <a:t>Entry: savings-planner-data</a:t>
            </a:r>
            <a:endParaRPr/>
          </a:p>
          <a:p>
            <a:pPr indent="0" lvl="0" marL="0" rtl="0" algn="l">
              <a:spcBef>
                <a:spcPts val="930"/>
              </a:spcBef>
              <a:spcAft>
                <a:spcPts val="0"/>
              </a:spcAft>
              <a:buNone/>
            </a:pPr>
            <a:r>
              <a:rPr lang="en-US"/>
              <a:t>Value:</a:t>
            </a:r>
            <a:endParaRPr/>
          </a:p>
          <a:p>
            <a:pPr indent="0" lvl="0" marL="0" rtl="0" algn="l">
              <a:spcBef>
                <a:spcPts val="9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0055" y="2921225"/>
            <a:ext cx="3667950" cy="23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ketchLines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E729D3"/>
      </a:accent1>
      <a:accent2>
        <a:srgbClr val="9A17D5"/>
      </a:accent2>
      <a:accent3>
        <a:srgbClr val="5C29E7"/>
      </a:accent3>
      <a:accent4>
        <a:srgbClr val="223CD7"/>
      </a:accent4>
      <a:accent5>
        <a:srgbClr val="2994E7"/>
      </a:accent5>
      <a:accent6>
        <a:srgbClr val="15BFC2"/>
      </a:accent6>
      <a:hlink>
        <a:srgbClr val="3F72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