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09b1ad24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09b1ad24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09b1ad24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09b1ad24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9b1ad24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9b1ad24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09b1ad24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09b1ad24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9b1ad24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09b1ad24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9b1ad24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9b1ad24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9b1ad24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09b1ad24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09b1ad24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09b1ad24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9b1ad24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9b1ad24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09b1ad24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09b1ad24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9b1ad24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9b1ad24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9b1ad24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9b1ad24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9b1ad24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9b1ad24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9b1ad24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9b1ad24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9b1ad2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9b1ad2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09b1ad24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09b1ad24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yggfinance.loca.l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a:t>
            </a:r>
            <a:endParaRPr/>
          </a:p>
        </p:txBody>
      </p:sp>
      <p:sp>
        <p:nvSpPr>
          <p:cNvPr id="135" name="Google Shape;135;p13"/>
          <p:cNvSpPr txBox="1"/>
          <p:nvPr>
            <p:ph idx="1" type="subTitle"/>
          </p:nvPr>
        </p:nvSpPr>
        <p:spPr>
          <a:xfrm>
            <a:off x="4944125" y="26512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Progress Update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Completed</a:t>
            </a:r>
            <a:endParaRPr/>
          </a:p>
        </p:txBody>
      </p:sp>
      <p:sp>
        <p:nvSpPr>
          <p:cNvPr id="192" name="Google Shape;192;p22"/>
          <p:cNvSpPr txBox="1"/>
          <p:nvPr>
            <p:ph idx="1" type="body"/>
          </p:nvPr>
        </p:nvSpPr>
        <p:spPr>
          <a:xfrm>
            <a:off x="204225" y="1398800"/>
            <a:ext cx="3978000" cy="357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Yggdrasil Server Setup:</a:t>
            </a:r>
            <a:endParaRPr/>
          </a:p>
          <a:p>
            <a:pPr indent="-298450" lvl="1" marL="914400" rtl="0" algn="l">
              <a:spcBef>
                <a:spcPts val="0"/>
              </a:spcBef>
              <a:spcAft>
                <a:spcPts val="0"/>
              </a:spcAft>
              <a:buSzPts val="1100"/>
              <a:buChar char="○"/>
            </a:pPr>
            <a:r>
              <a:rPr lang="en"/>
              <a:t>Machine: </a:t>
            </a:r>
            <a:r>
              <a:rPr lang="en"/>
              <a:t>Emachines ET1331G-07w </a:t>
            </a:r>
            <a:endParaRPr/>
          </a:p>
          <a:p>
            <a:pPr indent="-298450" lvl="1" marL="914400" rtl="0" algn="l">
              <a:spcBef>
                <a:spcPts val="0"/>
              </a:spcBef>
              <a:spcAft>
                <a:spcPts val="0"/>
              </a:spcAft>
              <a:buSzPts val="1100"/>
              <a:buChar char="○"/>
            </a:pPr>
            <a:r>
              <a:rPr lang="en"/>
              <a:t>OS: Ubuntu Server 20.04.2 </a:t>
            </a:r>
            <a:endParaRPr/>
          </a:p>
          <a:p>
            <a:pPr indent="-298450" lvl="1" marL="914400" rtl="0" algn="l">
              <a:spcBef>
                <a:spcPts val="0"/>
              </a:spcBef>
              <a:spcAft>
                <a:spcPts val="0"/>
              </a:spcAft>
              <a:buSzPts val="1100"/>
              <a:buChar char="○"/>
            </a:pPr>
            <a:r>
              <a:rPr lang="en"/>
              <a:t>apt: </a:t>
            </a:r>
            <a:endParaRPr/>
          </a:p>
          <a:p>
            <a:pPr indent="-298450" lvl="2" marL="1371600" rtl="0" algn="l">
              <a:spcBef>
                <a:spcPts val="0"/>
              </a:spcBef>
              <a:spcAft>
                <a:spcPts val="0"/>
              </a:spcAft>
              <a:buSzPts val="1100"/>
              <a:buChar char="■"/>
            </a:pPr>
            <a:r>
              <a:rPr lang="en"/>
              <a:t>docker </a:t>
            </a:r>
            <a:endParaRPr/>
          </a:p>
          <a:p>
            <a:pPr indent="-298450" lvl="2" marL="1371600" rtl="0" algn="l">
              <a:spcBef>
                <a:spcPts val="0"/>
              </a:spcBef>
              <a:spcAft>
                <a:spcPts val="0"/>
              </a:spcAft>
              <a:buSzPts val="1100"/>
              <a:buChar char="■"/>
            </a:pPr>
            <a:r>
              <a:rPr lang="en"/>
              <a:t>docker-compose</a:t>
            </a:r>
            <a:endParaRPr/>
          </a:p>
          <a:p>
            <a:pPr indent="-298450" lvl="2" marL="1371600" rtl="0" algn="l">
              <a:spcBef>
                <a:spcPts val="0"/>
              </a:spcBef>
              <a:spcAft>
                <a:spcPts val="0"/>
              </a:spcAft>
              <a:buSzPts val="1100"/>
              <a:buChar char="■"/>
            </a:pPr>
            <a:r>
              <a:rPr lang="en"/>
              <a:t>npm(Node Package Manager)</a:t>
            </a:r>
            <a:endParaRPr/>
          </a:p>
          <a:p>
            <a:pPr indent="-298450" lvl="2" marL="1371600" rtl="0" algn="l">
              <a:spcBef>
                <a:spcPts val="0"/>
              </a:spcBef>
              <a:spcAft>
                <a:spcPts val="0"/>
              </a:spcAft>
              <a:buSzPts val="1100"/>
              <a:buChar char="■"/>
            </a:pPr>
            <a:r>
              <a:rPr lang="en"/>
              <a:t>ruby</a:t>
            </a:r>
            <a:endParaRPr/>
          </a:p>
          <a:p>
            <a:pPr indent="-298450" lvl="2" marL="1371600" rtl="0" algn="l">
              <a:spcBef>
                <a:spcPts val="0"/>
              </a:spcBef>
              <a:spcAft>
                <a:spcPts val="0"/>
              </a:spcAft>
              <a:buSzPts val="1100"/>
              <a:buChar char="■"/>
            </a:pPr>
            <a:r>
              <a:rPr lang="en"/>
              <a:t>i3 desktop environment</a:t>
            </a:r>
            <a:endParaRPr/>
          </a:p>
          <a:p>
            <a:pPr indent="-298450" lvl="2" marL="1371600" rtl="0" algn="l">
              <a:spcBef>
                <a:spcPts val="0"/>
              </a:spcBef>
              <a:spcAft>
                <a:spcPts val="0"/>
              </a:spcAft>
              <a:buSzPts val="1100"/>
              <a:buChar char="■"/>
            </a:pPr>
            <a:r>
              <a:rPr lang="en"/>
              <a:t>openSSH server </a:t>
            </a:r>
            <a:endParaRPr/>
          </a:p>
          <a:p>
            <a:pPr indent="-298450" lvl="1" marL="914400" rtl="0" algn="l">
              <a:spcBef>
                <a:spcPts val="0"/>
              </a:spcBef>
              <a:spcAft>
                <a:spcPts val="0"/>
              </a:spcAft>
              <a:buSzPts val="1100"/>
              <a:buChar char="○"/>
            </a:pPr>
            <a:r>
              <a:rPr lang="en"/>
              <a:t>npm :</a:t>
            </a:r>
            <a:endParaRPr/>
          </a:p>
          <a:p>
            <a:pPr indent="-298450" lvl="2" marL="1371600" rtl="0" algn="l">
              <a:spcBef>
                <a:spcPts val="0"/>
              </a:spcBef>
              <a:spcAft>
                <a:spcPts val="0"/>
              </a:spcAft>
              <a:buSzPts val="1100"/>
              <a:buChar char="■"/>
            </a:pPr>
            <a:r>
              <a:rPr lang="en"/>
              <a:t>localtunnel</a:t>
            </a:r>
            <a:endParaRPr/>
          </a:p>
          <a:p>
            <a:pPr indent="-298450" lvl="1" marL="914400" rtl="0" algn="l">
              <a:spcBef>
                <a:spcPts val="0"/>
              </a:spcBef>
              <a:spcAft>
                <a:spcPts val="0"/>
              </a:spcAft>
              <a:buSzPts val="1100"/>
              <a:buChar char="○"/>
            </a:pPr>
            <a:r>
              <a:rPr lang="en"/>
              <a:t>ruby gem:</a:t>
            </a:r>
            <a:endParaRPr/>
          </a:p>
          <a:p>
            <a:pPr indent="-298450" lvl="2" marL="1371600" rtl="0" algn="l">
              <a:spcBef>
                <a:spcPts val="0"/>
              </a:spcBef>
              <a:spcAft>
                <a:spcPts val="0"/>
              </a:spcAft>
              <a:buSzPts val="1100"/>
              <a:buChar char="■"/>
            </a:pPr>
            <a:r>
              <a:rPr lang="en"/>
              <a:t>localtunnel-restarter</a:t>
            </a:r>
            <a:endParaRPr/>
          </a:p>
        </p:txBody>
      </p:sp>
      <p:pic>
        <p:nvPicPr>
          <p:cNvPr id="193" name="Google Shape;193;p22"/>
          <p:cNvPicPr preferRelativeResize="0"/>
          <p:nvPr/>
        </p:nvPicPr>
        <p:blipFill>
          <a:blip r:embed="rId3">
            <a:alphaModFix/>
          </a:blip>
          <a:stretch>
            <a:fillRect/>
          </a:stretch>
        </p:blipFill>
        <p:spPr>
          <a:xfrm>
            <a:off x="4268200" y="1090625"/>
            <a:ext cx="4765952" cy="357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To be Completed</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a:t>
            </a:r>
            <a:endParaRPr/>
          </a:p>
          <a:p>
            <a:pPr indent="-311150" lvl="0" marL="457200" rtl="0" algn="l">
              <a:spcBef>
                <a:spcPts val="1200"/>
              </a:spcBef>
              <a:spcAft>
                <a:spcPts val="0"/>
              </a:spcAft>
              <a:buSzPts val="1300"/>
              <a:buChar char="●"/>
            </a:pPr>
            <a:r>
              <a:rPr lang="en"/>
              <a:t>DockerCompose Configuration File</a:t>
            </a:r>
            <a:endParaRPr/>
          </a:p>
          <a:p>
            <a:pPr indent="-311150" lvl="0" marL="457200" rtl="0" algn="l">
              <a:spcBef>
                <a:spcPts val="0"/>
              </a:spcBef>
              <a:spcAft>
                <a:spcPts val="0"/>
              </a:spcAft>
              <a:buSzPts val="1300"/>
              <a:buChar char="●"/>
            </a:pPr>
            <a:r>
              <a:rPr lang="en"/>
              <a:t>Docker Network</a:t>
            </a:r>
            <a:endParaRPr/>
          </a:p>
          <a:p>
            <a:pPr indent="-311150" lvl="0" marL="457200" rtl="0" algn="l">
              <a:spcBef>
                <a:spcPts val="0"/>
              </a:spcBef>
              <a:spcAft>
                <a:spcPts val="0"/>
              </a:spcAft>
              <a:buSzPts val="1300"/>
              <a:buChar char="●"/>
            </a:pPr>
            <a:r>
              <a:rPr lang="en"/>
              <a:t>Reverse Proxy nginx container</a:t>
            </a:r>
            <a:endParaRPr/>
          </a:p>
          <a:p>
            <a:pPr indent="-311150" lvl="0" marL="457200" rtl="0" algn="l">
              <a:spcBef>
                <a:spcPts val="0"/>
              </a:spcBef>
              <a:spcAft>
                <a:spcPts val="0"/>
              </a:spcAft>
              <a:buSzPts val="1300"/>
              <a:buChar char="●"/>
            </a:pPr>
            <a:r>
              <a:rPr lang="en"/>
              <a:t>Integration and Deployment of completed project pieces.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Potential Issues</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LocalTunnel likes to crash every once in a while (network instability)</a:t>
            </a:r>
            <a:endParaRPr/>
          </a:p>
          <a:p>
            <a:pPr indent="-298450" lvl="1" marL="914400" rtl="0" algn="l">
              <a:spcBef>
                <a:spcPts val="0"/>
              </a:spcBef>
              <a:spcAft>
                <a:spcPts val="0"/>
              </a:spcAft>
              <a:buSzPts val="1100"/>
              <a:buChar char="○"/>
            </a:pPr>
            <a:r>
              <a:rPr lang="en"/>
              <a:t>Solution: localtunnel-restarter ruby gem</a:t>
            </a:r>
            <a:endParaRPr/>
          </a:p>
          <a:p>
            <a:pPr indent="-311150" lvl="0" marL="457200" rtl="0" algn="l">
              <a:spcBef>
                <a:spcPts val="0"/>
              </a:spcBef>
              <a:spcAft>
                <a:spcPts val="0"/>
              </a:spcAft>
              <a:buSzPts val="1300"/>
              <a:buChar char="●"/>
            </a:pPr>
            <a:r>
              <a:rPr lang="en"/>
              <a:t>No experience setting up a reverse proxy before</a:t>
            </a:r>
            <a:endParaRPr/>
          </a:p>
          <a:p>
            <a:pPr indent="-311150" lvl="0" marL="457200" rtl="0" algn="l">
              <a:spcBef>
                <a:spcPts val="0"/>
              </a:spcBef>
              <a:spcAft>
                <a:spcPts val="0"/>
              </a:spcAft>
              <a:buSzPts val="1300"/>
              <a:buChar char="●"/>
            </a:pPr>
            <a:r>
              <a:rPr lang="en"/>
              <a:t>DoSing/DDoSing?</a:t>
            </a:r>
            <a:endParaRPr/>
          </a:p>
          <a:p>
            <a:pPr indent="-298450" lvl="1" marL="914400" rtl="0" algn="l">
              <a:spcBef>
                <a:spcPts val="0"/>
              </a:spcBef>
              <a:spcAft>
                <a:spcPts val="0"/>
              </a:spcAft>
              <a:buSzPts val="1100"/>
              <a:buChar char="○"/>
            </a:pPr>
            <a:r>
              <a:rPr lang="en"/>
              <a:t>First: We can change the subdomain name really easily so if it happens, we just change the url name</a:t>
            </a:r>
            <a:endParaRPr/>
          </a:p>
          <a:p>
            <a:pPr indent="-298450" lvl="1" marL="914400" rtl="0" algn="l">
              <a:spcBef>
                <a:spcPts val="0"/>
              </a:spcBef>
              <a:spcAft>
                <a:spcPts val="0"/>
              </a:spcAft>
              <a:buSzPts val="1100"/>
              <a:buChar char="○"/>
            </a:pPr>
            <a:r>
              <a:rPr lang="en"/>
              <a:t>Second: Non-tunneled requests directly to the IP are dropped anyways as per standard.</a:t>
            </a:r>
            <a:endParaRPr/>
          </a:p>
          <a:p>
            <a:pPr indent="-298450" lvl="1" marL="914400" rtl="0" algn="l">
              <a:spcBef>
                <a:spcPts val="0"/>
              </a:spcBef>
              <a:spcAft>
                <a:spcPts val="0"/>
              </a:spcAft>
              <a:buSzPts val="1100"/>
              <a:buChar char="○"/>
            </a:pPr>
            <a:r>
              <a:rPr lang="en"/>
              <a:t>Third: please don’t</a:t>
            </a:r>
            <a:endParaRPr/>
          </a:p>
          <a:p>
            <a:pPr indent="-311150" lvl="0" marL="457200" rtl="0" algn="l">
              <a:spcBef>
                <a:spcPts val="0"/>
              </a:spcBef>
              <a:spcAft>
                <a:spcPts val="0"/>
              </a:spcAft>
              <a:buSzPts val="1300"/>
              <a:buChar char="●"/>
            </a:pPr>
            <a:r>
              <a:rPr lang="en"/>
              <a:t>Security?</a:t>
            </a:r>
            <a:endParaRPr/>
          </a:p>
          <a:p>
            <a:pPr indent="-298450" lvl="1" marL="914400" rtl="0" algn="l">
              <a:spcBef>
                <a:spcPts val="0"/>
              </a:spcBef>
              <a:spcAft>
                <a:spcPts val="0"/>
              </a:spcAft>
              <a:buSzPts val="1100"/>
              <a:buChar char="○"/>
            </a:pPr>
            <a:r>
              <a:rPr lang="en"/>
              <a:t>The server has nothing on it other than the deployed docker images, is on a vLAN of its own, and is connected to purely over what amounts to a reverse VPN, so it will most likely be secure enough for the purpose of demoing the project. </a:t>
            </a:r>
            <a:endParaRPr/>
          </a:p>
          <a:p>
            <a:pPr indent="-298450" lvl="1" marL="914400" rtl="0" algn="l">
              <a:spcBef>
                <a:spcPts val="0"/>
              </a:spcBef>
              <a:spcAft>
                <a:spcPts val="0"/>
              </a:spcAft>
              <a:buSzPts val="1100"/>
              <a:buChar char="○"/>
            </a:pPr>
            <a:r>
              <a:rPr lang="en"/>
              <a:t>Don’t take that as a challenge, this isn’t enterprise grade stuff, it’s old consumer grade stuff.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Changes</a:t>
            </a:r>
            <a:endParaRPr/>
          </a:p>
        </p:txBody>
      </p:sp>
      <p:sp>
        <p:nvSpPr>
          <p:cNvPr id="211" name="Google Shape;211;p25"/>
          <p:cNvSpPr txBox="1"/>
          <p:nvPr>
            <p:ph idx="1" type="body"/>
          </p:nvPr>
        </p:nvSpPr>
        <p:spPr>
          <a:xfrm>
            <a:off x="105255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text fields for Monthly Budget data (EditTableAPI last updated 2017) </a:t>
            </a:r>
            <a:endParaRPr/>
          </a:p>
          <a:p>
            <a:pPr indent="-298450" lvl="1" marL="914400" rtl="0" algn="l">
              <a:spcBef>
                <a:spcPts val="0"/>
              </a:spcBef>
              <a:spcAft>
                <a:spcPts val="0"/>
              </a:spcAft>
              <a:buSzPts val="1100"/>
              <a:buChar char="○"/>
            </a:pPr>
            <a:r>
              <a:rPr lang="en"/>
              <a:t>Text fields are actually part of MaterialUI</a:t>
            </a:r>
            <a:endParaRPr/>
          </a:p>
          <a:p>
            <a:pPr indent="-311150" lvl="0" marL="457200" rtl="0" algn="l">
              <a:spcBef>
                <a:spcPts val="0"/>
              </a:spcBef>
              <a:spcAft>
                <a:spcPts val="0"/>
              </a:spcAft>
              <a:buSzPts val="1300"/>
              <a:buChar char="●"/>
            </a:pPr>
            <a:r>
              <a:rPr lang="en"/>
              <a:t>Using text field instead of adjustable slider for Savings Planner Page</a:t>
            </a:r>
            <a:endParaRPr/>
          </a:p>
          <a:p>
            <a:pPr indent="-298450" lvl="1" marL="914400" rtl="0" algn="l">
              <a:spcBef>
                <a:spcPts val="0"/>
              </a:spcBef>
              <a:spcAft>
                <a:spcPts val="0"/>
              </a:spcAft>
              <a:buSzPts val="1100"/>
              <a:buChar char="○"/>
            </a:pPr>
            <a:r>
              <a:rPr lang="en"/>
              <a:t>Slider gives less freedom on available inputs (decimal values of years)</a:t>
            </a:r>
            <a:endParaRPr/>
          </a:p>
          <a:p>
            <a:pPr indent="-311150" lvl="0" marL="457200" rtl="0" algn="l">
              <a:spcBef>
                <a:spcPts val="0"/>
              </a:spcBef>
              <a:spcAft>
                <a:spcPts val="0"/>
              </a:spcAft>
              <a:buSzPts val="1300"/>
              <a:buChar char="●"/>
            </a:pPr>
            <a:r>
              <a:rPr lang="en"/>
              <a:t>Dropdown menu for month names on Monthly Budget changed to a customized select</a:t>
            </a:r>
            <a:endParaRPr/>
          </a:p>
          <a:p>
            <a:pPr indent="-298450" lvl="1" marL="914400" rtl="0" algn="l">
              <a:spcBef>
                <a:spcPts val="0"/>
              </a:spcBef>
              <a:spcAft>
                <a:spcPts val="0"/>
              </a:spcAft>
              <a:buSzPts val="1100"/>
              <a:buChar char="○"/>
            </a:pPr>
            <a:r>
              <a:rPr lang="en"/>
              <a:t>Functions the same, but is easier for data manipulation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206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Completed</a:t>
            </a:r>
            <a:endParaRPr/>
          </a:p>
        </p:txBody>
      </p:sp>
      <p:sp>
        <p:nvSpPr>
          <p:cNvPr id="217" name="Google Shape;217;p26"/>
          <p:cNvSpPr txBox="1"/>
          <p:nvPr>
            <p:ph idx="1" type="body"/>
          </p:nvPr>
        </p:nvSpPr>
        <p:spPr>
          <a:xfrm>
            <a:off x="1052550" y="611375"/>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Entirety of App contained within NavBar(Top Menu)</a:t>
            </a:r>
            <a:endParaRPr/>
          </a:p>
          <a:p>
            <a:pPr indent="-298450" lvl="1" marL="914400" rtl="0" algn="l">
              <a:spcBef>
                <a:spcPts val="0"/>
              </a:spcBef>
              <a:spcAft>
                <a:spcPts val="0"/>
              </a:spcAft>
              <a:buSzPts val="1100"/>
              <a:buChar char="○"/>
            </a:pPr>
            <a:r>
              <a:rPr lang="en"/>
              <a:t>Allows the use of TabPanel to separate pages</a:t>
            </a:r>
            <a:endParaRPr/>
          </a:p>
          <a:p>
            <a:pPr indent="-298450" lvl="1" marL="914400" rtl="0" algn="l">
              <a:spcBef>
                <a:spcPts val="0"/>
              </a:spcBef>
              <a:spcAft>
                <a:spcPts val="0"/>
              </a:spcAft>
              <a:buSzPts val="1100"/>
              <a:buChar char="○"/>
            </a:pPr>
            <a:r>
              <a:rPr lang="en"/>
              <a:t>Pages load simultaneously</a:t>
            </a:r>
            <a:endParaRPr/>
          </a:p>
          <a:p>
            <a:pPr indent="-311150" lvl="0" marL="457200" rtl="0" algn="l">
              <a:spcBef>
                <a:spcPts val="0"/>
              </a:spcBef>
              <a:spcAft>
                <a:spcPts val="0"/>
              </a:spcAft>
              <a:buSzPts val="1300"/>
              <a:buChar char="●"/>
            </a:pPr>
            <a:r>
              <a:rPr lang="en"/>
              <a:t>Welcome Page</a:t>
            </a:r>
            <a:endParaRPr/>
          </a:p>
          <a:p>
            <a:pPr indent="-298450" lvl="1" marL="914400" rtl="0" algn="l">
              <a:spcBef>
                <a:spcPts val="0"/>
              </a:spcBef>
              <a:spcAft>
                <a:spcPts val="0"/>
              </a:spcAft>
              <a:buSzPts val="1100"/>
              <a:buChar char="○"/>
            </a:pPr>
            <a:r>
              <a:rPr lang="en"/>
              <a:t>Full descriptions of all tools available</a:t>
            </a:r>
            <a:endParaRPr/>
          </a:p>
          <a:p>
            <a:pPr indent="-311150" lvl="0" marL="457200" rtl="0" algn="l">
              <a:spcBef>
                <a:spcPts val="0"/>
              </a:spcBef>
              <a:spcAft>
                <a:spcPts val="0"/>
              </a:spcAft>
              <a:buSzPts val="1300"/>
              <a:buChar char="●"/>
            </a:pPr>
            <a:r>
              <a:rPr lang="en"/>
              <a:t>Savings Planner page</a:t>
            </a:r>
            <a:endParaRPr/>
          </a:p>
          <a:p>
            <a:pPr indent="-298450" lvl="1" marL="914400" rtl="0" algn="l">
              <a:spcBef>
                <a:spcPts val="0"/>
              </a:spcBef>
              <a:spcAft>
                <a:spcPts val="0"/>
              </a:spcAft>
              <a:buSzPts val="1100"/>
              <a:buChar char="○"/>
            </a:pPr>
            <a:r>
              <a:rPr lang="en"/>
              <a:t>UI elements laid out. Prepared for data testing through server</a:t>
            </a:r>
            <a:endParaRPr/>
          </a:p>
          <a:p>
            <a:pPr indent="-298450" lvl="1" marL="914400" rtl="0" algn="l">
              <a:spcBef>
                <a:spcPts val="0"/>
              </a:spcBef>
              <a:spcAft>
                <a:spcPts val="0"/>
              </a:spcAft>
              <a:buSzPts val="1100"/>
              <a:buChar char="○"/>
            </a:pPr>
            <a:r>
              <a:rPr lang="en"/>
              <a:t>Data tables are compartmentalized to </a:t>
            </a:r>
            <a:r>
              <a:rPr lang="en"/>
              <a:t>their</a:t>
            </a:r>
            <a:r>
              <a:rPr lang="en"/>
              <a:t> own .js script</a:t>
            </a:r>
            <a:endParaRPr/>
          </a:p>
          <a:p>
            <a:pPr indent="-311150" lvl="0" marL="457200" rtl="0" algn="l">
              <a:spcBef>
                <a:spcPts val="0"/>
              </a:spcBef>
              <a:spcAft>
                <a:spcPts val="0"/>
              </a:spcAft>
              <a:buSzPts val="1300"/>
              <a:buChar char="●"/>
            </a:pPr>
            <a:r>
              <a:rPr lang="en"/>
              <a:t>Monthly Budget page</a:t>
            </a:r>
            <a:endParaRPr/>
          </a:p>
          <a:p>
            <a:pPr indent="-298450" lvl="1" marL="914400" rtl="0" algn="l">
              <a:spcBef>
                <a:spcPts val="0"/>
              </a:spcBef>
              <a:spcAft>
                <a:spcPts val="0"/>
              </a:spcAft>
              <a:buSzPts val="1100"/>
              <a:buChar char="○"/>
            </a:pPr>
            <a:r>
              <a:rPr lang="en"/>
              <a:t>UI Elements laid out</a:t>
            </a:r>
            <a:endParaRPr/>
          </a:p>
          <a:p>
            <a:pPr indent="-298450" lvl="1" marL="914400" rtl="0" algn="l">
              <a:spcBef>
                <a:spcPts val="0"/>
              </a:spcBef>
              <a:spcAft>
                <a:spcPts val="0"/>
              </a:spcAft>
              <a:buSzPts val="1100"/>
              <a:buChar char="○"/>
            </a:pPr>
            <a:r>
              <a:rPr lang="en"/>
              <a:t>Reconciliation currently disabled</a:t>
            </a:r>
            <a:endParaRPr/>
          </a:p>
          <a:p>
            <a:pPr indent="-298450" lvl="1" marL="914400" rtl="0" algn="l">
              <a:spcBef>
                <a:spcPts val="0"/>
              </a:spcBef>
              <a:spcAft>
                <a:spcPts val="0"/>
              </a:spcAft>
              <a:buSzPts val="1100"/>
              <a:buChar char="○"/>
            </a:pPr>
            <a:r>
              <a:rPr lang="en"/>
              <a:t>History table compartmentalized to its own .js script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8" name="Google Shape;218;p26"/>
          <p:cNvPicPr preferRelativeResize="0"/>
          <p:nvPr/>
        </p:nvPicPr>
        <p:blipFill>
          <a:blip r:embed="rId3">
            <a:alphaModFix/>
          </a:blip>
          <a:stretch>
            <a:fillRect/>
          </a:stretch>
        </p:blipFill>
        <p:spPr>
          <a:xfrm>
            <a:off x="4485475" y="2803450"/>
            <a:ext cx="4658526" cy="2340055"/>
          </a:xfrm>
          <a:prstGeom prst="rect">
            <a:avLst/>
          </a:prstGeom>
          <a:noFill/>
          <a:ln>
            <a:noFill/>
          </a:ln>
        </p:spPr>
      </p:pic>
      <p:pic>
        <p:nvPicPr>
          <p:cNvPr id="219" name="Google Shape;219;p26"/>
          <p:cNvPicPr preferRelativeResize="0"/>
          <p:nvPr/>
        </p:nvPicPr>
        <p:blipFill>
          <a:blip r:embed="rId4">
            <a:alphaModFix/>
          </a:blip>
          <a:stretch>
            <a:fillRect/>
          </a:stretch>
        </p:blipFill>
        <p:spPr>
          <a:xfrm>
            <a:off x="453973" y="2803448"/>
            <a:ext cx="3282685" cy="234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To be Implemented</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CSV file handling will be most difficult</a:t>
            </a:r>
            <a:endParaRPr/>
          </a:p>
          <a:p>
            <a:pPr indent="-298450" lvl="1" marL="914400" rtl="0" algn="l">
              <a:spcBef>
                <a:spcPts val="0"/>
              </a:spcBef>
              <a:spcAft>
                <a:spcPts val="0"/>
              </a:spcAft>
              <a:buSzPts val="1100"/>
              <a:buChar char="○"/>
            </a:pPr>
            <a:r>
              <a:rPr lang="en"/>
              <a:t>Lack of CSV handling removes need for reconciliation option</a:t>
            </a:r>
            <a:endParaRPr/>
          </a:p>
          <a:p>
            <a:pPr indent="-311150" lvl="0" marL="457200" rtl="0" algn="l">
              <a:spcBef>
                <a:spcPts val="0"/>
              </a:spcBef>
              <a:spcAft>
                <a:spcPts val="0"/>
              </a:spcAft>
              <a:buSzPts val="1300"/>
              <a:buChar char="●"/>
            </a:pPr>
            <a:r>
              <a:rPr lang="en"/>
              <a:t>Selectable data labels for currencies (select text fields)</a:t>
            </a:r>
            <a:endParaRPr/>
          </a:p>
          <a:p>
            <a:pPr indent="-311150" lvl="0" marL="457200" rtl="0" algn="l">
              <a:spcBef>
                <a:spcPts val="0"/>
              </a:spcBef>
              <a:spcAft>
                <a:spcPts val="0"/>
              </a:spcAft>
              <a:buSzPts val="1300"/>
              <a:buChar char="●"/>
            </a:pPr>
            <a:r>
              <a:rPr lang="en"/>
              <a:t>Data input validation through the UI (helpertext)</a:t>
            </a:r>
            <a:endParaRPr/>
          </a:p>
          <a:p>
            <a:pPr indent="-311150" lvl="0" marL="457200" rtl="0" algn="l">
              <a:spcBef>
                <a:spcPts val="0"/>
              </a:spcBef>
              <a:spcAft>
                <a:spcPts val="0"/>
              </a:spcAft>
              <a:buSzPts val="1300"/>
              <a:buChar char="●"/>
            </a:pPr>
            <a:r>
              <a:rPr lang="en"/>
              <a:t>Grid editing to prevent odd UI changes when changing window size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In Progress</a:t>
            </a:r>
            <a:endParaRPr/>
          </a:p>
        </p:txBody>
      </p:sp>
      <p:sp>
        <p:nvSpPr>
          <p:cNvPr id="231" name="Google Shape;231;p28"/>
          <p:cNvSpPr txBox="1"/>
          <p:nvPr>
            <p:ph idx="1" type="body"/>
          </p:nvPr>
        </p:nvSpPr>
        <p:spPr>
          <a:xfrm>
            <a:off x="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Testing data handling locally through Net Worth page</a:t>
            </a:r>
            <a:endParaRPr/>
          </a:p>
          <a:p>
            <a:pPr indent="-298450" lvl="1" marL="914400" rtl="0" algn="l">
              <a:spcBef>
                <a:spcPts val="0"/>
              </a:spcBef>
              <a:spcAft>
                <a:spcPts val="0"/>
              </a:spcAft>
              <a:buSzPts val="1100"/>
              <a:buChar char="○"/>
            </a:pPr>
            <a:r>
              <a:rPr lang="en"/>
              <a:t>All other data will be transferred through server to back end</a:t>
            </a:r>
            <a:endParaRPr/>
          </a:p>
          <a:p>
            <a:pPr indent="-311150" lvl="0" marL="457200" rtl="0" algn="l">
              <a:spcBef>
                <a:spcPts val="0"/>
              </a:spcBef>
              <a:spcAft>
                <a:spcPts val="0"/>
              </a:spcAft>
              <a:buSzPts val="1300"/>
              <a:buChar char="●"/>
            </a:pPr>
            <a:r>
              <a:rPr lang="en"/>
              <a:t>Dockerizing App pages for server  communication</a:t>
            </a:r>
            <a:endParaRPr/>
          </a:p>
          <a:p>
            <a:pPr indent="-298450" lvl="1" marL="914400" rtl="0" algn="l">
              <a:spcBef>
                <a:spcPts val="0"/>
              </a:spcBef>
              <a:spcAft>
                <a:spcPts val="0"/>
              </a:spcAft>
              <a:buSzPts val="1100"/>
              <a:buChar char="○"/>
            </a:pPr>
            <a:r>
              <a:rPr lang="en"/>
              <a:t>Attempt made to dockerize early on. Realized dockerization is best done after most of setup has </a:t>
            </a:r>
            <a:r>
              <a:rPr lang="en"/>
              <a:t>occurred</a:t>
            </a:r>
            <a:endParaRPr/>
          </a:p>
          <a:p>
            <a:pPr indent="-311150" lvl="0" marL="457200" rtl="0" algn="l">
              <a:spcBef>
                <a:spcPts val="0"/>
              </a:spcBef>
              <a:spcAft>
                <a:spcPts val="0"/>
              </a:spcAft>
              <a:buSzPts val="1300"/>
              <a:buChar char="●"/>
            </a:pPr>
            <a:r>
              <a:rPr lang="en"/>
              <a:t>Editing all pages to look more clean (professional)</a:t>
            </a:r>
            <a:endParaRPr/>
          </a:p>
          <a:p>
            <a:pPr indent="-298450" lvl="1" marL="914400" rtl="0" algn="l">
              <a:spcBef>
                <a:spcPts val="0"/>
              </a:spcBef>
              <a:spcAft>
                <a:spcPts val="0"/>
              </a:spcAft>
              <a:buSzPts val="1100"/>
              <a:buChar char="○"/>
            </a:pPr>
            <a:r>
              <a:rPr lang="en"/>
              <a:t>Customization from defaults is a long process</a:t>
            </a:r>
            <a:endParaRPr/>
          </a:p>
        </p:txBody>
      </p:sp>
      <p:pic>
        <p:nvPicPr>
          <p:cNvPr id="232" name="Google Shape;232;p28"/>
          <p:cNvPicPr preferRelativeResize="0"/>
          <p:nvPr/>
        </p:nvPicPr>
        <p:blipFill>
          <a:blip r:embed="rId3">
            <a:alphaModFix/>
          </a:blip>
          <a:stretch>
            <a:fillRect/>
          </a:stretch>
        </p:blipFill>
        <p:spPr>
          <a:xfrm>
            <a:off x="4716225" y="2311025"/>
            <a:ext cx="4427775" cy="283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Potential Issues</a:t>
            </a:r>
            <a:endParaRPr/>
          </a:p>
        </p:txBody>
      </p:sp>
      <p:sp>
        <p:nvSpPr>
          <p:cNvPr id="238" name="Google Shape;238;p29"/>
          <p:cNvSpPr txBox="1"/>
          <p:nvPr>
            <p:ph idx="1" type="body"/>
          </p:nvPr>
        </p:nvSpPr>
        <p:spPr>
          <a:xfrm>
            <a:off x="1052550" y="13078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As data-handling components are compartmentalized to </a:t>
            </a:r>
            <a:r>
              <a:rPr lang="en" sz="1600"/>
              <a:t>their</a:t>
            </a:r>
            <a:r>
              <a:rPr lang="en" sz="1600"/>
              <a:t> own .js files, data communication of data between server and UI may be difficult</a:t>
            </a:r>
            <a:endParaRPr sz="1600"/>
          </a:p>
          <a:p>
            <a:pPr indent="-330200" lvl="0" marL="457200" rtl="0" algn="l">
              <a:spcBef>
                <a:spcPts val="0"/>
              </a:spcBef>
              <a:spcAft>
                <a:spcPts val="0"/>
              </a:spcAft>
              <a:buSzPts val="1600"/>
              <a:buChar char="●"/>
            </a:pPr>
            <a:r>
              <a:rPr lang="en" sz="1600"/>
              <a:t>Stored user data will have to be loaded in upon opening the app (user log-in?)</a:t>
            </a:r>
            <a:endParaRPr sz="1600"/>
          </a:p>
        </p:txBody>
      </p:sp>
      <p:pic>
        <p:nvPicPr>
          <p:cNvPr id="239" name="Google Shape;239;p29"/>
          <p:cNvPicPr preferRelativeResize="0"/>
          <p:nvPr/>
        </p:nvPicPr>
        <p:blipFill>
          <a:blip r:embed="rId3">
            <a:alphaModFix/>
          </a:blip>
          <a:stretch>
            <a:fillRect/>
          </a:stretch>
        </p:blipFill>
        <p:spPr>
          <a:xfrm>
            <a:off x="4309625" y="2985475"/>
            <a:ext cx="4462475" cy="159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To be Implemented</a:t>
            </a:r>
            <a:endParaRPr/>
          </a:p>
        </p:txBody>
      </p:sp>
      <p:sp>
        <p:nvSpPr>
          <p:cNvPr id="141" name="Google Shape;141;p14"/>
          <p:cNvSpPr txBox="1"/>
          <p:nvPr>
            <p:ph idx="1" type="body"/>
          </p:nvPr>
        </p:nvSpPr>
        <p:spPr>
          <a:xfrm>
            <a:off x="268825" y="1437700"/>
            <a:ext cx="4435200" cy="815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Monthly Budget</a:t>
            </a:r>
            <a:endParaRPr/>
          </a:p>
          <a:p>
            <a:pPr indent="-311150" lvl="0" marL="457200" rtl="0" algn="l">
              <a:spcBef>
                <a:spcPts val="0"/>
              </a:spcBef>
              <a:spcAft>
                <a:spcPts val="0"/>
              </a:spcAft>
              <a:buSzPts val="1300"/>
              <a:buChar char="●"/>
            </a:pPr>
            <a:r>
              <a:rPr lang="en"/>
              <a:t>Savings Planner</a:t>
            </a:r>
            <a:endParaRPr/>
          </a:p>
          <a:p>
            <a:pPr indent="-311150" lvl="0" marL="457200" rtl="0" algn="l">
              <a:spcBef>
                <a:spcPts val="0"/>
              </a:spcBef>
              <a:spcAft>
                <a:spcPts val="0"/>
              </a:spcAft>
              <a:buSzPts val="1300"/>
              <a:buChar char="●"/>
            </a:pPr>
            <a:r>
              <a:rPr lang="en"/>
              <a:t>Net Worth </a:t>
            </a:r>
            <a:endParaRPr/>
          </a:p>
        </p:txBody>
      </p:sp>
      <p:pic>
        <p:nvPicPr>
          <p:cNvPr id="142" name="Google Shape;142;p14"/>
          <p:cNvPicPr preferRelativeResize="0"/>
          <p:nvPr/>
        </p:nvPicPr>
        <p:blipFill>
          <a:blip r:embed="rId3">
            <a:alphaModFix/>
          </a:blip>
          <a:stretch>
            <a:fillRect/>
          </a:stretch>
        </p:blipFill>
        <p:spPr>
          <a:xfrm>
            <a:off x="5435750" y="1051275"/>
            <a:ext cx="3629025" cy="2933700"/>
          </a:xfrm>
          <a:prstGeom prst="rect">
            <a:avLst/>
          </a:prstGeom>
          <a:noFill/>
          <a:ln>
            <a:noFill/>
          </a:ln>
        </p:spPr>
      </p:pic>
      <p:pic>
        <p:nvPicPr>
          <p:cNvPr id="143" name="Google Shape;143;p14"/>
          <p:cNvPicPr preferRelativeResize="0"/>
          <p:nvPr/>
        </p:nvPicPr>
        <p:blipFill>
          <a:blip r:embed="rId4">
            <a:alphaModFix/>
          </a:blip>
          <a:stretch>
            <a:fillRect/>
          </a:stretch>
        </p:blipFill>
        <p:spPr>
          <a:xfrm>
            <a:off x="419450" y="2382950"/>
            <a:ext cx="5143525" cy="264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 Completed</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two functions of the Planning service have been written and tested some</a:t>
            </a:r>
            <a:endParaRPr/>
          </a:p>
          <a:p>
            <a:pPr indent="-298450" lvl="1" marL="914400" rtl="0" algn="l">
              <a:spcBef>
                <a:spcPts val="0"/>
              </a:spcBef>
              <a:spcAft>
                <a:spcPts val="0"/>
              </a:spcAft>
              <a:buSzPts val="1100"/>
              <a:buChar char="○"/>
            </a:pPr>
            <a:r>
              <a:rPr lang="en"/>
              <a:t>Two functions are calcTimeFrame() and calcEndBalance()</a:t>
            </a:r>
            <a:endParaRPr/>
          </a:p>
          <a:p>
            <a:pPr indent="-311150" lvl="0" marL="457200" rtl="0" algn="l">
              <a:spcBef>
                <a:spcPts val="0"/>
              </a:spcBef>
              <a:spcAft>
                <a:spcPts val="0"/>
              </a:spcAft>
              <a:buSzPts val="1300"/>
              <a:buChar char="●"/>
            </a:pPr>
            <a:r>
              <a:rPr lang="en"/>
              <a:t>The Monthly Budget </a:t>
            </a:r>
            <a:r>
              <a:rPr lang="en"/>
              <a:t>service</a:t>
            </a:r>
            <a:r>
              <a:rPr lang="en"/>
              <a:t> has been written besides CSV implementation</a:t>
            </a:r>
            <a:endParaRPr/>
          </a:p>
          <a:p>
            <a:pPr indent="-298450" lvl="1" marL="914400" rtl="0" algn="l">
              <a:spcBef>
                <a:spcPts val="0"/>
              </a:spcBef>
              <a:spcAft>
                <a:spcPts val="0"/>
              </a:spcAft>
              <a:buSzPts val="1100"/>
              <a:buChar char="○"/>
            </a:pPr>
            <a:r>
              <a:rPr lang="en"/>
              <a:t>Function parseCSV() partially implemented</a:t>
            </a:r>
            <a:endParaRPr/>
          </a:p>
          <a:p>
            <a:pPr indent="-311150" lvl="0" marL="457200" rtl="0" algn="l">
              <a:spcBef>
                <a:spcPts val="0"/>
              </a:spcBef>
              <a:spcAft>
                <a:spcPts val="0"/>
              </a:spcAft>
              <a:buSzPts val="1300"/>
              <a:buChar char="●"/>
            </a:pPr>
            <a:r>
              <a:rPr lang="en"/>
              <a:t>The Net Worth service portion for receiving inputs has been implemented, along with the calculation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Changes</a:t>
            </a:r>
            <a:endParaRPr/>
          </a:p>
        </p:txBody>
      </p:sp>
      <p:sp>
        <p:nvSpPr>
          <p:cNvPr id="155" name="Google Shape;155;p16"/>
          <p:cNvSpPr txBox="1"/>
          <p:nvPr>
            <p:ph idx="1" type="body"/>
          </p:nvPr>
        </p:nvSpPr>
        <p:spPr>
          <a:xfrm>
            <a:off x="1297500" y="1567550"/>
            <a:ext cx="7038900" cy="50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 changes to the services as of yet, there are a couple of challenges to explore.</a:t>
            </a:r>
            <a:endParaRPr/>
          </a:p>
        </p:txBody>
      </p:sp>
      <p:pic>
        <p:nvPicPr>
          <p:cNvPr id="156" name="Google Shape;156;p16"/>
          <p:cNvPicPr preferRelativeResize="0"/>
          <p:nvPr/>
        </p:nvPicPr>
        <p:blipFill>
          <a:blip r:embed="rId3">
            <a:alphaModFix/>
          </a:blip>
          <a:stretch>
            <a:fillRect/>
          </a:stretch>
        </p:blipFill>
        <p:spPr>
          <a:xfrm>
            <a:off x="4197275" y="2187125"/>
            <a:ext cx="4772025" cy="258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In Progress</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Planning service output format not yet implemented</a:t>
            </a:r>
            <a:endParaRPr/>
          </a:p>
          <a:p>
            <a:pPr indent="-311150" lvl="0" marL="457200" rtl="0" algn="l">
              <a:spcBef>
                <a:spcPts val="0"/>
              </a:spcBef>
              <a:spcAft>
                <a:spcPts val="0"/>
              </a:spcAft>
              <a:buSzPts val="1300"/>
              <a:buChar char="●"/>
            </a:pPr>
            <a:r>
              <a:rPr lang="en"/>
              <a:t>Need a filter for the CSV file to get only needed data</a:t>
            </a:r>
            <a:endParaRPr/>
          </a:p>
          <a:p>
            <a:pPr indent="-311150" lvl="0" marL="457200" rtl="0" algn="l">
              <a:spcBef>
                <a:spcPts val="0"/>
              </a:spcBef>
              <a:spcAft>
                <a:spcPts val="0"/>
              </a:spcAft>
              <a:buSzPts val="1300"/>
              <a:buChar char="●"/>
            </a:pPr>
            <a:r>
              <a:rPr lang="en"/>
              <a:t>JSON message formatting for Net Worth service incomplete</a:t>
            </a:r>
            <a:endParaRPr/>
          </a:p>
          <a:p>
            <a:pPr indent="-311150" lvl="0" marL="457200" rtl="0" algn="l">
              <a:spcBef>
                <a:spcPts val="0"/>
              </a:spcBef>
              <a:spcAft>
                <a:spcPts val="0"/>
              </a:spcAft>
              <a:buSzPts val="1300"/>
              <a:buChar char="●"/>
            </a:pPr>
            <a:r>
              <a:rPr lang="en"/>
              <a:t>Each service needs to be containerized for Docker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Potential Issues</a:t>
            </a:r>
            <a:endParaRPr/>
          </a:p>
        </p:txBody>
      </p:sp>
      <p:sp>
        <p:nvSpPr>
          <p:cNvPr id="168" name="Google Shape;168;p18"/>
          <p:cNvSpPr txBox="1"/>
          <p:nvPr>
            <p:ph idx="1" type="body"/>
          </p:nvPr>
        </p:nvSpPr>
        <p:spPr>
          <a:xfrm>
            <a:off x="1297650" y="1398225"/>
            <a:ext cx="7038900" cy="308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will be a challenge to figure out how to filter out unnecessary data from the CSV files</a:t>
            </a:r>
            <a:endParaRPr/>
          </a:p>
          <a:p>
            <a:pPr indent="-311150" lvl="0" marL="457200" rtl="0" algn="l">
              <a:spcBef>
                <a:spcPts val="0"/>
              </a:spcBef>
              <a:spcAft>
                <a:spcPts val="0"/>
              </a:spcAft>
              <a:buSzPts val="1300"/>
              <a:buChar char="●"/>
            </a:pPr>
            <a:r>
              <a:rPr lang="en"/>
              <a:t>One possible </a:t>
            </a:r>
            <a:r>
              <a:rPr lang="en"/>
              <a:t>solution</a:t>
            </a:r>
            <a:r>
              <a:rPr lang="en"/>
              <a:t> would be to configure the CSV parsing to fit a specific format directly related to a specific financial </a:t>
            </a:r>
            <a:r>
              <a:rPr lang="en"/>
              <a:t>institution</a:t>
            </a:r>
            <a:endParaRPr/>
          </a:p>
          <a:p>
            <a:pPr indent="-292100" lvl="1" marL="914400" rtl="0" algn="l">
              <a:lnSpc>
                <a:spcPct val="135714"/>
              </a:lnSpc>
              <a:spcBef>
                <a:spcPts val="0"/>
              </a:spcBef>
              <a:spcAft>
                <a:spcPts val="0"/>
              </a:spcAft>
              <a:buClr>
                <a:srgbClr val="000000"/>
              </a:buClr>
              <a:buSzPts val="1000"/>
              <a:buFont typeface="Arial"/>
              <a:buChar char="○"/>
            </a:pPr>
            <a:r>
              <a:t/>
            </a:r>
            <a:endParaRPr b="1" sz="1050">
              <a:solidFill>
                <a:srgbClr val="6A9955"/>
              </a:solidFill>
              <a:latin typeface="Courier New"/>
              <a:ea typeface="Courier New"/>
              <a:cs typeface="Courier New"/>
              <a:sym typeface="Courier New"/>
            </a:endParaRPr>
          </a:p>
          <a:p>
            <a:pPr indent="0" lvl="0" marL="914400" rtl="0" algn="l">
              <a:lnSpc>
                <a:spcPct val="135714"/>
              </a:lnSpc>
              <a:spcBef>
                <a:spcPts val="1000"/>
              </a:spcBef>
              <a:spcAft>
                <a:spcPts val="0"/>
              </a:spcAft>
              <a:buNone/>
            </a:pPr>
            <a:r>
              <a:rPr b="1" lang="en" sz="1050">
                <a:solidFill>
                  <a:srgbClr val="6A9955"/>
                </a:solidFill>
                <a:latin typeface="Courier New"/>
                <a:ea typeface="Courier New"/>
                <a:cs typeface="Courier New"/>
                <a:sym typeface="Courier New"/>
              </a:rPr>
              <a:t>// set fields</a:t>
            </a:r>
            <a:endParaRPr b="1" sz="1050">
              <a:solidFill>
                <a:srgbClr val="6A9955"/>
              </a:solidFill>
              <a:latin typeface="Courier New"/>
              <a:ea typeface="Courier New"/>
              <a:cs typeface="Courier New"/>
              <a:sym typeface="Courier New"/>
            </a:endParaRPr>
          </a:p>
          <a:p>
            <a:pPr indent="-292100" lvl="1" marL="914400" rtl="0" algn="l">
              <a:lnSpc>
                <a:spcPct val="135714"/>
              </a:lnSpc>
              <a:spcBef>
                <a:spcPts val="100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hasHeaders</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boolean</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merchantColumn</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string</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amountColumn</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string</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dateColumn</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string</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6A9955"/>
                </a:solidFill>
                <a:latin typeface="Courier New"/>
                <a:ea typeface="Courier New"/>
                <a:cs typeface="Courier New"/>
                <a:sym typeface="Courier New"/>
              </a:rPr>
              <a:t>// appended files</a:t>
            </a:r>
            <a:endParaRPr b="1" sz="1050">
              <a:solidFill>
                <a:srgbClr val="6A9955"/>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file</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file</a:t>
            </a:r>
            <a:endParaRPr b="1" sz="1000">
              <a:solidFill>
                <a:srgbClr val="000000"/>
              </a:solidFill>
              <a:latin typeface="Arial"/>
              <a:ea typeface="Arial"/>
              <a:cs typeface="Arial"/>
              <a:sym typeface="Arial"/>
            </a:endParaRPr>
          </a:p>
          <a:p>
            <a:pPr indent="-292100" lvl="0" marL="457200" rtl="0" algn="l">
              <a:lnSpc>
                <a:spcPct val="114999"/>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csv-process-response-msg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Issues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 on LAN? Easy and lots of experience with!</a:t>
            </a:r>
            <a:endParaRPr/>
          </a:p>
          <a:p>
            <a:pPr indent="-311150" lvl="0" marL="457200" rtl="0" algn="l">
              <a:spcBef>
                <a:spcPts val="1200"/>
              </a:spcBef>
              <a:spcAft>
                <a:spcPts val="0"/>
              </a:spcAft>
              <a:buSzPts val="1300"/>
              <a:buChar char="●"/>
            </a:pPr>
            <a:r>
              <a:rPr lang="en"/>
              <a:t>Q. how about opening it to the internet?</a:t>
            </a:r>
            <a:endParaRPr/>
          </a:p>
          <a:p>
            <a:pPr indent="-311150" lvl="0" marL="457200" rtl="0" algn="l">
              <a:spcBef>
                <a:spcPts val="0"/>
              </a:spcBef>
              <a:spcAft>
                <a:spcPts val="0"/>
              </a:spcAft>
              <a:buSzPts val="1300"/>
              <a:buChar char="●"/>
            </a:pPr>
            <a:r>
              <a:rPr lang="en"/>
              <a:t>A. Have fun with that!</a:t>
            </a:r>
            <a:endParaRPr/>
          </a:p>
          <a:p>
            <a:pPr indent="0" lvl="0" marL="0" rtl="0" algn="l">
              <a:spcBef>
                <a:spcPts val="1200"/>
              </a:spcBef>
              <a:spcAft>
                <a:spcPts val="0"/>
              </a:spcAft>
              <a:buNone/>
            </a:pPr>
            <a:r>
              <a:rPr lang="en"/>
              <a:t>Issues:</a:t>
            </a:r>
            <a:endParaRPr/>
          </a:p>
          <a:p>
            <a:pPr indent="-311150" lvl="0" marL="457200" rtl="0" algn="l">
              <a:spcBef>
                <a:spcPts val="1200"/>
              </a:spcBef>
              <a:spcAft>
                <a:spcPts val="0"/>
              </a:spcAft>
              <a:buSzPts val="1300"/>
              <a:buChar char="●"/>
            </a:pPr>
            <a:r>
              <a:rPr lang="en"/>
              <a:t>Port Forwarding</a:t>
            </a:r>
            <a:endParaRPr/>
          </a:p>
          <a:p>
            <a:pPr indent="-311150" lvl="0" marL="457200" rtl="0" algn="l">
              <a:spcBef>
                <a:spcPts val="0"/>
              </a:spcBef>
              <a:spcAft>
                <a:spcPts val="0"/>
              </a:spcAft>
              <a:buSzPts val="1300"/>
              <a:buChar char="●"/>
            </a:pPr>
            <a:r>
              <a:rPr lang="en"/>
              <a:t>Domain </a:t>
            </a:r>
            <a:r>
              <a:rPr lang="en"/>
              <a:t>acquisition</a:t>
            </a:r>
            <a:endParaRPr/>
          </a:p>
          <a:p>
            <a:pPr indent="-311150" lvl="0" marL="457200" rtl="0" algn="l">
              <a:spcBef>
                <a:spcPts val="0"/>
              </a:spcBef>
              <a:spcAft>
                <a:spcPts val="0"/>
              </a:spcAft>
              <a:buSzPts val="1300"/>
              <a:buChar char="●"/>
            </a:pPr>
            <a:r>
              <a:rPr lang="en"/>
              <a:t>Static IP Addresses</a:t>
            </a:r>
            <a:endParaRPr/>
          </a:p>
          <a:p>
            <a:pPr indent="-311150" lvl="0" marL="457200" rtl="0" algn="l">
              <a:spcBef>
                <a:spcPts val="0"/>
              </a:spcBef>
              <a:spcAft>
                <a:spcPts val="0"/>
              </a:spcAft>
              <a:buSzPts val="1300"/>
              <a:buChar char="●"/>
            </a:pPr>
            <a:r>
              <a:rPr lang="en"/>
              <a:t>Public IP Addresses</a:t>
            </a:r>
            <a:endParaRPr/>
          </a:p>
          <a:p>
            <a:pPr indent="-311150" lvl="0" marL="457200" rtl="0" algn="l">
              <a:spcBef>
                <a:spcPts val="0"/>
              </a:spcBef>
              <a:spcAft>
                <a:spcPts val="0"/>
              </a:spcAft>
              <a:buSzPts val="1300"/>
              <a:buChar char="●"/>
            </a:pPr>
            <a:r>
              <a:rPr lang="en"/>
              <a:t>A Headache...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a:t>
            </a:r>
            <a:r>
              <a:rPr lang="en"/>
              <a:t>Server - Issues (cont.)</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How about using AWS?</a:t>
            </a:r>
            <a:endParaRPr/>
          </a:p>
          <a:p>
            <a:pPr indent="-311150" lvl="0" marL="457200" rtl="0" algn="l">
              <a:spcBef>
                <a:spcPts val="1200"/>
              </a:spcBef>
              <a:spcAft>
                <a:spcPts val="0"/>
              </a:spcAft>
              <a:buSzPts val="1300"/>
              <a:buAutoNum type="alphaUcPeriod"/>
            </a:pPr>
            <a:r>
              <a:rPr lang="en"/>
              <a:t>Issues:</a:t>
            </a:r>
            <a:endParaRPr/>
          </a:p>
          <a:p>
            <a:pPr indent="-298450" lvl="0" marL="457200" rtl="0" algn="l">
              <a:spcBef>
                <a:spcPts val="0"/>
              </a:spcBef>
              <a:spcAft>
                <a:spcPts val="0"/>
              </a:spcAft>
              <a:buSzPts val="1100"/>
              <a:buChar char="●"/>
            </a:pPr>
            <a:r>
              <a:rPr lang="en" sz="1100"/>
              <a:t>High Learning Curve</a:t>
            </a:r>
            <a:endParaRPr sz="1100"/>
          </a:p>
          <a:p>
            <a:pPr indent="-298450" lvl="0" marL="457200" rtl="0" algn="l">
              <a:spcBef>
                <a:spcPts val="0"/>
              </a:spcBef>
              <a:spcAft>
                <a:spcPts val="0"/>
              </a:spcAft>
              <a:buSzPts val="1100"/>
              <a:buChar char="●"/>
            </a:pPr>
            <a:r>
              <a:rPr lang="en" sz="1100"/>
              <a:t>Pricing is impossible to figure out (free? Or $0.36? Or what?)</a:t>
            </a:r>
            <a:endParaRPr sz="1100"/>
          </a:p>
          <a:p>
            <a:pPr indent="-298450" lvl="0" marL="457200" rtl="0" algn="l">
              <a:spcBef>
                <a:spcPts val="0"/>
              </a:spcBef>
              <a:spcAft>
                <a:spcPts val="0"/>
              </a:spcAft>
              <a:buSzPts val="1100"/>
              <a:buChar char="●"/>
            </a:pPr>
            <a:r>
              <a:rPr lang="en" sz="1100"/>
              <a:t>Too many services (you can do the same thing in 5-10 different ways with different costs)</a:t>
            </a:r>
            <a:endParaRPr sz="1100"/>
          </a:p>
          <a:p>
            <a:pPr indent="0" lvl="0" marL="0" rtl="0" algn="l">
              <a:spcBef>
                <a:spcPts val="1200"/>
              </a:spcBef>
              <a:spcAft>
                <a:spcPts val="0"/>
              </a:spcAft>
              <a:buNone/>
            </a:pPr>
            <a:r>
              <a:rPr lang="en" sz="1100"/>
              <a:t>Q. How about another Hosting Provider?</a:t>
            </a:r>
            <a:endParaRPr sz="1100"/>
          </a:p>
          <a:p>
            <a:pPr indent="-298450" lvl="0" marL="457200" rtl="0" algn="l">
              <a:spcBef>
                <a:spcPts val="1200"/>
              </a:spcBef>
              <a:spcAft>
                <a:spcPts val="0"/>
              </a:spcAft>
              <a:buSzPts val="1100"/>
              <a:buAutoNum type="alphaUcPeriod"/>
            </a:pPr>
            <a:r>
              <a:rPr lang="en" sz="1100"/>
              <a:t>Try to find a free VPS, it’s hard and often incredibly limited…</a:t>
            </a:r>
            <a:endParaRPr sz="1100"/>
          </a:p>
          <a:p>
            <a:pPr indent="-298450" lvl="1" marL="914400" rtl="0" algn="l">
              <a:spcBef>
                <a:spcPts val="0"/>
              </a:spcBef>
              <a:spcAft>
                <a:spcPts val="0"/>
              </a:spcAft>
              <a:buSzPts val="1100"/>
              <a:buAutoNum type="alphaLcPeriod"/>
            </a:pPr>
            <a:r>
              <a:rPr lang="en"/>
              <a:t>We decided to direct our efforts elsewhere on this front.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Solution</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solution?  Tunneling to a proxy!</a:t>
            </a:r>
            <a:endParaRPr/>
          </a:p>
          <a:p>
            <a:pPr indent="0" lvl="0" marL="0" rtl="0" algn="l">
              <a:spcBef>
                <a:spcPts val="1200"/>
              </a:spcBef>
              <a:spcAft>
                <a:spcPts val="0"/>
              </a:spcAft>
              <a:buNone/>
            </a:pPr>
            <a:r>
              <a:rPr lang="en"/>
              <a:t>Local Tunnel</a:t>
            </a:r>
            <a:endParaRPr/>
          </a:p>
          <a:p>
            <a:pPr indent="-311150" lvl="0" marL="457200" rtl="0" algn="l">
              <a:spcBef>
                <a:spcPts val="1200"/>
              </a:spcBef>
              <a:spcAft>
                <a:spcPts val="0"/>
              </a:spcAft>
              <a:buSzPts val="1300"/>
              <a:buChar char="●"/>
            </a:pPr>
            <a:r>
              <a:rPr lang="en"/>
              <a:t>No need to open router ports</a:t>
            </a:r>
            <a:endParaRPr/>
          </a:p>
          <a:p>
            <a:pPr indent="-298450" lvl="1" marL="914400" rtl="0" algn="l">
              <a:spcBef>
                <a:spcPts val="0"/>
              </a:spcBef>
              <a:spcAft>
                <a:spcPts val="0"/>
              </a:spcAft>
              <a:buSzPts val="1100"/>
              <a:buChar char="○"/>
            </a:pPr>
            <a:r>
              <a:rPr lang="en"/>
              <a:t>All traffic is wrapped in a TLS tunnel to the proxy server only.</a:t>
            </a:r>
            <a:endParaRPr/>
          </a:p>
          <a:p>
            <a:pPr indent="-311150" lvl="0" marL="457200" rtl="0" algn="l">
              <a:spcBef>
                <a:spcPts val="0"/>
              </a:spcBef>
              <a:spcAft>
                <a:spcPts val="0"/>
              </a:spcAft>
              <a:buSzPts val="1300"/>
              <a:buChar char="●"/>
            </a:pPr>
            <a:r>
              <a:rPr lang="en"/>
              <a:t>No need to have a static or dedicated IP</a:t>
            </a:r>
            <a:endParaRPr/>
          </a:p>
          <a:p>
            <a:pPr indent="-298450" lvl="1" marL="914400" rtl="0" algn="l">
              <a:spcBef>
                <a:spcPts val="0"/>
              </a:spcBef>
              <a:spcAft>
                <a:spcPts val="0"/>
              </a:spcAft>
              <a:buSzPts val="1100"/>
              <a:buChar char="○"/>
            </a:pPr>
            <a:r>
              <a:rPr lang="en"/>
              <a:t>The client application on our server is in continuous contact with the proxy server, so the router our server is connected to needn’t be configured to allow any special traffic through as it isn’t being directly accessed publicly.</a:t>
            </a:r>
            <a:endParaRPr/>
          </a:p>
          <a:p>
            <a:pPr indent="-311150" lvl="0" marL="457200" rtl="0" algn="l">
              <a:spcBef>
                <a:spcPts val="0"/>
              </a:spcBef>
              <a:spcAft>
                <a:spcPts val="0"/>
              </a:spcAft>
              <a:buSzPts val="1300"/>
              <a:buChar char="●"/>
            </a:pPr>
            <a:r>
              <a:rPr lang="en"/>
              <a:t>Free choice of subdomain (3rd level domain) names assuming they aren’t currently in use.</a:t>
            </a:r>
            <a:endParaRPr/>
          </a:p>
          <a:p>
            <a:pPr indent="-311150" lvl="0" marL="457200" rtl="0" algn="l">
              <a:spcBef>
                <a:spcPts val="0"/>
              </a:spcBef>
              <a:spcAft>
                <a:spcPts val="0"/>
              </a:spcAft>
              <a:buSzPts val="1300"/>
              <a:buChar char="●"/>
            </a:pPr>
            <a:r>
              <a:rPr lang="en"/>
              <a:t>Free and Open Source Software (FOSS)!</a:t>
            </a:r>
            <a:endParaRPr/>
          </a:p>
          <a:p>
            <a:pPr indent="-311150" lvl="0" marL="457200" rtl="0" algn="l">
              <a:spcBef>
                <a:spcPts val="0"/>
              </a:spcBef>
              <a:spcAft>
                <a:spcPts val="0"/>
              </a:spcAft>
              <a:buSzPts val="1300"/>
              <a:buChar char="●"/>
            </a:pPr>
            <a:r>
              <a:rPr lang="en"/>
              <a:t>Https connection:  </a:t>
            </a:r>
            <a:r>
              <a:rPr lang="en" u="sng">
                <a:solidFill>
                  <a:schemeClr val="hlink"/>
                </a:solidFill>
                <a:hlinkClick r:id="rId3"/>
              </a:rPr>
              <a:t>https://yggfinance.loca.lt</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