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7" d="100"/>
          <a:sy n="107" d="100"/>
        </p:scale>
        <p:origin x="1018" y="6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2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a:xfrm>
            <a:off x="533400" y="763588"/>
            <a:ext cx="6704013" cy="3771900"/>
          </a:xfrm>
        </p:spPr>
      </p:sp>
      <p:sp>
        <p:nvSpPr>
          <p:cNvPr id="1048603" name="Notes Placeholder 2"/>
          <p:cNvSpPr>
            <a:spLocks noGrp="1"/>
          </p:cNvSpPr>
          <p:nvPr>
            <p:ph type="body" idx="1"/>
          </p:nvPr>
        </p:nvSpPr>
        <p:spPr/>
        <p:txBody>
          <a:bodyPr/>
          <a:lstStyle/>
          <a:p>
            <a:pPr marL="158750" indent="0">
              <a:buNone/>
            </a:pPr>
            <a:endParaRPr lang="en-US" b="1"/>
          </a:p>
        </p:txBody>
      </p:sp>
      <p:sp>
        <p:nvSpPr>
          <p:cNvPr id="104860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Slide Image Placeholder 1"/>
          <p:cNvSpPr>
            <a:spLocks noGrp="1" noRot="1" noChangeAspect="1"/>
          </p:cNvSpPr>
          <p:nvPr>
            <p:ph type="sldImg"/>
          </p:nvPr>
        </p:nvSpPr>
        <p:spPr>
          <a:xfrm>
            <a:off x="381000" y="685800"/>
            <a:ext cx="6096000" cy="3429000"/>
          </a:xfrm>
        </p:spPr>
      </p:sp>
      <p:sp>
        <p:nvSpPr>
          <p:cNvPr id="1048672"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1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6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1048588"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1048589" name="Date Placeholder 3"/>
          <p:cNvSpPr>
            <a:spLocks noGrp="1"/>
          </p:cNvSpPr>
          <p:nvPr>
            <p:ph type="dt" sz="half" idx="10"/>
          </p:nvPr>
        </p:nvSpPr>
        <p:spPr/>
        <p:txBody>
          <a:bodyPr/>
          <a:lstStyle/>
          <a:p>
            <a:fld id="{6275EE38-1560-4543-B65C-40BD61BB92F2}" type="datetimeFigureOut">
              <a:rPr lang="en-US" smtClean="0"/>
              <a:t>4/7/2024</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p>
        </p:txBody>
      </p:sp>
      <p:sp>
        <p:nvSpPr>
          <p:cNvPr id="104868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1048678"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p>
        </p:txBody>
      </p:sp>
      <p:sp>
        <p:nvSpPr>
          <p:cNvPr id="1048606"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p>
        </p:txBody>
      </p:sp>
      <p:sp>
        <p:nvSpPr>
          <p:cNvPr id="104864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lstStyle/>
          <a:p>
            <a:fld id="{3FD61DA6-D9C3-4FDE-8A87-022315D71125}" type="datetime1">
              <a:rPr lang="en-US" smtClean="0"/>
              <a:t>4/7/2024</a:t>
            </a:fld>
            <a:endParaRPr lang="en-US"/>
          </a:p>
        </p:txBody>
      </p:sp>
      <p:sp>
        <p:nvSpPr>
          <p:cNvPr id="1048650" name="Footer Placeholder 4"/>
          <p:cNvSpPr>
            <a:spLocks noGrp="1"/>
          </p:cNvSpPr>
          <p:nvPr>
            <p:ph type="ftr" sz="quarter" idx="11"/>
          </p:nvPr>
        </p:nvSpPr>
        <p:spPr/>
        <p:txBody>
          <a:bodyPr/>
          <a:lstStyle/>
          <a:p>
            <a:pPr marL="12700">
              <a:lnSpc>
                <a:spcPct val="100000"/>
              </a:lnSpc>
              <a:spcBef>
                <a:spcPts val="25"/>
              </a:spcBef>
            </a:pPr>
            <a:endParaRPr/>
          </a:p>
        </p:txBody>
      </p:sp>
      <p:sp>
        <p:nvSpPr>
          <p:cNvPr id="1048651" name="Slide Number Placeholder 5"/>
          <p:cNvSpPr>
            <a:spLocks noGrp="1"/>
          </p:cNvSpPr>
          <p:nvPr>
            <p:ph type="sldNum" sz="quarter" idx="12"/>
          </p:nvPr>
        </p:nvSpPr>
        <p:spPr/>
        <p:txBody>
          <a:bodyPr/>
          <a:lstStyle/>
          <a:p>
            <a:fld id="{B6F15528-21DE-4FAA-801E-634DDDAF4B2B}"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1048694"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t>Click to edit Master title style</a:t>
            </a:r>
          </a:p>
        </p:txBody>
      </p:sp>
      <p:sp>
        <p:nvSpPr>
          <p:cNvPr id="1048699"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lstStyle/>
          <a:p>
            <a:r>
              <a:rPr lang="en-US"/>
              <a:t>Click to edit Master title style</a:t>
            </a:r>
          </a:p>
        </p:txBody>
      </p:sp>
      <p:sp>
        <p:nvSpPr>
          <p:cNvPr id="1048705"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48706"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48708"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p>
        </p:txBody>
      </p:sp>
      <p:sp>
        <p:nvSpPr>
          <p:cNvPr id="1048674"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1048718"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104868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104868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4857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4857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4"/>
          <a:srcRect/>
          <a:stretch>
            <a:fillRect/>
          </a:stretch>
        </p:blipFill>
        <p:spPr>
          <a:xfrm>
            <a:off x="7799751" y="88917"/>
            <a:ext cx="1233874" cy="412476"/>
          </a:xfrm>
          <a:prstGeom prst="rect">
            <a:avLst/>
          </a:prstGeom>
          <a:noFill/>
          <a:ln>
            <a:noFill/>
          </a:ln>
        </p:spPr>
      </p:pic>
      <p:sp>
        <p:nvSpPr>
          <p:cNvPr id="104858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4"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6"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93"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4"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5"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6"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8" name="Google Shape;70;p13"/>
          <p:cNvSpPr txBox="1"/>
          <p:nvPr/>
        </p:nvSpPr>
        <p:spPr>
          <a:xfrm>
            <a:off x="1591988" y="3647262"/>
            <a:ext cx="1632267"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048599" name="TextBox 13"/>
          <p:cNvSpPr txBox="1"/>
          <p:nvPr/>
        </p:nvSpPr>
        <p:spPr>
          <a:xfrm>
            <a:off x="1865074" y="3924221"/>
            <a:ext cx="2969754" cy="568786"/>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 SHURUTHILAKSHMI V</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:620321104093</a:t>
            </a:r>
          </a:p>
        </p:txBody>
      </p:sp>
      <p:sp>
        <p:nvSpPr>
          <p:cNvPr id="1048600"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Bharathiyar</a:t>
            </a:r>
            <a:r>
              <a:rPr lang="en-US" sz="1100" dirty="0">
                <a:solidFill>
                  <a:schemeClr val="tx1"/>
                </a:solidFill>
              </a:rPr>
              <a:t> Institute of Engineering for </a:t>
            </a:r>
            <a:r>
              <a:rPr lang="en-US" sz="1100" dirty="0" err="1">
                <a:solidFill>
                  <a:schemeClr val="tx1"/>
                </a:solidFill>
              </a:rPr>
              <a:t>Women,Salem</a:t>
            </a:r>
            <a:r>
              <a:rPr lang="en-US" sz="1100" dirty="0">
                <a:solidFill>
                  <a:schemeClr val="tx1"/>
                </a:solidFill>
              </a:rPr>
              <a:t>.</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54"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endParaRPr lang="en-US" dirty="0"/>
          </a:p>
        </p:txBody>
      </p:sp>
      <p:sp>
        <p:nvSpPr>
          <p:cNvPr id="1048655"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2" name="Picture 1">
            <a:extLst>
              <a:ext uri="{FF2B5EF4-FFF2-40B4-BE49-F238E27FC236}">
                <a16:creationId xmlns:a16="http://schemas.microsoft.com/office/drawing/2014/main" id="{8B7BD7CD-4033-9189-797E-BDF7C3CFF44C}"/>
              </a:ext>
            </a:extLst>
          </p:cNvPr>
          <p:cNvPicPr>
            <a:picLocks noChangeAspect="1"/>
          </p:cNvPicPr>
          <p:nvPr/>
        </p:nvPicPr>
        <p:blipFill>
          <a:blip r:embed="rId3"/>
          <a:stretch>
            <a:fillRect/>
          </a:stretch>
        </p:blipFill>
        <p:spPr>
          <a:xfrm>
            <a:off x="1919024" y="1659460"/>
            <a:ext cx="5305952" cy="2590797"/>
          </a:xfrm>
          <a:prstGeom prst="rect">
            <a:avLst/>
          </a:prstGeom>
        </p:spPr>
      </p:pic>
      <p:sp>
        <p:nvSpPr>
          <p:cNvPr id="7" name="TextBox 6">
            <a:extLst>
              <a:ext uri="{FF2B5EF4-FFF2-40B4-BE49-F238E27FC236}">
                <a16:creationId xmlns:a16="http://schemas.microsoft.com/office/drawing/2014/main" id="{7B71421E-D274-EBCF-F2D2-758013E0E4A8}"/>
              </a:ext>
            </a:extLst>
          </p:cNvPr>
          <p:cNvSpPr txBox="1"/>
          <p:nvPr/>
        </p:nvSpPr>
        <p:spPr>
          <a:xfrm>
            <a:off x="2693194" y="1022671"/>
            <a:ext cx="405050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Front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lstStyle/>
          <a:p>
            <a:pPr algn="ctr"/>
            <a:r>
              <a:rPr lang="en-US" sz="1600" b="1" dirty="0">
                <a:latin typeface="Times New Roman" panose="02020603050405020304" pitchFamily="18" charset="0"/>
                <a:cs typeface="Times New Roman" panose="02020603050405020304" pitchFamily="18" charset="0"/>
              </a:rPr>
              <a:t>Search Page</a:t>
            </a:r>
          </a:p>
        </p:txBody>
      </p:sp>
      <p:pic>
        <p:nvPicPr>
          <p:cNvPr id="2" name="Picture 1">
            <a:extLst>
              <a:ext uri="{FF2B5EF4-FFF2-40B4-BE49-F238E27FC236}">
                <a16:creationId xmlns:a16="http://schemas.microsoft.com/office/drawing/2014/main" id="{9CCE1550-4072-9EC0-6904-EA06BF2139D1}"/>
              </a:ext>
            </a:extLst>
          </p:cNvPr>
          <p:cNvPicPr>
            <a:picLocks noChangeAspect="1"/>
          </p:cNvPicPr>
          <p:nvPr/>
        </p:nvPicPr>
        <p:blipFill>
          <a:blip r:embed="rId2"/>
          <a:stretch>
            <a:fillRect/>
          </a:stretch>
        </p:blipFill>
        <p:spPr>
          <a:xfrm>
            <a:off x="1326557" y="1500187"/>
            <a:ext cx="6490435" cy="31564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lstStyle/>
          <a:p>
            <a:pPr algn="ctr"/>
            <a:r>
              <a:rPr lang="en-US" sz="1600" b="1" dirty="0">
                <a:latin typeface="Times New Romn"/>
              </a:rPr>
              <a:t>Login Page</a:t>
            </a:r>
          </a:p>
        </p:txBody>
      </p:sp>
      <p:sp>
        <p:nvSpPr>
          <p:cNvPr id="1048660"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a:extLst>
              <a:ext uri="{FF2B5EF4-FFF2-40B4-BE49-F238E27FC236}">
                <a16:creationId xmlns:a16="http://schemas.microsoft.com/office/drawing/2014/main" id="{AD8DF650-4ACC-1149-75F3-1A479233F44E}"/>
              </a:ext>
            </a:extLst>
          </p:cNvPr>
          <p:cNvPicPr>
            <a:picLocks noChangeAspect="1"/>
          </p:cNvPicPr>
          <p:nvPr/>
        </p:nvPicPr>
        <p:blipFill>
          <a:blip r:embed="rId2"/>
          <a:stretch>
            <a:fillRect/>
          </a:stretch>
        </p:blipFill>
        <p:spPr>
          <a:xfrm>
            <a:off x="2290763" y="1464945"/>
            <a:ext cx="4876800" cy="2771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lstStyle/>
          <a:p>
            <a:pPr algn="ctr"/>
            <a:r>
              <a:rPr lang="en-US" sz="1600" b="1" dirty="0">
                <a:latin typeface="Times New Romn"/>
              </a:rPr>
              <a:t>Registration Page</a:t>
            </a:r>
          </a:p>
        </p:txBody>
      </p:sp>
      <p:pic>
        <p:nvPicPr>
          <p:cNvPr id="2" name="Picture 1">
            <a:extLst>
              <a:ext uri="{FF2B5EF4-FFF2-40B4-BE49-F238E27FC236}">
                <a16:creationId xmlns:a16="http://schemas.microsoft.com/office/drawing/2014/main" id="{CAB0583B-03D8-DB4C-5F98-1B4F3800A3FD}"/>
              </a:ext>
            </a:extLst>
          </p:cNvPr>
          <p:cNvPicPr>
            <a:picLocks noChangeAspect="1"/>
          </p:cNvPicPr>
          <p:nvPr/>
        </p:nvPicPr>
        <p:blipFill>
          <a:blip r:embed="rId2"/>
          <a:stretch>
            <a:fillRect/>
          </a:stretch>
        </p:blipFill>
        <p:spPr>
          <a:xfrm>
            <a:off x="297656" y="1407319"/>
            <a:ext cx="8362950" cy="3257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lstStyle/>
          <a:p>
            <a:pPr algn="ctr"/>
            <a:r>
              <a:rPr lang="en-US" sz="1600" b="1" dirty="0">
                <a:latin typeface="Times New Romn"/>
              </a:rPr>
              <a:t>Customer Feedback Form</a:t>
            </a:r>
          </a:p>
        </p:txBody>
      </p:sp>
      <p:pic>
        <p:nvPicPr>
          <p:cNvPr id="3" name="Picture 2">
            <a:extLst>
              <a:ext uri="{FF2B5EF4-FFF2-40B4-BE49-F238E27FC236}">
                <a16:creationId xmlns:a16="http://schemas.microsoft.com/office/drawing/2014/main" id="{22373CC4-94C4-340C-13F5-C23FEDF65EE5}"/>
              </a:ext>
            </a:extLst>
          </p:cNvPr>
          <p:cNvPicPr>
            <a:picLocks noChangeAspect="1"/>
          </p:cNvPicPr>
          <p:nvPr/>
        </p:nvPicPr>
        <p:blipFill>
          <a:blip r:embed="rId2"/>
          <a:stretch>
            <a:fillRect/>
          </a:stretch>
        </p:blipFill>
        <p:spPr>
          <a:xfrm>
            <a:off x="2205560" y="1523909"/>
            <a:ext cx="4732430" cy="20956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215053" y="719667"/>
            <a:ext cx="2120953" cy="480484"/>
          </a:xfrm>
        </p:spPr>
        <p:txBody>
          <a:bodyPr/>
          <a:lstStyle/>
          <a:p>
            <a:r>
              <a:rPr lang="en-US" sz="1600" b="1" i="0" dirty="0">
                <a:solidFill>
                  <a:srgbClr val="374151"/>
                </a:solidFill>
                <a:effectLst/>
                <a:latin typeface="Times New Roman" panose="02020603050405020304" pitchFamily="18" charset="0"/>
                <a:cs typeface="Times New Roman" panose="02020603050405020304" pitchFamily="18" charset="0"/>
              </a:rPr>
              <a:t>Future Enhancement</a:t>
            </a:r>
            <a:endParaRPr lang="en-US" sz="1600" b="1" dirty="0">
              <a:latin typeface="Times New Roman" panose="02020603050405020304" pitchFamily="18" charset="0"/>
              <a:cs typeface="Times New Roman" panose="02020603050405020304" pitchFamily="18" charset="0"/>
            </a:endParaRPr>
          </a:p>
        </p:txBody>
      </p:sp>
      <p:sp>
        <p:nvSpPr>
          <p:cNvPr id="1048664" name="Text Box 2"/>
          <p:cNvSpPr txBox="1"/>
          <p:nvPr/>
        </p:nvSpPr>
        <p:spPr>
          <a:xfrm>
            <a:off x="418782" y="1267649"/>
            <a:ext cx="8306435" cy="1718945"/>
          </a:xfrm>
          <a:prstGeom prst="rect">
            <a:avLst/>
          </a:prstGeom>
          <a:noFill/>
        </p:spPr>
        <p:txBody>
          <a:bodyPr wrap="square" rtlCol="0" anchor="t">
            <a:noAutofit/>
          </a:bodyPr>
          <a:lstStyle/>
          <a:p>
            <a:pPr marL="285750" indent="-285750" algn="just">
              <a:buFont typeface="Wingdings" panose="05000000000000000000" pitchFamily="2" charset="2"/>
              <a:buChar char="Ø"/>
            </a:pPr>
            <a:r>
              <a:rPr lang="en-US"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Dynamic Pricing and Discounts:</a:t>
            </a:r>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dynamic pricing algorithms that adjust ticket prices based on factors such as demand, time of booking, and seat availability. Additionally, introduce discount codes and loyalty programs to incentivize repeat bookings.</a:t>
            </a:r>
          </a:p>
          <a:p>
            <a:pPr marL="285750" indent="-285750" algn="just">
              <a:buFont typeface="Wingdings" panose="05000000000000000000" pitchFamily="2" charset="2"/>
              <a:buChar char="Ø"/>
            </a:pPr>
            <a:r>
              <a:rPr lang="en-US"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Feedback and Rating System:</a:t>
            </a:r>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Introduce a feedback and rating system to gather user feedback on their booking experience, bus cleanliness, staff behavior, etc. This data can be used to identify areas for improvement and enhance customer satisfaction.</a:t>
            </a:r>
          </a:p>
          <a:p>
            <a:pPr marL="285750" indent="-285750" algn="just">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with Transportation Networks:</a:t>
            </a:r>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Collaborate with other transportation networks (e.g., trains, ferries, airlines) to offer integrated booking options, allowing users to plan multi-modal journeys seamlessly.</a:t>
            </a:r>
          </a:p>
          <a:p>
            <a:pPr marL="285750" indent="-285750" algn="just">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Offline Booking Support:</a:t>
            </a:r>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offline booking capabilities to allow users to make reservations and view ticket details even when they have limited or no internet connectivity. Sync data automatically once the connection is restored.</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67" name="Text Box 2"/>
          <p:cNvSpPr txBox="1"/>
          <p:nvPr/>
        </p:nvSpPr>
        <p:spPr>
          <a:xfrm>
            <a:off x="280193" y="1405255"/>
            <a:ext cx="8796020"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the development of the "Bus Reservation System using Python and Django" represents a significant achievement in modernizing and enhancing the efficiency of bus transportation services. Through the amalgamation of advanced technologies, including Python, Django, and various supporting frameworks and tools, this project has successfully addressed the longstanding challenges faced by both passengers and administrators in the realm of bus </a:t>
            </a:r>
            <a:r>
              <a:rPr lang="en-US" sz="13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reservations.By</a:t>
            </a: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 prioritizing user experience, the system provides a seamless and intuitive booking process for passengers, ensuring convenience and satisfaction. Meanwhile, administrators benefit from comprehensive management tools that streamline operations, optimize resource allocation, and foster data-driven decision-making. The integration of payment gateways ensures secure and hassle-free transactions, further enhancing the overall user experience</a:t>
            </a:r>
            <a:r>
              <a:rPr lang="en-US" sz="1300" b="0" i="0" dirty="0">
                <a:solidFill>
                  <a:srgbClr val="0D0D0D"/>
                </a:solidFill>
                <a:effectLst/>
                <a:highlight>
                  <a:srgbClr val="FFFFFF"/>
                </a:highlight>
                <a:latin typeface="Söhne"/>
              </a:rPr>
              <a:t>.</a:t>
            </a:r>
          </a:p>
          <a:p>
            <a:pPr algn="just"/>
            <a:endParaRPr lang="en-US" sz="13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Overall, the "Bus Reservation System using Python and Django" project stands as a testament to the transformative potential of technology in revolutionizing traditional industries. It sets new benchmarks for efficiency, reliability, and user satisfaction, reaffirming the role of innovation in shaping the future of transportation services. As we look ahead, the project serves as a foundation for further advancements and innovations in the field, paving the way for a more connected and accessible transportation ecosystem.</a:t>
            </a:r>
            <a:endParaRPr lang="en-US"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9" name="TextBox 11"/>
          <p:cNvSpPr txBox="1"/>
          <p:nvPr/>
        </p:nvSpPr>
        <p:spPr>
          <a:xfrm>
            <a:off x="2422762" y="970065"/>
            <a:ext cx="4283236" cy="49530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10"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1"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12"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13"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18" name="Text Box 5"/>
          <p:cNvSpPr txBox="1"/>
          <p:nvPr/>
        </p:nvSpPr>
        <p:spPr>
          <a:xfrm>
            <a:off x="435086" y="1303691"/>
            <a:ext cx="8488680" cy="3335020"/>
          </a:xfrm>
          <a:prstGeom prst="rect">
            <a:avLst/>
          </a:prstGeom>
          <a:noFill/>
        </p:spPr>
        <p:txBody>
          <a:bodyPr wrap="square" rtlCol="0">
            <a:noAutofit/>
          </a:bodyPr>
          <a:lstStyle/>
          <a:p>
            <a:pPr marL="342900" indent="-342900"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response to the evolving needs of the transportation sector, "Bus Reservation System using Python and Django" introduces a cutting-edge solution built upon the Python programming language and the Django framework. Designed to meet the demands of modern travelers and operators alike, the system provides a seamless booking experience while offering robust administrative tools. Leveraging Django's versatility, the platform ensures secure user authentication, dynamic route management, and real-time seat availability tracking. By embracing industry standards and employing scalable architecture, the "Bus Reservation System using Python and Django" promises reliability and adaptability to accommodate future growth and technological advancements.</a:t>
            </a:r>
          </a:p>
          <a:p>
            <a:pPr marL="342900" indent="-342900" algn="just">
              <a:buFont typeface="Arial" panose="020B0604020202020204" pitchFamily="34" charset="0"/>
              <a:buAutoNum type="arabicPeriod"/>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Through an intuitive web interface, passengers can effortlessly search for routes, select preferred schedules, and make reservations with confidence. The system's responsive design caters to diverse user devices, enhancing accessibility and convenience. Administrators benefit from a comprehensive dashboard, empowering them to efficiently manage buses, routes, and reservations. This centralized control facilitates optimized resource allocation, ensuring operational efficiency and customer satisfaction.</a:t>
            </a:r>
          </a:p>
          <a:p>
            <a:pPr marL="342900" indent="-342900" algn="just">
              <a:buFont typeface="Arial" panose="020B0604020202020204" pitchFamily="34" charset="0"/>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3" name="Text Box 3"/>
          <p:cNvSpPr txBox="1"/>
          <p:nvPr/>
        </p:nvSpPr>
        <p:spPr>
          <a:xfrm>
            <a:off x="396240" y="1442756"/>
            <a:ext cx="8457565" cy="3195955"/>
          </a:xfrm>
          <a:prstGeom prst="rect">
            <a:avLst/>
          </a:prstGeom>
          <a:noFill/>
        </p:spPr>
        <p:txBody>
          <a:bodyPr wrap="square" rtlCol="0">
            <a:noAutofit/>
          </a:bodyPr>
          <a:lstStyle/>
          <a:p>
            <a:pPr marL="285750" indent="-285750"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transportation industry faces a pressing need for a modern, efficient, and user-friendly bus reservation system that can streamline booking processes for passengers and enhance operational efficiency for service providers. Existing systems often lack the necessary features for seamless user experiences and robust administrative control, leading to inefficiencies and user frustrations. The absence of a comprehensive solution results in fragmented reservation processes, unreliable seat availability tracking, and cumbersome administrative tasks. To address these challenges, the "Bus Reservation System using Python and Django" project aims to develop a sophisticated reservation platform that caters to the diverse needs of passengers and operators alike. By leveraging the capabilities of Python and Django, the project seeks to overcome existing limitations and set new standards for reliability, accessibility, and performance in the bus reservation domain</a:t>
            </a:r>
            <a:r>
              <a:rPr lang="en-US" b="0" i="0" dirty="0">
                <a:solidFill>
                  <a:srgbClr val="0D0D0D"/>
                </a:solidFill>
                <a:effectLst/>
                <a:highlight>
                  <a:srgbClr val="FFFFFF"/>
                </a:highlight>
                <a:latin typeface="Söhne"/>
              </a:rPr>
              <a:t>.</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8" name="Text Box 3"/>
          <p:cNvSpPr txBox="1"/>
          <p:nvPr/>
        </p:nvSpPr>
        <p:spPr>
          <a:xfrm>
            <a:off x="492236" y="1094482"/>
            <a:ext cx="8255000" cy="3708535"/>
          </a:xfrm>
          <a:prstGeom prst="rect">
            <a:avLst/>
          </a:prstGeom>
          <a:noFill/>
        </p:spPr>
        <p:txBody>
          <a:bodyPr wrap="square" rtlCol="0">
            <a:noAutofit/>
          </a:bodyPr>
          <a:lstStyle/>
          <a:p>
            <a:pPr algn="just"/>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   Booking Management: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Administrators are equipped with a dashboard for comprehensive booking management.</a:t>
            </a:r>
          </a:p>
          <a:p>
            <a:pPr marL="742950" lvl="1" indent="-285750" algn="just">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They can effortlessly view and update booking details, including seat allocations and payment status.</a:t>
            </a:r>
          </a:p>
          <a:p>
            <a:pPr algn="l"/>
            <a:r>
              <a:rPr lang="en-US" dirty="0">
                <a:latin typeface="Times New Roman" panose="02020603050405020304" pitchFamily="18" charset="0"/>
                <a:cs typeface="Times New Roman" panose="02020603050405020304" pitchFamily="18" charset="0"/>
              </a:rPr>
              <a:t>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Route Management: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Administrators have the capability to manage routes efficiently, including adding, editing, or deleting routes as necessary.</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Route information is dynamically updated to reflect changes and ensure accuracy.</a:t>
            </a:r>
          </a:p>
          <a:p>
            <a:pPr algn="l"/>
            <a:r>
              <a:rPr lang="en-US"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   Reporting and Analytics:</a:t>
            </a:r>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Robust reporting features empower administrators to generate insights and track key performance metrics.</a:t>
            </a:r>
          </a:p>
          <a:p>
            <a:pPr marL="742950" lvl="1" indent="-285750" algn="l">
              <a:buFont typeface="+mj-lt"/>
              <a:buAutoNum type="arabicPeriod"/>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Analytics tools facilitate data-driven decision-making and optimization of system operations.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   Reporting and Analytics: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Robust reporting features empower administrators to generate insights and track key performance metrics.</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Analytics tools facilitate data-driven decision-making and optimization of system operations.</a:t>
            </a:r>
          </a:p>
          <a:p>
            <a:pPr algn="l"/>
            <a:r>
              <a:rPr lang="en-US" dirty="0">
                <a:latin typeface="Times New Roman" panose="02020603050405020304" pitchFamily="18" charset="0"/>
                <a:cs typeface="Times New Roman" panose="02020603050405020304" pitchFamily="18" charset="0"/>
              </a:rPr>
              <a:t>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Customer Support: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have access to dedicated customer support channels for assistance with bookings, inquiries, and issue resolution.</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Support services ensure a positive user experience and foster customer satisfaction.</a:t>
            </a:r>
          </a:p>
          <a:p>
            <a:pPr algn="l"/>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32" name="TextBox 10"/>
          <p:cNvSpPr txBox="1"/>
          <p:nvPr/>
        </p:nvSpPr>
        <p:spPr>
          <a:xfrm>
            <a:off x="401320" y="1102359"/>
            <a:ext cx="8819515" cy="3536349"/>
          </a:xfrm>
          <a:prstGeom prst="rect">
            <a:avLst/>
          </a:prstGeom>
          <a:noFill/>
        </p:spPr>
        <p:txBody>
          <a:bodyPr wrap="square">
            <a:noAutofit/>
          </a:bodyPr>
          <a:lstStyle/>
          <a:p>
            <a:pPr marL="285750" indent="-285750" algn="just">
              <a:lnSpc>
                <a:spcPct val="150000"/>
              </a:lnSpc>
              <a:buFont typeface="Arial" panose="020B0604020202020204" pitchFamily="34" charset="0"/>
              <a:buChar char="•"/>
            </a:pPr>
            <a:r>
              <a:rPr lang="en-US" sz="1300" b="0" i="0" dirty="0">
                <a:solidFill>
                  <a:srgbClr val="374151"/>
                </a:solidFill>
                <a:effectLst/>
                <a:latin typeface="Times New Roman" panose="02020603050405020304" pitchFamily="18" charset="0"/>
                <a:cs typeface="Times New Roman" panose="02020603050405020304" pitchFamily="18" charset="0"/>
              </a:rPr>
              <a:t> </a:t>
            </a:r>
            <a:r>
              <a:rPr lang="en-US" sz="1300" i="0" dirty="0">
                <a:solidFill>
                  <a:srgbClr val="374151"/>
                </a:solidFill>
                <a:effectLst/>
                <a:latin typeface="Times New Roman" panose="02020603050405020304" pitchFamily="18" charset="0"/>
                <a:cs typeface="Times New Roman" panose="02020603050405020304" pitchFamily="18" charset="0"/>
              </a:rPr>
              <a:t>The proposed solution aims to develop a robust and user-friendly Bus Reservation  System using the Django framework. This system will automate the bus booking process for users while providing administrators with efficient tools for managing routes, schedules, and bookings. By leveraging Django's features and adhering to best practices in software development, the solution seeks to enhance the overall user experience and streamline operations for both customers and administrators.</a:t>
            </a:r>
          </a:p>
          <a:p>
            <a:pPr marL="285750" indent="-285750" algn="l">
              <a:buFont typeface="Wingdings" panose="05000000000000000000" pitchFamily="2" charset="2"/>
              <a:buChar char="Ø"/>
            </a:pPr>
            <a:r>
              <a:rPr lang="en-US" b="1" dirty="0">
                <a:solidFill>
                  <a:srgbClr val="0D0D0D"/>
                </a:solidFill>
                <a:highlight>
                  <a:srgbClr val="FFFFFF"/>
                </a:highlight>
                <a:latin typeface="Söhne"/>
              </a:rPr>
              <a:t> </a:t>
            </a:r>
            <a:r>
              <a:rPr lang="en-US" b="1" i="0" dirty="0">
                <a:solidFill>
                  <a:srgbClr val="0D0D0D"/>
                </a:solidFill>
                <a:effectLst/>
                <a:highlight>
                  <a:srgbClr val="FFFFFF"/>
                </a:highlight>
                <a:latin typeface="Söhne"/>
              </a:rPr>
              <a:t>User Registration and Authentication: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300" i="0" dirty="0">
                <a:solidFill>
                  <a:srgbClr val="0D0D0D"/>
                </a:solidFill>
                <a:effectLst/>
                <a:highlight>
                  <a:srgbClr val="FFFFFF"/>
                </a:highlight>
                <a:latin typeface="Times New Roman" panose="02020603050405020304" pitchFamily="18" charset="0"/>
                <a:cs typeface="Times New Roman" panose="02020603050405020304" pitchFamily="18" charset="0"/>
              </a:rPr>
              <a:t>Users will be able to register securely on the platform by providing necessary details such as name, email, and password.</a:t>
            </a:r>
          </a:p>
          <a:p>
            <a:pPr marL="742950" lvl="1" indent="-285750" algn="l">
              <a:buFont typeface="Arial" panose="020B0604020202020204" pitchFamily="34" charset="0"/>
              <a:buChar char="•"/>
            </a:pPr>
            <a:r>
              <a:rPr lang="en-US" sz="1300" i="0" dirty="0">
                <a:solidFill>
                  <a:srgbClr val="0D0D0D"/>
                </a:solidFill>
                <a:effectLst/>
                <a:highlight>
                  <a:srgbClr val="FFFFFF"/>
                </a:highlight>
                <a:latin typeface="Times New Roman" panose="02020603050405020304" pitchFamily="18" charset="0"/>
                <a:cs typeface="Times New Roman" panose="02020603050405020304" pitchFamily="18" charset="0"/>
              </a:rPr>
              <a:t>Authentication mechanisms, including email verification and password hashing, will ensure the security of user accounts.</a:t>
            </a:r>
          </a:p>
          <a:p>
            <a:pPr marL="285750" indent="-285750" algn="l">
              <a:buFont typeface="Wingdings" panose="05000000000000000000" pitchFamily="2" charset="2"/>
              <a:buChar char="Ø"/>
            </a:pPr>
            <a:r>
              <a:rPr lang="en-US"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Booking Management:</a:t>
            </a:r>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can search for available buses based on criteria such as origin, destination, date, and time.</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Once a suitable bus is found, users can proceed to book seats for their desired journey.</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Administrators will have access to a dashboard for managing bookings, including viewing, updating, and canceling reservations.</a:t>
            </a:r>
          </a:p>
          <a:p>
            <a:pPr marL="457200" lvl="1" algn="l"/>
            <a:endParaRPr lang="en-US" sz="1300" dirty="0">
              <a:solidFill>
                <a:srgbClr val="0D0D0D"/>
              </a:solidFill>
              <a:highlight>
                <a:srgbClr val="FFFFFF"/>
              </a:highlight>
              <a:latin typeface="Times New Roman" panose="02020603050405020304" pitchFamily="18" charset="0"/>
              <a:cs typeface="Times New Roman" panose="02020603050405020304" pitchFamily="18" charset="0"/>
            </a:endParaRPr>
          </a:p>
          <a:p>
            <a:pPr marL="457200" lvl="1" algn="l"/>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2"/>
          <p:cNvSpPr txBox="1"/>
          <p:nvPr/>
        </p:nvSpPr>
        <p:spPr>
          <a:xfrm>
            <a:off x="634048" y="981433"/>
            <a:ext cx="8017933" cy="3354765"/>
          </a:xfrm>
          <a:prstGeom prst="rect">
            <a:avLst/>
          </a:prstGeom>
          <a:noFill/>
        </p:spPr>
        <p:txBody>
          <a:bodyPr wrap="square">
            <a:spAutoFit/>
          </a:bodyPr>
          <a:lstStyle/>
          <a:p>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Payment Integration:</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with a secure payment gateway will allow users to make payments for their bookings using various payment methods such as credit/debit cards or digital wallets.</a:t>
            </a:r>
          </a:p>
          <a:p>
            <a:pPr marL="742950" lvl="1" indent="-285750">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Automated email notifications will be sent to users upon successful booking confirmation, providing details of their reservation and payment receipt.</a:t>
            </a:r>
          </a:p>
          <a:p>
            <a:pPr marL="285750" indent="-285750" algn="l">
              <a:buFont typeface="Wingdings" panose="05000000000000000000" pitchFamily="2" charset="2"/>
              <a:buChar char="Ø"/>
            </a:pPr>
            <a:r>
              <a:rPr lang="en-US" b="1" i="0" dirty="0">
                <a:solidFill>
                  <a:srgbClr val="0D0D0D"/>
                </a:solidFill>
                <a:effectLst/>
                <a:highlight>
                  <a:srgbClr val="FFFFFF"/>
                </a:highlight>
                <a:latin typeface="Söhne"/>
              </a:rPr>
              <a:t>Customer Support:</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will have access to a dedicated customer support portal where they can submit inquiries, report issues, and seek assistance related to their bookings.</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Customer support agents will be able to respond to queries promptly and provide timely assistance to users as needed.</a:t>
            </a:r>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Seat Availability and Booking:</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will be able to view real-time seat availability for each bus, along with a graphical representation of the bus layout.</a:t>
            </a:r>
          </a:p>
          <a:p>
            <a:pPr marL="742950" lvl="1" indent="-285750">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An intuitive interface will enable users to select their preferred seats and proceed with the booking process seamlessly.</a:t>
            </a: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Box 2"/>
          <p:cNvSpPr txBox="1"/>
          <p:nvPr/>
        </p:nvSpPr>
        <p:spPr>
          <a:xfrm>
            <a:off x="375920" y="826275"/>
            <a:ext cx="8768080" cy="3886835"/>
          </a:xfrm>
          <a:prstGeom prst="rect">
            <a:avLst/>
          </a:prstGeom>
          <a:noFill/>
        </p:spPr>
        <p:txBody>
          <a:bodyPr wrap="square">
            <a:noAutofit/>
          </a:bodyPr>
          <a:lstStyle/>
          <a:p>
            <a:pPr marL="285750" indent="-285750" algn="l">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Payment Integration:</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300" dirty="0">
                <a:solidFill>
                  <a:srgbClr val="0D0D0D"/>
                </a:solidFill>
                <a:highlight>
                  <a:srgbClr val="FFFFFF"/>
                </a:highlight>
                <a:latin typeface="Times New Roman" panose="02020603050405020304" pitchFamily="18" charset="0"/>
                <a:cs typeface="Times New Roman" panose="02020603050405020304" pitchFamily="18" charset="0"/>
              </a:rPr>
              <a:t>Integration with a secure payment gateway will allow users to make payments for their bookings using various payment methods such as credit/debit cards or digital wallets.</a:t>
            </a:r>
          </a:p>
          <a:p>
            <a:pPr marL="742950" lvl="1" indent="-285750">
              <a:buFont typeface="Arial" panose="020B0604020202020204" pitchFamily="34" charset="0"/>
              <a:buChar char="•"/>
            </a:pPr>
            <a:r>
              <a:rPr lang="en-US" sz="1300" dirty="0">
                <a:solidFill>
                  <a:srgbClr val="0D0D0D"/>
                </a:solidFill>
                <a:highlight>
                  <a:srgbClr val="FFFFFF"/>
                </a:highlight>
                <a:latin typeface="Times New Roman" panose="02020603050405020304" pitchFamily="18" charset="0"/>
                <a:cs typeface="Times New Roman" panose="02020603050405020304" pitchFamily="18" charset="0"/>
              </a:rPr>
              <a:t>Automated email notifications will be sent to users upon successful booking confirmation, providing details of their reservation and payment receipt</a:t>
            </a:r>
          </a:p>
          <a:p>
            <a:pPr marL="457200" lvl="1"/>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Bus Management:</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Administrators will have the ability to manage buses, including adding new buses to the system, updating bus details such as seating capacity and amenities, and assigning buses to specific routes.</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Real-time tracking functionality will allow administrators to monitor the location and status of buses in operation.</a:t>
            </a:r>
          </a:p>
          <a:p>
            <a:pPr algn="l"/>
            <a:endParaRPr lang="en-US" sz="13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Reporting and Analytics: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system will provide administrators with comprehensive reporting and analytics tools to track key performance metrics such as booking trends, revenue generation, and bus occupancy rates.</a:t>
            </a:r>
          </a:p>
          <a:p>
            <a:pPr marL="742950" lvl="1" indent="-285750" algn="l">
              <a:buFont typeface="Arial" panose="020B0604020202020204" pitchFamily="34" charset="0"/>
              <a:buChar char="•"/>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Reports can be generated in various formats and customized based on specific parameters and time periods.</a:t>
            </a: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4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extLst>
              <p:ext uri="{D42A27DB-BD31-4B8C-83A1-F6EECF244321}">
                <p14:modId xmlns:p14="http://schemas.microsoft.com/office/powerpoint/2010/main" val="2268692535"/>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6243412" y="1135566"/>
            <a:ext cx="1465758" cy="1275665"/>
          </a:xfrm>
          <a:prstGeom prst="rect">
            <a:avLst/>
          </a:prstGeom>
        </p:spPr>
      </p:pic>
      <p:pic>
        <p:nvPicPr>
          <p:cNvPr id="2097159" name="Picture 10"/>
          <p:cNvPicPr>
            <a:picLocks noChangeAspect="1"/>
          </p:cNvPicPr>
          <p:nvPr/>
        </p:nvPicPr>
        <p:blipFill>
          <a:blip r:embed="rId9"/>
          <a:stretch>
            <a:fillRect/>
          </a:stretch>
        </p:blipFill>
        <p:spPr>
          <a:xfrm>
            <a:off x="6008290" y="3024098"/>
            <a:ext cx="2371234" cy="1465669"/>
          </a:xfrm>
          <a:prstGeom prst="rect">
            <a:avLst/>
          </a:prstGeom>
        </p:spPr>
      </p:pic>
      <p:sp>
        <p:nvSpPr>
          <p:cNvPr id="1048642" name="TextBox 11"/>
          <p:cNvSpPr txBox="1"/>
          <p:nvPr/>
        </p:nvSpPr>
        <p:spPr>
          <a:xfrm>
            <a:off x="6043847" y="753890"/>
            <a:ext cx="1778558" cy="307777"/>
          </a:xfrm>
          <a:prstGeom prst="rect">
            <a:avLst/>
          </a:prstGeom>
          <a:noFill/>
        </p:spPr>
        <p:txBody>
          <a:bodyPr wrap="square" rtlCol="0">
            <a:spAutoFit/>
          </a:bodyPr>
          <a:lstStyle/>
          <a:p>
            <a:pPr algn="ctr"/>
            <a:r>
              <a:rPr lang="en-US" dirty="0"/>
              <a:t>Front-end</a:t>
            </a:r>
          </a:p>
        </p:txBody>
      </p:sp>
      <p:sp>
        <p:nvSpPr>
          <p:cNvPr id="1048643" name="TextBox 12"/>
          <p:cNvSpPr txBox="1"/>
          <p:nvPr/>
        </p:nvSpPr>
        <p:spPr>
          <a:xfrm>
            <a:off x="6243412" y="2578381"/>
            <a:ext cx="1692227" cy="307777"/>
          </a:xfrm>
          <a:prstGeom prst="rect">
            <a:avLst/>
          </a:prstGeom>
          <a:noFill/>
        </p:spPr>
        <p:txBody>
          <a:bodyPr wrap="square" rtlCol="0">
            <a:spAutoFit/>
          </a:bodyPr>
          <a:lstStyle/>
          <a:p>
            <a:pPr algn="ctr"/>
            <a:r>
              <a:rPr lang="en-US" dirty="0"/>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17B34E12-9CA7-7F58-1277-8A3AAB5E7C51}"/>
              </a:ext>
            </a:extLst>
          </p:cNvPr>
          <p:cNvSpPr txBox="1"/>
          <p:nvPr/>
        </p:nvSpPr>
        <p:spPr>
          <a:xfrm>
            <a:off x="326699" y="1092112"/>
            <a:ext cx="5314387" cy="3724096"/>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rgbClr val="0D0D0D"/>
                </a:solidFill>
                <a:effectLst/>
                <a:highlight>
                  <a:srgbClr val="FFFFFF"/>
                </a:highlight>
                <a:latin typeface="Söhne"/>
              </a:rPr>
              <a:t>Python</a:t>
            </a:r>
          </a:p>
          <a:p>
            <a:pPr algn="just"/>
            <a:r>
              <a:rPr lang="en-US" sz="1300" b="0" i="0" dirty="0">
                <a:solidFill>
                  <a:srgbClr val="0D0D0D"/>
                </a:solidFill>
                <a:effectLst/>
                <a:highlight>
                  <a:srgbClr val="FFFFFF"/>
                </a:highlight>
                <a:latin typeface="Söhne"/>
              </a:rPr>
              <a:t>Python will serve as the primary programming language for developing the backend logic of the reservation system. Its simplicity, readability, and extensive ecosystem of libraries make it an ideal choice for web application development.</a:t>
            </a:r>
          </a:p>
          <a:p>
            <a:pPr algn="just"/>
            <a:endParaRPr lang="en-IN" b="1" i="0" dirty="0">
              <a:solidFill>
                <a:srgbClr val="0D0D0D"/>
              </a:solidFill>
              <a:effectLst/>
              <a:highlight>
                <a:srgbClr val="FFFFFF"/>
              </a:highlight>
              <a:latin typeface="Söhne"/>
            </a:endParaRPr>
          </a:p>
          <a:p>
            <a:pPr marL="285750" indent="-285750">
              <a:buFont typeface="Wingdings" panose="05000000000000000000" pitchFamily="2" charset="2"/>
              <a:buChar char="Ø"/>
            </a:pPr>
            <a:r>
              <a:rPr lang="en-IN"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Django Framework:</a:t>
            </a:r>
          </a:p>
          <a:p>
            <a:pPr algn="just"/>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Django, a high-level Python web framework, will be utilized to build the backend infrastructure of the reservation </a:t>
            </a:r>
            <a:r>
              <a:rPr lang="en-US" sz="13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system.It</a:t>
            </a: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 provides a robust set of tools and functionalities for rapid development, including ORM (Object-Relational Mapping), URL routing, and template rendering.</a:t>
            </a:r>
          </a:p>
          <a:p>
            <a:pPr algn="just"/>
            <a:endParaRPr lang="en-IN" sz="1300" b="1"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300" b="1" i="0" dirty="0">
                <a:solidFill>
                  <a:srgbClr val="0D0D0D"/>
                </a:solidFill>
                <a:effectLst/>
                <a:highlight>
                  <a:srgbClr val="FFFFFF"/>
                </a:highlight>
                <a:latin typeface="Times New Roman" panose="02020603050405020304" pitchFamily="18" charset="0"/>
                <a:cs typeface="Times New Roman" panose="02020603050405020304" pitchFamily="18" charset="0"/>
              </a:rPr>
              <a:t>HTML, CSS, and JavaScript:</a:t>
            </a:r>
          </a:p>
          <a:p>
            <a:pPr algn="just"/>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HTML, CSS, and JavaScript will be used for building the frontend user interface of the reservation system.HTML provides the structure of web pages, CSS is used for styling and layout, and JavaScript adds interactivity and dynamic behavior.</a:t>
            </a:r>
          </a:p>
          <a:p>
            <a:endParaRPr lang="en-IN" sz="13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C8D97-148B-4CFC-99B0-94A11A0B4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1614</Words>
  <Application>Microsoft Office PowerPoint</Application>
  <PresentationFormat>On-screen Show (16:9)</PresentationFormat>
  <Paragraphs>112</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Söhne</vt:lpstr>
      <vt:lpstr>Times New Roman</vt:lpstr>
      <vt:lpstr>Times New Romn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Search Page</vt:lpstr>
      <vt:lpstr>Login Page</vt:lpstr>
      <vt:lpstr>Registration Page</vt:lpstr>
      <vt:lpstr>Customer Feedback Form</vt:lpstr>
      <vt:lpstr>Future Enhancement</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Sam Dhanush</cp:lastModifiedBy>
  <cp:revision>1</cp:revision>
  <dcterms:created xsi:type="dcterms:W3CDTF">2024-04-04T19:27:00Z</dcterms:created>
  <dcterms:modified xsi:type="dcterms:W3CDTF">2024-04-07T15:02:49Z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9A7504F605A14D5CB9051FABB71AFAB7_13</vt:lpwstr>
  </property>
  <property fmtid="{D5CDD505-2E9C-101B-9397-08002B2CF9AE}" pid="4" name="KSOProductBuildVer">
    <vt:lpwstr>1033-12.2.0.13431</vt:lpwstr>
  </property>
</Properties>
</file>