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9" r:id="rId4"/>
    <p:sldId id="267" r:id="rId5"/>
    <p:sldId id="266" r:id="rId6"/>
    <p:sldId id="268" r:id="rId7"/>
    <p:sldId id="262" r:id="rId8"/>
    <p:sldId id="261" r:id="rId9"/>
    <p:sldId id="265" r:id="rId10"/>
  </p:sldIdLst>
  <p:sldSz cx="14630400" cy="8229600"/>
  <p:notesSz cx="8229600" cy="14630400"/>
  <p:embeddedFontLs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Montserrat Bold" panose="00000800000000000000" charset="-52"/>
      <p:bold r:id="rId16"/>
    </p:embeddedFont>
    <p:embeddedFont>
      <p:font typeface="Source Sans Pro" panose="020B0503030403020204" pitchFamily="34" charset="0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0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A135-A5B4-49A3-6FBE-16624831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B753E-0273-B605-CCA3-5DAFC7F8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8130C-D3B3-64F9-E039-8B8EB3A29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C643-43BC-11C6-D148-4E1ED51D1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0AD1-325F-A6B8-2CD4-9016A145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04FF2-1AE3-C2C0-E95D-6B427476F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762C0-31C0-EAFD-CC1E-419105B88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A8927-9A5C-BBA3-AF18-FC0FBEE9C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0FECD-A4E9-0F71-04D4-8D5AB4A3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FB2BE-9F61-41CA-F9ED-A6F6AB147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7FCD8-0839-C0D1-CE78-9D434F237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C940-9179-6E4C-F655-BB35791BB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BF5A5A-47DA-C591-E73E-1E773EFEC492}"/>
              </a:ext>
            </a:extLst>
          </p:cNvPr>
          <p:cNvSpPr/>
          <p:nvPr/>
        </p:nvSpPr>
        <p:spPr>
          <a:xfrm>
            <a:off x="9032240" y="-172720"/>
            <a:ext cx="5598160" cy="84023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758A66A-0FBC-0D58-B7B1-1BF6798E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2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254085"/>
            <a:ext cx="7416403" cy="38704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000"/>
              </a:lnSpc>
              <a:buNone/>
            </a:pPr>
            <a:r>
              <a:rPr lang="ru-RU" sz="4000" dirty="0">
                <a:solidFill>
                  <a:schemeClr val="bg1"/>
                </a:solidFill>
                <a:latin typeface="Montserrat Bold" panose="020B0604020202020204" charset="-52"/>
              </a:rPr>
              <a:t>Разработка мобильного приложения для автоматического распознавания речевых  нарушений</a:t>
            </a:r>
            <a:endParaRPr lang="en-US" sz="4000" dirty="0">
              <a:solidFill>
                <a:schemeClr val="bg1"/>
              </a:solidFill>
              <a:latin typeface="Montserrat Bold" panose="020B0604020202020204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3798" y="5494734"/>
            <a:ext cx="741640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924BA-79CB-4D60-AD8E-39D8B17F5BEC}"/>
              </a:ext>
            </a:extLst>
          </p:cNvPr>
          <p:cNvSpPr txBox="1"/>
          <p:nvPr/>
        </p:nvSpPr>
        <p:spPr>
          <a:xfrm>
            <a:off x="752286" y="5942676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20F0502020204030204" pitchFamily="2" charset="-52"/>
              </a:rPr>
              <a:t>Команда «</a:t>
            </a:r>
            <a:r>
              <a:rPr lang="en-US" sz="3200" dirty="0">
                <a:solidFill>
                  <a:schemeClr val="bg1"/>
                </a:solidFill>
                <a:latin typeface="Montserrat" panose="020F0502020204030204" pitchFamily="2" charset="-52"/>
              </a:rPr>
              <a:t>Legion</a:t>
            </a:r>
            <a:r>
              <a:rPr lang="ru-RU" sz="3200" dirty="0">
                <a:solidFill>
                  <a:schemeClr val="bg1"/>
                </a:solidFill>
                <a:latin typeface="Montserrat" panose="020F0502020204030204" pitchFamily="2" charset="-52"/>
              </a:rPr>
              <a:t>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9328" y="2744369"/>
            <a:ext cx="11803023" cy="662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ru-RU" sz="4150" b="1" kern="0" spc="-4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Команда</a:t>
            </a:r>
          </a:p>
        </p:txBody>
      </p:sp>
      <p:sp>
        <p:nvSpPr>
          <p:cNvPr id="5" name="Text 1"/>
          <p:cNvSpPr/>
          <p:nvPr/>
        </p:nvSpPr>
        <p:spPr>
          <a:xfrm>
            <a:off x="5156679" y="3510935"/>
            <a:ext cx="2987039" cy="662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050" dirty="0"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C0EEB045-EBCF-A831-67C9-11159A53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68034"/>
              </p:ext>
            </p:extLst>
          </p:nvPr>
        </p:nvGraphicFramePr>
        <p:xfrm>
          <a:off x="789328" y="3860187"/>
          <a:ext cx="13211151" cy="3726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17">
                  <a:extLst>
                    <a:ext uri="{9D8B030D-6E8A-4147-A177-3AD203B41FA5}">
                      <a16:colId xmlns:a16="http://schemas.microsoft.com/office/drawing/2014/main" val="337869662"/>
                    </a:ext>
                  </a:extLst>
                </a:gridCol>
                <a:gridCol w="4403717">
                  <a:extLst>
                    <a:ext uri="{9D8B030D-6E8A-4147-A177-3AD203B41FA5}">
                      <a16:colId xmlns:a16="http://schemas.microsoft.com/office/drawing/2014/main" val="344070448"/>
                    </a:ext>
                  </a:extLst>
                </a:gridCol>
                <a:gridCol w="4403717">
                  <a:extLst>
                    <a:ext uri="{9D8B030D-6E8A-4147-A177-3AD203B41FA5}">
                      <a16:colId xmlns:a16="http://schemas.microsoft.com/office/drawing/2014/main" val="2376390411"/>
                    </a:ext>
                  </a:extLst>
                </a:gridCol>
              </a:tblGrid>
              <a:tr h="129927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b="1" kern="0" spc="-21" dirty="0">
                          <a:solidFill>
                            <a:srgbClr val="E2E6E9"/>
                          </a:solidFill>
                          <a:latin typeface="Montserrat Bold" panose="00000800000000000000" charset="-52"/>
                        </a:rPr>
                        <a:t>Кузнецов Владислав</a:t>
                      </a:r>
                    </a:p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b="0" kern="0" spc="-21" dirty="0">
                          <a:solidFill>
                            <a:srgbClr val="E2E6E9"/>
                          </a:solidFill>
                          <a:latin typeface="Montserrat" panose="00000500000000000000" pitchFamily="2" charset="-52"/>
                        </a:rPr>
                        <a:t>Тимлид</a:t>
                      </a:r>
                      <a:endParaRPr lang="en-US" sz="2400" b="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 Bold" panose="00000800000000000000" charset="-52"/>
                        </a:rPr>
                        <a:t>Денисова Елизавета</a:t>
                      </a:r>
                    </a:p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Аналитик</a:t>
                      </a:r>
                      <a:endParaRPr lang="en-US" sz="24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b="1" kern="0" spc="-21" dirty="0">
                          <a:solidFill>
                            <a:srgbClr val="E2E6E9"/>
                          </a:solidFill>
                          <a:latin typeface="Montserrat Bold" panose="00000800000000000000" charset="-52"/>
                        </a:rPr>
                        <a:t>Зайкова Снежана</a:t>
                      </a:r>
                    </a:p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b="0" kern="0" spc="-21" dirty="0">
                          <a:solidFill>
                            <a:srgbClr val="E2E6E9"/>
                          </a:solidFill>
                          <a:latin typeface="Montserrat" panose="00000500000000000000" pitchFamily="2" charset="-52"/>
                        </a:rPr>
                        <a:t>Дизайнер</a:t>
                      </a:r>
                      <a:endParaRPr lang="en-US" sz="2400" b="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943"/>
                  </a:ext>
                </a:extLst>
              </a:tr>
              <a:tr h="129927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 Bold" panose="00000800000000000000" charset="-52"/>
                        </a:rPr>
                        <a:t>Беликов Данил</a:t>
                      </a:r>
                    </a:p>
                    <a:p>
                      <a:pPr algn="l">
                        <a:lnSpc>
                          <a:spcPts val="2600"/>
                        </a:lnSpc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Backend-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разработчик</a:t>
                      </a:r>
                      <a:endParaRPr lang="en-US" sz="24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 Bold" panose="00000800000000000000" charset="-52"/>
                        </a:rPr>
                        <a:t>Гук Егор</a:t>
                      </a:r>
                    </a:p>
                    <a:p>
                      <a:pPr marL="0" indent="0" algn="l">
                        <a:lnSpc>
                          <a:spcPts val="2600"/>
                        </a:lnSpc>
                        <a:buNone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Frontend-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a:t>разработчик</a:t>
                      </a:r>
                      <a:endParaRPr lang="en-US" sz="24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400" dirty="0">
                        <a:latin typeface="Montserrat Bold" panose="00000800000000000000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17568"/>
                  </a:ext>
                </a:extLst>
              </a:tr>
              <a:tr h="1127755">
                <a:tc>
                  <a:txBody>
                    <a:bodyPr/>
                    <a:lstStyle/>
                    <a:p>
                      <a:pPr algn="l"/>
                      <a:endParaRPr lang="ru-RU" sz="2400">
                        <a:latin typeface="Montserrat Bold" panose="00000800000000000000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400" dirty="0">
                        <a:latin typeface="Montserrat Bold" panose="00000800000000000000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bg1"/>
                          </a:solidFill>
                          <a:latin typeface="Montserrat Bold" panose="00000800000000000000" charset="-52"/>
                        </a:rPr>
                        <a:t>Заказчик: Шестеров М.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447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черный, темнота">
            <a:extLst>
              <a:ext uri="{FF2B5EF4-FFF2-40B4-BE49-F238E27FC236}">
                <a16:creationId xmlns:a16="http://schemas.microsoft.com/office/drawing/2014/main" id="{377B0B4D-CDB4-D316-F952-367654FB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8576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Графика, графический дизайн, плакат&#10;&#10;Автоматически созданное описание">
            <a:extLst>
              <a:ext uri="{FF2B5EF4-FFF2-40B4-BE49-F238E27FC236}">
                <a16:creationId xmlns:a16="http://schemas.microsoft.com/office/drawing/2014/main" id="{C251F9B0-574F-98CC-13B9-17B10F94C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54" y="0"/>
            <a:ext cx="2185769" cy="2185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080" y="1625600"/>
            <a:ext cx="4978400" cy="4978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0306" y="2475944"/>
            <a:ext cx="7596187" cy="1256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ru-RU" sz="3950" dirty="0">
                <a:solidFill>
                  <a:schemeClr val="bg1"/>
                </a:solidFill>
                <a:latin typeface="Montserrat Bold" panose="00000800000000000000" charset="-52"/>
              </a:rPr>
              <a:t>Проблема</a:t>
            </a:r>
            <a:endParaRPr lang="en-US" sz="3950" dirty="0">
              <a:solidFill>
                <a:schemeClr val="bg1"/>
              </a:solidFill>
              <a:latin typeface="Montserrat Bold" panose="00000800000000000000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948AD-82BC-A700-198A-7D94AB280BB7}"/>
              </a:ext>
            </a:extLst>
          </p:cNvPr>
          <p:cNvSpPr txBox="1"/>
          <p:nvPr/>
        </p:nvSpPr>
        <p:spPr>
          <a:xfrm>
            <a:off x="6201092" y="3518932"/>
            <a:ext cx="731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Точность распознавания нарушенной речи</a:t>
            </a: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Модели стандартного распознавания речи не адаптированы к особенностям нарушенной артикуляции, что снижает точность распознавания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139E8-150B-4D6E-468C-A5B9587B2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C5D937D-79E4-AC04-12F9-767EC0DDBF65}"/>
              </a:ext>
            </a:extLst>
          </p:cNvPr>
          <p:cNvSpPr/>
          <p:nvPr/>
        </p:nvSpPr>
        <p:spPr>
          <a:xfrm>
            <a:off x="958532" y="1622504"/>
            <a:ext cx="7596187" cy="1256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ru-RU" sz="3950" dirty="0">
                <a:solidFill>
                  <a:schemeClr val="bg1"/>
                </a:solidFill>
                <a:latin typeface="Montserrat Bold" panose="00000800000000000000" charset="-52"/>
              </a:rPr>
              <a:t>Решение</a:t>
            </a:r>
            <a:endParaRPr lang="en-US" sz="3950" dirty="0">
              <a:solidFill>
                <a:schemeClr val="bg1"/>
              </a:solidFill>
              <a:latin typeface="Montserrat Bold" panose="00000800000000000000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07C1E-1960-661B-2B51-83F9F626E63B}"/>
              </a:ext>
            </a:extLst>
          </p:cNvPr>
          <p:cNvSpPr txBox="1"/>
          <p:nvPr/>
        </p:nvSpPr>
        <p:spPr>
          <a:xfrm>
            <a:off x="892097" y="2543314"/>
            <a:ext cx="71714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Мобильное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приложение для автоматического распознавания речевых нарушений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Основные компоненты 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Модели глубокого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Обучение на специализированных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Простота использования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Рисунок 4" descr="Изображение выглядит как Мобильный телефон, челове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A1CCC5D-2899-C872-0694-6EFBDFF2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24" r="30401"/>
          <a:stretch/>
        </p:blipFill>
        <p:spPr>
          <a:xfrm>
            <a:off x="8554719" y="1622504"/>
            <a:ext cx="4997142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F50CF-5CE1-68B6-A481-60924E3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60BA136-FC2F-96BE-FCF4-2A446FD11692}"/>
              </a:ext>
            </a:extLst>
          </p:cNvPr>
          <p:cNvSpPr/>
          <p:nvPr/>
        </p:nvSpPr>
        <p:spPr>
          <a:xfrm>
            <a:off x="8519756" y="-172720"/>
            <a:ext cx="6110644" cy="84023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>
            <a:extLst>
              <a:ext uri="{FF2B5EF4-FFF2-40B4-BE49-F238E27FC236}">
                <a16:creationId xmlns:a16="http://schemas.microsoft.com/office/drawing/2014/main" id="{BD1301AC-AA82-758A-6B50-CC896DF5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84541" y="2972286"/>
            <a:ext cx="2423594" cy="242359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4E0167B-25B1-1D27-32E4-F05B0CEF5903}"/>
              </a:ext>
            </a:extLst>
          </p:cNvPr>
          <p:cNvSpPr/>
          <p:nvPr/>
        </p:nvSpPr>
        <p:spPr>
          <a:xfrm>
            <a:off x="749737" y="875943"/>
            <a:ext cx="7644527" cy="1217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000" b="1" kern="0" spc="-42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Обзор аналогов</a:t>
            </a:r>
            <a:endParaRPr lang="en-US" sz="400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D52BF8D6-4A75-6979-D25C-6C963CC7B5CB}"/>
              </a:ext>
            </a:extLst>
          </p:cNvPr>
          <p:cNvSpPr/>
          <p:nvPr/>
        </p:nvSpPr>
        <p:spPr>
          <a:xfrm>
            <a:off x="1281470" y="2312848"/>
            <a:ext cx="749737" cy="30480"/>
          </a:xfrm>
          <a:prstGeom prst="roundRect">
            <a:avLst>
              <a:gd name="adj" fmla="val 105420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BE87E030-6FFB-6C05-6088-048AEC3D01F5}"/>
              </a:ext>
            </a:extLst>
          </p:cNvPr>
          <p:cNvSpPr/>
          <p:nvPr/>
        </p:nvSpPr>
        <p:spPr>
          <a:xfrm>
            <a:off x="829985" y="208710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B2D406C-48A6-ACB5-4D08-3EAD1CA47340}"/>
              </a:ext>
            </a:extLst>
          </p:cNvPr>
          <p:cNvSpPr/>
          <p:nvPr/>
        </p:nvSpPr>
        <p:spPr>
          <a:xfrm>
            <a:off x="1015127" y="2181999"/>
            <a:ext cx="111681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23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621507F-69FE-8F14-11DB-CCA882F1BC7E}"/>
              </a:ext>
            </a:extLst>
          </p:cNvPr>
          <p:cNvSpPr/>
          <p:nvPr/>
        </p:nvSpPr>
        <p:spPr>
          <a:xfrm>
            <a:off x="2249091" y="2060317"/>
            <a:ext cx="285630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ru-RU" sz="1900" dirty="0">
                <a:solidFill>
                  <a:schemeClr val="bg1"/>
                </a:solidFill>
                <a:latin typeface="Montserrat Bold" panose="020B0604020202020204" charset="-52"/>
              </a:rPr>
              <a:t>Приложение </a:t>
            </a:r>
            <a:r>
              <a:rPr lang="ru-RU" sz="1900" dirty="0" err="1">
                <a:solidFill>
                  <a:schemeClr val="bg1"/>
                </a:solidFill>
                <a:latin typeface="Montserrat Bold" panose="020B0604020202020204" charset="-52"/>
              </a:rPr>
              <a:t>Novator</a:t>
            </a:r>
            <a:endParaRPr lang="en-US" sz="1900" dirty="0">
              <a:latin typeface="Montserrat Bold" panose="020B0604020202020204" charset="-52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7294D20-506C-2B1E-7C58-8B33ED34D607}"/>
              </a:ext>
            </a:extLst>
          </p:cNvPr>
          <p:cNvSpPr/>
          <p:nvPr/>
        </p:nvSpPr>
        <p:spPr>
          <a:xfrm>
            <a:off x="2249091" y="2381548"/>
            <a:ext cx="6145173" cy="946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sz="16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Данное приложение анализирует фразы, произнесённые ребёнком, и в течение одной минуты выдаёт отчёт о количестве нарушенных звуков и степени тяжести нарушения.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B3A50CD-CBAE-0271-CE64-35F904D4F182}"/>
              </a:ext>
            </a:extLst>
          </p:cNvPr>
          <p:cNvSpPr/>
          <p:nvPr/>
        </p:nvSpPr>
        <p:spPr>
          <a:xfrm>
            <a:off x="1281473" y="4022873"/>
            <a:ext cx="749737" cy="30480"/>
          </a:xfrm>
          <a:prstGeom prst="roundRect">
            <a:avLst>
              <a:gd name="adj" fmla="val 105420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06F2CC5F-3DBD-5FDA-CB7E-AA80AF057548}"/>
              </a:ext>
            </a:extLst>
          </p:cNvPr>
          <p:cNvSpPr/>
          <p:nvPr/>
        </p:nvSpPr>
        <p:spPr>
          <a:xfrm>
            <a:off x="829988" y="379713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B90B3A40-62FD-6CD6-B7BB-9B4EC6446482}"/>
              </a:ext>
            </a:extLst>
          </p:cNvPr>
          <p:cNvSpPr/>
          <p:nvPr/>
        </p:nvSpPr>
        <p:spPr>
          <a:xfrm>
            <a:off x="986198" y="3892023"/>
            <a:ext cx="169426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23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45DCE16B-70D3-99B5-0D40-3A7B9A2592D7}"/>
              </a:ext>
            </a:extLst>
          </p:cNvPr>
          <p:cNvSpPr/>
          <p:nvPr/>
        </p:nvSpPr>
        <p:spPr>
          <a:xfrm>
            <a:off x="2249094" y="3770342"/>
            <a:ext cx="243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ru-RU" sz="1900" dirty="0">
                <a:solidFill>
                  <a:schemeClr val="bg1"/>
                </a:solidFill>
                <a:latin typeface="Montserrat Bold" panose="020B0604020202020204" charset="-52"/>
              </a:rPr>
              <a:t>«Яндекс Разговор»</a:t>
            </a:r>
            <a:endParaRPr lang="en-US" sz="1900" dirty="0">
              <a:latin typeface="Montserrat Bold" panose="020B0604020202020204" charset="-52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A797CE9A-04AE-6678-F7F3-8B06F6DC6A91}"/>
              </a:ext>
            </a:extLst>
          </p:cNvPr>
          <p:cNvSpPr/>
          <p:nvPr/>
        </p:nvSpPr>
        <p:spPr>
          <a:xfrm>
            <a:off x="2249093" y="4117409"/>
            <a:ext cx="6145173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16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Распознаёт реплики собеседников и показывает их в виде текста на экране, а затем может «зачитать» ответы пользователя. </a:t>
            </a:r>
            <a:endParaRPr lang="en-US" sz="1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91AE8EE8-8898-24E9-55A0-0F955192E7D4}"/>
              </a:ext>
            </a:extLst>
          </p:cNvPr>
          <p:cNvSpPr/>
          <p:nvPr/>
        </p:nvSpPr>
        <p:spPr>
          <a:xfrm>
            <a:off x="1281470" y="5734923"/>
            <a:ext cx="749737" cy="30480"/>
          </a:xfrm>
          <a:prstGeom prst="roundRect">
            <a:avLst>
              <a:gd name="adj" fmla="val 105420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1CEFAD4A-F135-5222-BB8F-A42FA2718059}"/>
              </a:ext>
            </a:extLst>
          </p:cNvPr>
          <p:cNvSpPr/>
          <p:nvPr/>
        </p:nvSpPr>
        <p:spPr>
          <a:xfrm>
            <a:off x="829985" y="5509180"/>
            <a:ext cx="481965" cy="48196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16705CE2-80CC-1717-3DB2-BC662BA0101E}"/>
              </a:ext>
            </a:extLst>
          </p:cNvPr>
          <p:cNvSpPr/>
          <p:nvPr/>
        </p:nvSpPr>
        <p:spPr>
          <a:xfrm>
            <a:off x="985957" y="5604073"/>
            <a:ext cx="170021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23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AF76519-7526-EBE1-FBB9-4B977DF2E688}"/>
              </a:ext>
            </a:extLst>
          </p:cNvPr>
          <p:cNvSpPr/>
          <p:nvPr/>
        </p:nvSpPr>
        <p:spPr>
          <a:xfrm>
            <a:off x="2249091" y="5482391"/>
            <a:ext cx="24342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ru-RU" sz="1900" dirty="0">
                <a:solidFill>
                  <a:schemeClr val="bg1"/>
                </a:solidFill>
                <a:latin typeface="Montserrat Bold" panose="00000800000000000000" charset="-52"/>
              </a:rPr>
              <a:t>Project </a:t>
            </a:r>
            <a:r>
              <a:rPr lang="ru-RU" sz="1900" dirty="0" err="1">
                <a:solidFill>
                  <a:schemeClr val="bg1"/>
                </a:solidFill>
                <a:latin typeface="Montserrat Bold" panose="00000800000000000000" charset="-52"/>
              </a:rPr>
              <a:t>Relate</a:t>
            </a:r>
            <a:r>
              <a:rPr lang="en-US" sz="1900" dirty="0">
                <a:solidFill>
                  <a:schemeClr val="bg1"/>
                </a:solidFill>
                <a:latin typeface="Montserrat Bold" panose="00000800000000000000" charset="-52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Montserrat Bold" panose="00000800000000000000" charset="-52"/>
              </a:rPr>
              <a:t>от Google</a:t>
            </a:r>
            <a:endParaRPr lang="en-US" sz="1900" dirty="0">
              <a:latin typeface="Montserrat Bold" panose="00000800000000000000" charset="-52"/>
            </a:endParaRP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47387A5-50DE-9A94-91BB-FC18BEFA48D2}"/>
              </a:ext>
            </a:extLst>
          </p:cNvPr>
          <p:cNvSpPr/>
          <p:nvPr/>
        </p:nvSpPr>
        <p:spPr>
          <a:xfrm>
            <a:off x="2249091" y="5835372"/>
            <a:ext cx="6145173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16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Бетаверсия</a:t>
            </a:r>
            <a:r>
              <a:rPr lang="ru-RU" sz="16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голосового помощника для людей с нарушениями речи. Умеет превращать голосовые сообщения в текстовые в реальном времени.</a:t>
            </a:r>
            <a:endParaRPr lang="en-US" sz="1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3" name="Рисунок 22" descr="Изображение выглядит как текст, Графика, Красочность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712594E-7FAE-8199-B436-C45606538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920" y="354757"/>
            <a:ext cx="2625050" cy="2625050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D3685FC3-06A3-6628-1160-1DF1CE5D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0408" y="5244317"/>
            <a:ext cx="2708482" cy="27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9F7D5-6DAE-B55C-7C7A-17F06AC3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>
            <a:extLst>
              <a:ext uri="{FF2B5EF4-FFF2-40B4-BE49-F238E27FC236}">
                <a16:creationId xmlns:a16="http://schemas.microsoft.com/office/drawing/2014/main" id="{BABADB9B-BCD9-2025-43B3-5A74D312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850454"/>
            <a:ext cx="5486400" cy="549236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6EDB769-9374-AE8D-3A41-71D3D646A0E0}"/>
              </a:ext>
            </a:extLst>
          </p:cNvPr>
          <p:cNvSpPr/>
          <p:nvPr/>
        </p:nvSpPr>
        <p:spPr>
          <a:xfrm>
            <a:off x="891897" y="898842"/>
            <a:ext cx="7532608" cy="13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ru-RU" sz="4100" dirty="0">
                <a:solidFill>
                  <a:schemeClr val="bg1"/>
                </a:solidFill>
                <a:latin typeface="Montserrat Bold" panose="00000800000000000000" charset="-52"/>
              </a:rPr>
              <a:t>Первый макет</a:t>
            </a:r>
            <a:endParaRPr lang="en-US" sz="4100" dirty="0">
              <a:solidFill>
                <a:schemeClr val="bg1"/>
              </a:solidFill>
              <a:latin typeface="Montserrat Bold" panose="0000080000000000000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173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8900" y="2157194"/>
            <a:ext cx="7772600" cy="5377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021794"/>
            <a:ext cx="9428282" cy="1802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dirty="0">
                <a:solidFill>
                  <a:schemeClr val="bg1"/>
                </a:solidFill>
                <a:latin typeface="Montserrat Bold" panose="00000800000000000000" charset="-52"/>
              </a:rPr>
              <a:t>Схема работы приложения</a:t>
            </a:r>
            <a:endParaRPr lang="en-US" sz="4400" dirty="0">
              <a:solidFill>
                <a:schemeClr val="bg1"/>
              </a:solidFill>
              <a:latin typeface="Montserrat Bold" panose="00000800000000000000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8438" y="1831498"/>
            <a:ext cx="1212115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Выбор стека технологий и обоснование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95878" y="3544768"/>
            <a:ext cx="38279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Язык программирования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995878" y="4142224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выбран за его богатую экосистему библиотек машинного обучения.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04656" y="35447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Фреймворк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504656" y="4142224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Kivy и Buildozer выбраны для создания apk, используя Python в качестве ЯП.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0013434" y="354476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Библиотеки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013434" y="414222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TensorFlow и PyTorch для обучения моделей машинного обучения.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95059" y="3413522"/>
            <a:ext cx="384028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Заключени</a:t>
            </a:r>
            <a:r>
              <a:rPr lang="ru-RU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221</Words>
  <Application>Microsoft Office PowerPoint</Application>
  <PresentationFormat>Произвольный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Montserrat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Кузнецов Владислав Павлович</cp:lastModifiedBy>
  <cp:revision>5</cp:revision>
  <dcterms:created xsi:type="dcterms:W3CDTF">2024-10-18T18:11:45Z</dcterms:created>
  <dcterms:modified xsi:type="dcterms:W3CDTF">2024-10-18T19:20:16Z</dcterms:modified>
</cp:coreProperties>
</file>