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2"/>
  </p:notesMasterIdLst>
  <p:sldIdLst>
    <p:sldId id="256" r:id="rId2"/>
    <p:sldId id="258" r:id="rId3"/>
    <p:sldId id="264" r:id="rId4"/>
    <p:sldId id="263" r:id="rId5"/>
    <p:sldId id="259" r:id="rId6"/>
    <p:sldId id="257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114"/>
  </p:normalViewPr>
  <p:slideViewPr>
    <p:cSldViewPr snapToGrid="0" snapToObjects="1">
      <p:cViewPr varScale="1">
        <p:scale>
          <a:sx n="82" d="100"/>
          <a:sy n="82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1DDB2-3D33-4349-ACAB-04EB8925B64A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EC32-5D25-9343-A64A-6E65754FBAB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28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28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RANSAC and Harris Corner: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Both worked, but not very robust. Don‘t make use of previous images.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88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?  -&gt;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rotates</a:t>
            </a:r>
            <a:r>
              <a:rPr lang="de-DE" dirty="0"/>
              <a:t> -&gt;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all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positions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7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Extremely smart (!!!), because it accounts for little changes in instrument orientation / illumination / reflectance etc. instead of fixed training images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0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start with a previously found point (red small dot that was found in step before) and 15 templates</a:t>
            </a:r>
          </a:p>
          <a:p>
            <a:pPr marL="228600" indent="-228600">
              <a:buAutoNum type="arabicPeriod"/>
            </a:pPr>
            <a:r>
              <a:rPr lang="en-US" dirty="0"/>
              <a:t>Put a larger frame around the red dot</a:t>
            </a:r>
          </a:p>
          <a:p>
            <a:pPr marL="228600" indent="-228600">
              <a:buAutoNum type="arabicPeriod"/>
            </a:pPr>
            <a:r>
              <a:rPr lang="en-US" dirty="0"/>
              <a:t>The red point disappears and the tool moves slightly but the green larger frame remains as it was</a:t>
            </a:r>
          </a:p>
          <a:p>
            <a:pPr marL="228600" indent="-228600">
              <a:buAutoNum type="arabicPeriod"/>
            </a:pPr>
            <a:r>
              <a:rPr lang="en-US" dirty="0"/>
              <a:t>The green frame is cut out and flies to the templates</a:t>
            </a:r>
          </a:p>
          <a:p>
            <a:pPr marL="228600" indent="-228600">
              <a:buAutoNum type="arabicPeriod"/>
            </a:pPr>
            <a:r>
              <a:rPr lang="en-US" dirty="0"/>
              <a:t>NCC</a:t>
            </a:r>
          </a:p>
          <a:p>
            <a:pPr marL="228600" indent="-228600">
              <a:buAutoNum type="arabicPeriod"/>
            </a:pPr>
            <a:r>
              <a:rPr lang="en-US" dirty="0"/>
              <a:t>A smaller patch from the frame is chosen as the best and an arrow indicates that this is where the new red dot appears (no green frame needed)</a:t>
            </a:r>
          </a:p>
          <a:p>
            <a:pPr marL="228600" indent="-228600">
              <a:buAutoNum type="arabicPeriod"/>
            </a:pPr>
            <a:r>
              <a:rPr lang="en-US" dirty="0"/>
              <a:t>The smaller template is added to the 15 templates, all move to the left and the last one is removed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31D13-2A84-4ACC-A9B0-65DD4557F5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53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Grayscale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less noisy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72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Qualities: </a:t>
            </a:r>
          </a:p>
          <a:p>
            <a:pPr marL="171450" indent="-171450">
              <a:buFontTx/>
              <a:buChar char="-"/>
            </a:pPr>
            <a:r>
              <a:rPr lang="en-GB" dirty="0"/>
              <a:t>Performs very good for both A and B</a:t>
            </a:r>
          </a:p>
          <a:p>
            <a:pPr marL="171450" indent="-171450">
              <a:buFontTx/>
              <a:buChar char="-"/>
            </a:pPr>
            <a:r>
              <a:rPr lang="en-GB" dirty="0"/>
              <a:t>generic, will probably also work for other image sets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training images required</a:t>
            </a:r>
          </a:p>
          <a:p>
            <a:pPr marL="171450" indent="-171450">
              <a:buFontTx/>
              <a:buChar char="-"/>
            </a:pPr>
            <a:r>
              <a:rPr lang="en-GB" dirty="0"/>
              <a:t>Really fast (4s per set)</a:t>
            </a:r>
          </a:p>
          <a:p>
            <a:r>
              <a:rPr lang="en-GB" dirty="0"/>
              <a:t>Limitations:</a:t>
            </a:r>
          </a:p>
          <a:p>
            <a:pPr marL="171450" indent="-171450">
              <a:buFontTx/>
              <a:buChar char="-"/>
            </a:pPr>
            <a:r>
              <a:rPr lang="en-GB" dirty="0"/>
              <a:t>First image needs to have a known starting position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if there is a huge change in the first few frames, it might be difficult without any training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61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34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30.05.18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20576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30.05.18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49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30.05.18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61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30.05.18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60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30.05.18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9179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30.05.18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8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30.05.18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02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30.05.18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98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30.05.18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56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30.05.18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84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30.05.18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56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30.05.18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883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E0FD2-B7CE-734D-9EA1-F14ED5BEC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168" y="185809"/>
            <a:ext cx="9321144" cy="3554171"/>
          </a:xfrm>
        </p:spPr>
        <p:txBody>
          <a:bodyPr/>
          <a:lstStyle/>
          <a:p>
            <a:r>
              <a:rPr lang="en-GB" cap="none" dirty="0"/>
              <a:t>Tracking surgical instruments using NCC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724FF-0D23-3A43-96FB-EC12DE7C5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235926"/>
            <a:ext cx="6831673" cy="1086237"/>
          </a:xfrm>
        </p:spPr>
        <p:txBody>
          <a:bodyPr/>
          <a:lstStyle/>
          <a:p>
            <a:r>
              <a:rPr lang="de-DE" dirty="0" err="1"/>
              <a:t>Shushan</a:t>
            </a:r>
            <a:r>
              <a:rPr lang="de-DE" dirty="0"/>
              <a:t> </a:t>
            </a:r>
            <a:r>
              <a:rPr lang="de-DE" dirty="0" err="1"/>
              <a:t>Toneyan</a:t>
            </a:r>
            <a:r>
              <a:rPr lang="de-DE" dirty="0"/>
              <a:t>, Judith </a:t>
            </a:r>
            <a:r>
              <a:rPr lang="de-DE" dirty="0" err="1"/>
              <a:t>Bergadà</a:t>
            </a:r>
            <a:r>
              <a:rPr lang="de-DE" dirty="0"/>
              <a:t>, Madleina Caduff</a:t>
            </a:r>
          </a:p>
        </p:txBody>
      </p:sp>
    </p:spTree>
    <p:extLst>
      <p:ext uri="{BB962C8B-B14F-4D97-AF65-F5344CB8AC3E}">
        <p14:creationId xmlns:p14="http://schemas.microsoft.com/office/powerpoint/2010/main" val="128064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video_b.mp4">
            <a:hlinkClick r:id="" action="ppaction://media"/>
            <a:extLst>
              <a:ext uri="{FF2B5EF4-FFF2-40B4-BE49-F238E27FC236}">
                <a16:creationId xmlns:a16="http://schemas.microsoft.com/office/drawing/2014/main" id="{A4B0CC85-E00C-7D4C-889E-BE19A1C84B7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81250" y="504825"/>
            <a:ext cx="7948613" cy="5961063"/>
          </a:xfrm>
        </p:spPr>
      </p:pic>
    </p:spTree>
    <p:extLst>
      <p:ext uri="{BB962C8B-B14F-4D97-AF65-F5344CB8AC3E}">
        <p14:creationId xmlns:p14="http://schemas.microsoft.com/office/powerpoint/2010/main" val="255356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9D6D3-DDA3-8B40-B4A7-E4B47BE1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A74B1-6479-E54C-8971-5CB67844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RANSAC and Harris Corner</a:t>
            </a:r>
          </a:p>
          <a:p>
            <a:pPr lvl="1"/>
            <a:r>
              <a:rPr lang="en-GB" dirty="0"/>
              <a:t>RANSAC: track the shaft of the tool</a:t>
            </a:r>
          </a:p>
          <a:p>
            <a:pPr lvl="1"/>
            <a:r>
              <a:rPr lang="en-GB" dirty="0"/>
              <a:t>Harris Corner: find the corner of the central tweezer</a:t>
            </a:r>
          </a:p>
        </p:txBody>
      </p:sp>
    </p:spTree>
    <p:extLst>
      <p:ext uri="{BB962C8B-B14F-4D97-AF65-F5344CB8AC3E}">
        <p14:creationId xmlns:p14="http://schemas.microsoft.com/office/powerpoint/2010/main" val="233394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16924F9-6E55-9248-9284-D6F806C67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12500" r="10833" b="11389"/>
          <a:stretch/>
        </p:blipFill>
        <p:spPr>
          <a:xfrm>
            <a:off x="6687926" y="1945428"/>
            <a:ext cx="5243953" cy="3947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FADF9C-0143-034A-8311-915778AF0D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00" t="12500" r="11228" b="11991"/>
          <a:stretch/>
        </p:blipFill>
        <p:spPr>
          <a:xfrm>
            <a:off x="1060198" y="1945429"/>
            <a:ext cx="5316326" cy="394737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E2E83247-027C-F244-8A62-B582C5B1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RANSAC </a:t>
            </a:r>
            <a:r>
              <a:rPr lang="de-DE" dirty="0" err="1"/>
              <a:t>and</a:t>
            </a:r>
            <a:r>
              <a:rPr lang="de-DE" dirty="0"/>
              <a:t> Harris </a:t>
            </a:r>
            <a:r>
              <a:rPr lang="de-DE" dirty="0" err="1"/>
              <a:t>corner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05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9D6D3-DDA3-8B40-B4A7-E4B47BE1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A74B1-6479-E54C-8971-5CB67844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RANSAC and Harris Corner</a:t>
            </a:r>
          </a:p>
          <a:p>
            <a:pPr lvl="1"/>
            <a:r>
              <a:rPr lang="en-GB" dirty="0"/>
              <a:t>RANSAC: track the shaft of the tool</a:t>
            </a:r>
          </a:p>
          <a:p>
            <a:pPr lvl="1"/>
            <a:r>
              <a:rPr lang="en-GB" dirty="0"/>
              <a:t>Harris Corner: find the corner central tweezer</a:t>
            </a:r>
          </a:p>
          <a:p>
            <a:r>
              <a:rPr lang="en-GB" dirty="0"/>
              <a:t>Normalized Cross Correlation (NCC) with memory</a:t>
            </a:r>
          </a:p>
          <a:p>
            <a:pPr lvl="1"/>
            <a:r>
              <a:rPr lang="en-GB" dirty="0"/>
              <a:t>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226033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C432E-85D8-D145-BAE5-9563333E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Algorithm: NCC with “memory”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E0AEB5-E540-0042-B011-1D72455D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914021" cy="3581400"/>
          </a:xfrm>
        </p:spPr>
        <p:txBody>
          <a:bodyPr>
            <a:normAutofit/>
          </a:bodyPr>
          <a:lstStyle/>
          <a:p>
            <a:r>
              <a:rPr lang="en-GB" i="0" dirty="0"/>
              <a:t>Take previous frames as templates</a:t>
            </a:r>
          </a:p>
          <a:p>
            <a:r>
              <a:rPr lang="en-GB" dirty="0"/>
              <a:t>Take 15 templates and update templates at each iteration</a:t>
            </a:r>
          </a:p>
          <a:p>
            <a:endParaRPr lang="en-GB" i="0" dirty="0"/>
          </a:p>
          <a:p>
            <a:pPr marL="0" indent="0">
              <a:buNone/>
            </a:pP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148000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raphic 88">
            <a:extLst>
              <a:ext uri="{FF2B5EF4-FFF2-40B4-BE49-F238E27FC236}">
                <a16:creationId xmlns:a16="http://schemas.microsoft.com/office/drawing/2014/main" id="{8FE3FBED-BAA8-407A-A719-3BE076D74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512" y="1192452"/>
            <a:ext cx="5470829" cy="426452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7B041B3-2D81-4132-A441-8489C6D17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863" y="718882"/>
            <a:ext cx="584391" cy="481264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2814713C-5AC8-4C07-A75C-2F39B27B42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6051" y="3190010"/>
            <a:ext cx="1706978" cy="884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8C682A-67E5-4016-93F8-B68A88EBEEE7}"/>
              </a:ext>
            </a:extLst>
          </p:cNvPr>
          <p:cNvSpPr txBox="1"/>
          <p:nvPr/>
        </p:nvSpPr>
        <p:spPr>
          <a:xfrm>
            <a:off x="8417930" y="-51699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Templates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74C976-F9EB-450A-B13B-239D3FD9BB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93" y="713757"/>
            <a:ext cx="584391" cy="4812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3DDAF6-5286-45D5-AADA-2C92ECB6A3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15" y="713756"/>
            <a:ext cx="584391" cy="481263"/>
          </a:xfrm>
          <a:prstGeom prst="rect">
            <a:avLst/>
          </a:prstGeom>
        </p:spPr>
      </p:pic>
      <p:sp>
        <p:nvSpPr>
          <p:cNvPr id="27" name="Right Brace 26">
            <a:extLst>
              <a:ext uri="{FF2B5EF4-FFF2-40B4-BE49-F238E27FC236}">
                <a16:creationId xmlns:a16="http://schemas.microsoft.com/office/drawing/2014/main" id="{074DC059-4187-4716-A0CE-A473F792B622}"/>
              </a:ext>
            </a:extLst>
          </p:cNvPr>
          <p:cNvSpPr/>
          <p:nvPr/>
        </p:nvSpPr>
        <p:spPr>
          <a:xfrm rot="16200000">
            <a:off x="8942039" y="-1935234"/>
            <a:ext cx="395576" cy="49016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E47FF42-9708-4214-BD13-4E856F4C8793}"/>
              </a:ext>
            </a:extLst>
          </p:cNvPr>
          <p:cNvSpPr/>
          <p:nvPr/>
        </p:nvSpPr>
        <p:spPr>
          <a:xfrm>
            <a:off x="9398977" y="1116623"/>
            <a:ext cx="87923" cy="78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C3AB2D-52AB-4844-AA13-753889943B12}"/>
              </a:ext>
            </a:extLst>
          </p:cNvPr>
          <p:cNvSpPr/>
          <p:nvPr/>
        </p:nvSpPr>
        <p:spPr>
          <a:xfrm>
            <a:off x="9674999" y="1114056"/>
            <a:ext cx="87923" cy="78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546D8C-1313-4769-BF7D-1099EB1CBFA4}"/>
              </a:ext>
            </a:extLst>
          </p:cNvPr>
          <p:cNvSpPr/>
          <p:nvPr/>
        </p:nvSpPr>
        <p:spPr>
          <a:xfrm>
            <a:off x="9942410" y="1121750"/>
            <a:ext cx="87923" cy="78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C30B54-0529-45D3-A5E0-DC31BFF5680A}"/>
              </a:ext>
            </a:extLst>
          </p:cNvPr>
          <p:cNvSpPr txBox="1"/>
          <p:nvPr/>
        </p:nvSpPr>
        <p:spPr>
          <a:xfrm>
            <a:off x="9908372" y="3831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i="1" dirty="0"/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66A29DB8-7919-447A-BBF0-6B5E57B535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8639" y="3512127"/>
            <a:ext cx="278901" cy="255659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F67D47C9-1F41-402E-BC8E-E57DBBBB807C}"/>
              </a:ext>
            </a:extLst>
          </p:cNvPr>
          <p:cNvGrpSpPr/>
          <p:nvPr/>
        </p:nvGrpSpPr>
        <p:grpSpPr>
          <a:xfrm>
            <a:off x="7437748" y="1330912"/>
            <a:ext cx="4489322" cy="752929"/>
            <a:chOff x="7437748" y="1330912"/>
            <a:chExt cx="4489322" cy="752929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2F11C1-7592-4B75-A341-0EF9F8FEEE3D}"/>
                </a:ext>
              </a:extLst>
            </p:cNvPr>
            <p:cNvCxnSpPr/>
            <p:nvPr/>
          </p:nvCxnSpPr>
          <p:spPr>
            <a:xfrm flipH="1" flipV="1">
              <a:off x="7437748" y="1338606"/>
              <a:ext cx="1701506" cy="707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F96D195-15F3-4CBC-A2C8-564E1E83B459}"/>
                </a:ext>
              </a:extLst>
            </p:cNvPr>
            <p:cNvGrpSpPr/>
            <p:nvPr/>
          </p:nvGrpSpPr>
          <p:grpSpPr>
            <a:xfrm>
              <a:off x="8317706" y="1330912"/>
              <a:ext cx="3609364" cy="752929"/>
              <a:chOff x="8317706" y="1330912"/>
              <a:chExt cx="3609364" cy="752929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859C027-2E08-4F62-99CA-634FE410E2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17706" y="1338606"/>
                <a:ext cx="821548" cy="7070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BCC1311-881B-44CD-B8B9-361EF6F1F4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46038" y="1333479"/>
                <a:ext cx="193216" cy="712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B2DAA0B-3609-49F6-BBF6-E59146885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9254" y="1330912"/>
                <a:ext cx="1692144" cy="714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8DEB9DA-E223-43DF-9F86-C1BBB4A57A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9254" y="1338606"/>
                <a:ext cx="535745" cy="707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C612FC3F-0365-4241-BBE0-242AE67FC5FB}"/>
                  </a:ext>
                </a:extLst>
              </p:cNvPr>
              <p:cNvSpPr/>
              <p:nvPr/>
            </p:nvSpPr>
            <p:spPr>
              <a:xfrm>
                <a:off x="10122158" y="1688264"/>
                <a:ext cx="1804912" cy="395577"/>
              </a:xfrm>
              <a:prstGeom prst="roundRect">
                <a:avLst/>
              </a:prstGeom>
              <a:solidFill>
                <a:schemeClr val="bg2"/>
              </a:solidFill>
              <a:ln w="571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NCC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Calculation</a:t>
                </a:r>
              </a:p>
            </p:txBody>
          </p:sp>
        </p:grp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FD8FE7-518D-45F4-B65A-6C4CC1C4A0B3}"/>
              </a:ext>
            </a:extLst>
          </p:cNvPr>
          <p:cNvCxnSpPr>
            <a:cxnSpLocks/>
          </p:cNvCxnSpPr>
          <p:nvPr/>
        </p:nvCxnSpPr>
        <p:spPr>
          <a:xfrm flipH="1">
            <a:off x="3877540" y="2805545"/>
            <a:ext cx="5261714" cy="62345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38CCC6F5-7AA7-4095-ACDD-FE4CD7EBA6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10639" y="3256467"/>
            <a:ext cx="278901" cy="255659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079C322D-4A44-454C-BD7C-D9F7E50DDB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0900" y="3123270"/>
            <a:ext cx="1343428" cy="107786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5B2B5C31-A618-4098-AB74-1F4E6A95C7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23811" y="3117606"/>
            <a:ext cx="1337606" cy="10891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DB57F1C-2C0A-46B4-B298-AAB1799D15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90" y="713756"/>
            <a:ext cx="584390" cy="481263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E3D16D8B-96D4-48A8-B7F0-8250231AD9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51612" y="3119875"/>
            <a:ext cx="596953" cy="49746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A5F0FC2-12E3-474B-96A6-5CDA15AE552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48701" y="3127729"/>
            <a:ext cx="578627" cy="48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17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0.0086 -0.0372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4.58333E-6 0.00046 C 0.00196 -0.00185 0.00378 -0.00394 0.00586 -0.00533 C 0.00586 -0.00509 0.01237 -0.00787 0.01381 -0.0081 C 0.01459 -0.00857 0.01563 -0.0088 0.01628 -0.00949 C 0.01941 -0.01111 0.01941 -0.01158 0.02253 -0.0125 C 0.02735 -0.01412 0.02748 -0.01389 0.03399 -0.01459 L 0.04076 -0.01667 C 0.04219 -0.01667 0.04323 -0.01736 0.04428 -0.01759 L 0.0487 -0.01875 L 0.19219 -0.01759 C 0.19388 -0.01759 0.19558 -0.01667 0.19727 -0.01667 C 0.20066 -0.01574 0.20378 -0.01574 0.20704 -0.01551 L 0.30508 -0.01667 C 0.31029 -0.01667 0.31459 -0.01875 0.3198 -0.01968 C 0.32592 -0.02084 0.33217 -0.02084 0.33829 -0.02269 C 0.34258 -0.02384 0.3392 -0.02315 0.34349 -0.0257 C 0.34428 -0.02616 0.34532 -0.02639 0.3461 -0.02685 C 0.34792 -0.02801 0.34961 -0.02894 0.35131 -0.03009 C 0.35209 -0.03033 0.353 -0.03056 0.35404 -0.03079 C 0.35534 -0.03125 0.35625 -0.03195 0.35756 -0.03287 C 0.35925 -0.03357 0.36094 -0.03403 0.36263 -0.03496 C 0.36472 -0.03611 0.3668 -0.03773 0.36888 -0.03889 C 0.37006 -0.03982 0.37123 -0.04051 0.37227 -0.04097 C 0.38138 -0.04722 0.37618 -0.04537 0.38282 -0.04722 C 0.38412 -0.04815 0.38581 -0.04908 0.38724 -0.05023 C 0.38959 -0.05232 0.39154 -0.05486 0.39428 -0.05648 C 0.39532 -0.05718 0.39649 -0.05787 0.39779 -0.05857 C 0.40521 -0.06366 0.40027 -0.06134 0.4056 -0.06366 C 0.40625 -0.06435 0.4073 -0.06574 0.40821 -0.06667 C 0.40925 -0.06783 0.41068 -0.06783 0.41172 -0.06875 C 0.41693 -0.07408 0.40977 -0.07037 0.41602 -0.07269 C 0.41654 -0.07408 0.41706 -0.075 0.41784 -0.07593 C 0.42292 -0.08195 0.41954 -0.07639 0.42396 -0.08125 C 0.42579 -0.08287 0.42917 -0.08704 0.42917 -0.08681 C 0.43073 -0.09259 0.42904 -0.0882 0.43269 -0.09306 C 0.43334 -0.09398 0.43386 -0.09537 0.43451 -0.0963 C 0.43607 -0.09861 0.43972 -0.10232 0.43972 -0.10209 C 0.4405 -0.10509 0.44063 -0.10672 0.44245 -0.10834 C 0.44297 -0.10926 0.44415 -0.10996 0.4448 -0.11042 C 0.44714 -0.11482 0.44597 -0.11273 0.4487 -0.11528 " pathEditMode="relative" rAng="0" ptsTypes="AAAAAAAAAAAAAAAAAAAAAAAAAAAAAAAAAAAAAAAAA">
                                      <p:cBhvr>
                                        <p:cTn id="5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5" y="-574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 0.00185 L -0.0017 0.00185 C -0.00352 0.00532 -0.00508 0.00903 -0.0069 0.01227 C -0.00886 0.01597 -0.01055 0.01551 -0.01289 0.01829 C -0.01836 0.02546 -0.0125 0.0213 -0.01797 0.02454 C -0.02448 0.0331 -0.01823 0.02546 -0.02474 0.03194 C -0.02565 0.03287 -0.02643 0.03426 -0.02735 0.03495 C -0.02891 0.03634 -0.03099 0.03634 -0.03242 0.03819 C -0.03334 0.03912 -0.03412 0.04005 -0.03503 0.0412 C -0.0362 0.04259 -0.03724 0.04444 -0.03841 0.0456 C -0.04245 0.05023 -0.04063 0.04745 -0.0444 0.05023 C -0.04558 0.05116 -0.04675 0.05208 -0.04779 0.05324 C -0.05508 0.06088 -0.05026 0.0581 -0.05625 0.06088 C -0.05716 0.06181 -0.05808 0.06273 -0.05886 0.06389 C -0.06003 0.06528 -0.06107 0.06713 -0.06224 0.06829 C -0.06302 0.06921 -0.06393 0.06944 -0.06485 0.06991 C -0.06563 0.07083 -0.06654 0.07176 -0.06732 0.07292 C -0.06836 0.07431 -0.06888 0.07639 -0.06992 0.07755 C -0.07097 0.07847 -0.07227 0.07847 -0.07331 0.07894 C -0.07448 0.08056 -0.07552 0.08218 -0.0767 0.08357 C -0.07956 0.08657 -0.08138 0.08704 -0.08438 0.08958 C -0.08672 0.09144 -0.08893 0.09375 -0.09128 0.0956 L -0.09466 0.09861 L -0.10482 0.10787 C -0.10599 0.1088 -0.10729 0.10949 -0.10834 0.11088 C -0.10938 0.11227 -0.11042 0.11412 -0.11172 0.11528 C -0.1138 0.11713 -0.11771 0.11875 -0.12018 0.11991 C -0.12136 0.12083 -0.1224 0.12222 -0.12357 0.12292 C -0.12474 0.12361 -0.12604 0.12361 -0.12709 0.12454 C -0.13685 0.1331 -0.12761 0.12894 -0.13646 0.13194 C -0.13724 0.1331 -0.13802 0.13426 -0.13893 0.13495 C -0.1461 0.14051 -0.13867 0.13194 -0.14584 0.13958 C -0.15313 0.14745 -0.14831 0.14421 -0.15339 0.14722 C -0.15755 0.15463 -0.15417 0.14954 -0.15938 0.15486 C -0.16615 0.16157 -0.15742 0.15347 -0.16459 0.16227 C -0.1655 0.16366 -0.1668 0.16412 -0.16797 0.16528 C -0.16966 0.16713 -0.17136 0.16921 -0.17305 0.17153 C -0.17422 0.17292 -0.17539 0.17431 -0.17643 0.17593 C -0.17839 0.17894 -0.1806 0.18449 -0.18334 0.18657 C -0.18438 0.1875 -0.18555 0.1875 -0.18672 0.18819 C -0.18828 0.19097 -0.18998 0.19329 -0.19089 0.19722 C -0.19167 0.2 -0.19206 0.20324 -0.19271 0.20625 L -0.19349 0.21088 C -0.19297 0.21806 -0.19375 0.22245 -0.19089 0.22755 C -0.19024 0.2287 -0.1892 0.2294 -0.18841 0.23056 L -0.15938 0.22894 C -0.1569 0.2287 -0.1543 0.22755 -0.1517 0.22755 C -0.14011 0.22755 -0.12839 0.22847 -0.1168 0.22894 C -0.11732 0.23056 -0.11784 0.23218 -0.11849 0.23357 C -0.12084 0.23773 -0.12214 0.23657 -0.12526 0.23819 C -0.1306 0.24051 -0.12565 0.24051 -0.13464 0.2412 C -0.14922 0.2419 -0.16367 0.24213 -0.17813 0.24259 C -0.18334 0.24491 -0.18047 0.24352 -0.18672 0.24722 L -0.1892 0.24861 L -0.1918 0.25023 C -0.19154 0.25162 -0.19167 0.2537 -0.19089 0.25486 C -0.18972 0.25648 -0.18802 0.25671 -0.18672 0.25787 C -0.17943 0.26343 -0.1875 0.25857 -0.17904 0.26227 C -0.17513 0.26412 -0.1767 0.26505 -0.17136 0.26528 C -0.15456 0.2662 -0.13776 0.26644 -0.1211 0.2669 C -0.11966 0.27454 -0.1194 0.27338 -0.1211 0.28495 C -0.12136 0.28681 -0.12201 0.28843 -0.12279 0.28958 C -0.12331 0.29028 -0.12852 0.29259 -0.12878 0.29259 C -0.13959 0.29213 -0.15039 0.29213 -0.16107 0.2912 C -0.16224 0.29097 -0.16341 0.28982 -0.16459 0.28958 C -0.16758 0.28889 -0.17084 0.28866 -0.17396 0.28819 C -0.18151 0.28866 -0.18972 0.28519 -0.19688 0.28958 C -0.20157 0.29236 -0.19466 0.30486 -0.19349 0.30625 C -0.19271 0.30718 -0.1918 0.30718 -0.19089 0.30787 C -0.1862 0.31088 -0.18021 0.3162 -0.17565 0.3169 C -0.16263 0.31875 -0.14948 0.31782 -0.13646 0.31829 L -0.12956 0.31991 C -0.12787 0.32037 -0.12617 0.32153 -0.12448 0.32153 C -0.12084 0.32153 -0.11706 0.32037 -0.11341 0.31991 C -0.11198 0.31829 -0.11068 0.31667 -0.10912 0.31528 C -0.10834 0.31458 -0.10742 0.31458 -0.10664 0.31389 C -0.10065 0.30857 -0.10768 0.3125 -0.10065 0.30926 C -0.09922 0.30787 -0.09779 0.30602 -0.09636 0.30486 C -0.09558 0.30394 -0.09466 0.30394 -0.09375 0.30324 C -0.09258 0.30232 -0.09154 0.30116 -0.09037 0.30023 C -0.08959 0.29954 -0.08867 0.29931 -0.08789 0.29861 C -0.08464 0.29583 -0.08347 0.29329 -0.08021 0.2912 C -0.07904 0.29028 -0.07787 0.29028 -0.0767 0.28958 C -0.07526 0.28866 -0.07396 0.2875 -0.07253 0.28657 C -0.07084 0.28542 -0.06901 0.28472 -0.06732 0.28357 C -0.0668 0.2831 -0.06185 0.2794 -0.06055 0.27894 C -0.04284 0.27269 -0.06407 0.28148 -0.05039 0.27593 C -0.04922 0.27546 -0.04805 0.275 -0.04688 0.27454 C -0.0461 0.27407 -0.04532 0.27315 -0.0444 0.27292 C -0.04102 0.27245 -0.0375 0.27292 -0.03412 0.27292 " pathEditMode="relative" ptsTypes="AAAAAAAAAAAAAAAAAAAAAAAAAAAAAAAAAAAAAAAAAAAAAAAAAAAAAAAAAAAAAAAAAAAAAAAAAAAAAAAAAAAAAAAAAA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12 0.27292 L -0.03412 0.27338 C -0.03438 0.26019 -0.03203 0.22963 -0.03698 0.21574 C -0.03763 0.21343 -0.03894 0.2125 -0.03972 0.21019 C -0.04466 0.1963 -0.03998 0.20232 -0.04545 0.19745 C -0.04883 0.18287 -0.04519 0.19444 -0.05 0.18727 C -0.05196 0.18403 -0.05339 0.1787 -0.05573 0.17662 C -0.06081 0.17199 -0.06263 0.16944 -0.06875 0.1662 C -0.07005 0.16551 -0.07175 0.16482 -0.07331 0.16389 C -0.0819 0.15764 -0.06667 0.16505 -0.08255 0.15903 C -0.09232 0.15972 -0.1017 0.15926 -0.11146 0.16134 C -0.11354 0.16157 -0.11693 0.1662 -0.11693 0.16667 C -0.11797 0.16829 -0.11901 0.16944 -0.11992 0.17153 C -0.12201 0.17662 -0.12539 0.18727 -0.12539 0.18773 C -0.12748 0.2088 -0.125 0.18727 -0.12826 0.20509 C -0.12865 0.20764 -0.12865 0.21065 -0.12917 0.21296 C -0.12969 0.21574 -0.13047 0.21829 -0.13099 0.22107 C -0.13138 0.22338 -0.13151 0.22616 -0.13203 0.22847 C -0.13229 0.23032 -0.13255 0.23194 -0.13269 0.23357 " pathEditMode="relative" rAng="0" ptsTypes="AAAAAAAAAAAAAAAAAAA">
                                      <p:cBhvr>
                                        <p:cTn id="6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06159 0.00255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-0.06745 -0.00069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-0.17266 0.0007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1.04167E-6 0.00023 C 0.00586 0.00138 0.01198 0.00138 0.01784 0.00439 C 0.03177 0.01157 0.04492 0.02245 0.05872 0.03009 C 0.07878 0.04166 0.09909 0.05138 0.11927 0.06203 C 0.12005 0.0625 0.12096 0.06319 0.12174 0.06365 C 0.23177 0.1 0.18594 0.0868 0.30508 0.11064 L 0.44388 0.1074 C 0.4457 0.1074 0.44739 0.10671 0.44909 0.10601 L 0.55039 0.05439 C 0.56888 0.01759 0.59023 -0.01528 0.60586 -0.05625 C 0.61614 -0.08334 0.62279 -0.11528 0.62708 -0.14723 C 0.62969 -0.16574 0.62682 -0.18565 0.6263 -0.20463 C 0.62617 -0.20949 0.62474 -0.20973 0.6237 -0.21389 C 0.62305 -0.21667 0.62266 -0.21991 0.622 -0.22292 C 0.62148 -0.22547 0.62083 -0.22801 0.62031 -0.23056 C 0.61966 -0.23357 0.61966 -0.23704 0.61862 -0.23959 C 0.60976 -0.26343 0.62318 -0.22662 0.61601 -0.24862 C 0.61536 -0.25093 0.61432 -0.25278 0.61354 -0.25487 C 0.61328 -0.25625 0.61302 -0.25787 0.61263 -0.25926 C 0.61211 -0.26135 0.61133 -0.2632 0.61094 -0.26528 C 0.61055 -0.26783 0.61081 -0.27061 0.61016 -0.27292 C 0.60924 -0.27593 0.60768 -0.27778 0.60664 -0.28056 C 0.60221 -0.2926 0.60807 -0.28125 0.60247 -0.29121 C 0.60208 -0.2926 0.60182 -0.29422 0.60156 -0.29561 C 0.6013 -0.29769 0.6013 -0.29977 0.60078 -0.30186 C 0.59779 -0.31204 0.5944 -0.32199 0.59141 -0.33195 C 0.59075 -0.33403 0.59036 -0.33635 0.58958 -0.3382 C 0.5862 -0.34676 0.58828 -0.33912 0.5845 -0.34561 C 0.58411 -0.34653 0.58398 -0.34769 0.58372 -0.34862 " pathEditMode="relative" rAng="0" ptsTypes="AAAAAAAAAAAAAAAAAAAAAAAAAAAAAA">
                                      <p:cBhvr>
                                        <p:cTn id="11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-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12203-692B-9844-B9E5-C94F0271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847E0-8281-A548-B73E-48BC4F06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grayscale images</a:t>
            </a:r>
          </a:p>
          <a:p>
            <a:r>
              <a:rPr lang="en-GB" dirty="0"/>
              <a:t>Slight deviations</a:t>
            </a:r>
          </a:p>
          <a:p>
            <a:pPr lvl="1"/>
            <a:r>
              <a:rPr lang="en-GB" dirty="0"/>
              <a:t>Instead of using just the previous image, use multiple images for 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122704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video_a.mp4">
            <a:hlinkClick r:id="" action="ppaction://media"/>
            <a:extLst>
              <a:ext uri="{FF2B5EF4-FFF2-40B4-BE49-F238E27FC236}">
                <a16:creationId xmlns:a16="http://schemas.microsoft.com/office/drawing/2014/main" id="{84182711-F1CB-FC43-9012-0535C58947B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97100" y="490538"/>
            <a:ext cx="8115300" cy="6086475"/>
          </a:xfrm>
        </p:spPr>
      </p:pic>
    </p:spTree>
    <p:extLst>
      <p:ext uri="{BB962C8B-B14F-4D97-AF65-F5344CB8AC3E}">
        <p14:creationId xmlns:p14="http://schemas.microsoft.com/office/powerpoint/2010/main" val="386639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7A9A4-BFD8-AC4E-AFE6-D432278E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07DC2-3E3B-A843-BBE3-FE1D4976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Could be improved by:</a:t>
            </a:r>
          </a:p>
          <a:p>
            <a:pPr lvl="1"/>
            <a:r>
              <a:rPr lang="en-GB" dirty="0"/>
              <a:t>More robust: find back when loosing track (i.e. use Harris Corner and RANSAC)</a:t>
            </a:r>
          </a:p>
        </p:txBody>
      </p:sp>
    </p:spTree>
    <p:extLst>
      <p:ext uri="{BB962C8B-B14F-4D97-AF65-F5344CB8AC3E}">
        <p14:creationId xmlns:p14="http://schemas.microsoft.com/office/powerpoint/2010/main" val="1748425938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{E9FB98C0-6D7F-B448-BEA3-03C90D23AA78}tf10001072</Template>
  <TotalTime>0</TotalTime>
  <Words>398</Words>
  <Application>Microsoft Macintosh PowerPoint</Application>
  <PresentationFormat>Breitbild</PresentationFormat>
  <Paragraphs>55</Paragraphs>
  <Slides>10</Slides>
  <Notes>8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Franklin Gothic Book</vt:lpstr>
      <vt:lpstr>Wingdings</vt:lpstr>
      <vt:lpstr>Zuschneiden</vt:lpstr>
      <vt:lpstr>Tracking surgical instruments using NCC</vt:lpstr>
      <vt:lpstr>Initial ideas</vt:lpstr>
      <vt:lpstr>RANSAC and Harris corner</vt:lpstr>
      <vt:lpstr>Initial ideas</vt:lpstr>
      <vt:lpstr>Algorithm: NCC with “memory”</vt:lpstr>
      <vt:lpstr>PowerPoint-Präsentation</vt:lpstr>
      <vt:lpstr>Challenges</vt:lpstr>
      <vt:lpstr>PowerPoint-Präsentation</vt:lpstr>
      <vt:lpstr>Summary</vt:lpstr>
      <vt:lpstr>PowerPoint-Präsentation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surgical instruments using NCC</dc:title>
  <dc:creator>Madleina Caduff</dc:creator>
  <cp:lastModifiedBy>Madleina Caduff</cp:lastModifiedBy>
  <cp:revision>59</cp:revision>
  <dcterms:created xsi:type="dcterms:W3CDTF">2018-05-08T10:57:32Z</dcterms:created>
  <dcterms:modified xsi:type="dcterms:W3CDTF">2018-05-30T11:58:02Z</dcterms:modified>
</cp:coreProperties>
</file>