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askerville Display PT" panose="020B0604020202020204" charset="0"/>
      <p:regular r:id="rId12"/>
    </p:embeddedFont>
    <p:embeddedFont>
      <p:font typeface="Inter" panose="020B0604020202020204" charset="0"/>
      <p:regular r:id="rId13"/>
    </p:embeddedFont>
    <p:embeddedFont>
      <p:font typeface="Inte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2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3835631" y="522099"/>
            <a:ext cx="10989455" cy="5681414"/>
            <a:chOff x="0" y="0"/>
            <a:chExt cx="14652606" cy="7575219"/>
          </a:xfrm>
        </p:grpSpPr>
        <p:pic>
          <p:nvPicPr>
            <p:cNvPr id="3" name="Picture 3"/>
            <p:cNvPicPr>
              <a:picLocks noChangeAspect="1"/>
            </p:cNvPicPr>
            <p:nvPr/>
          </p:nvPicPr>
          <p:blipFill>
            <a:blip r:embed="rId2"/>
            <a:srcRect t="5044" b="5044"/>
            <a:stretch>
              <a:fillRect/>
            </a:stretch>
          </p:blipFill>
          <p:spPr>
            <a:xfrm>
              <a:off x="0" y="0"/>
              <a:ext cx="14652606" cy="7575219"/>
            </a:xfrm>
            <a:prstGeom prst="rect">
              <a:avLst/>
            </a:prstGeom>
          </p:spPr>
        </p:pic>
      </p:grpSp>
      <p:sp>
        <p:nvSpPr>
          <p:cNvPr id="4" name="TextBox 4"/>
          <p:cNvSpPr txBox="1"/>
          <p:nvPr/>
        </p:nvSpPr>
        <p:spPr>
          <a:xfrm>
            <a:off x="10665986" y="8851563"/>
            <a:ext cx="6593314" cy="405765"/>
          </a:xfrm>
          <a:prstGeom prst="rect">
            <a:avLst/>
          </a:prstGeom>
        </p:spPr>
        <p:txBody>
          <a:bodyPr lIns="0" tIns="0" rIns="0" bIns="0" rtlCol="0" anchor="t">
            <a:spAutoFit/>
          </a:bodyPr>
          <a:lstStyle/>
          <a:p>
            <a:pPr algn="ctr">
              <a:lnSpc>
                <a:spcPts val="3359"/>
              </a:lnSpc>
            </a:pPr>
            <a:r>
              <a:rPr lang="en-US" sz="2400" spc="480">
                <a:solidFill>
                  <a:srgbClr val="504C44"/>
                </a:solidFill>
                <a:latin typeface="Inter"/>
                <a:ea typeface="Inter"/>
                <a:cs typeface="Inter"/>
                <a:sym typeface="Inter"/>
              </a:rPr>
              <a:t>SHUSHMA PRIYA VADLAMANU</a:t>
            </a:r>
          </a:p>
        </p:txBody>
      </p:sp>
      <p:sp>
        <p:nvSpPr>
          <p:cNvPr id="5" name="TextBox 5"/>
          <p:cNvSpPr txBox="1"/>
          <p:nvPr/>
        </p:nvSpPr>
        <p:spPr>
          <a:xfrm>
            <a:off x="4521994" y="6641221"/>
            <a:ext cx="9244012" cy="669925"/>
          </a:xfrm>
          <a:prstGeom prst="rect">
            <a:avLst/>
          </a:prstGeom>
        </p:spPr>
        <p:txBody>
          <a:bodyPr lIns="0" tIns="0" rIns="0" bIns="0" rtlCol="0" anchor="t">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PHISHING ATTACKS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83031" y="3654168"/>
            <a:ext cx="14456059" cy="3339465"/>
          </a:xfrm>
          <a:prstGeom prst="rect">
            <a:avLst/>
          </a:prstGeom>
        </p:spPr>
        <p:txBody>
          <a:bodyPr lIns="0" tIns="0" rIns="0" bIns="0" rtlCol="0" anchor="t">
            <a:spAutoFit/>
          </a:bodyPr>
          <a:lstStyle/>
          <a:p>
            <a:pPr algn="just">
              <a:lnSpc>
                <a:spcPts val="3359"/>
              </a:lnSpc>
              <a:spcBef>
                <a:spcPct val="0"/>
              </a:spcBef>
            </a:pPr>
            <a:endParaRPr/>
          </a:p>
          <a:p>
            <a:pPr algn="just">
              <a:lnSpc>
                <a:spcPts val="3359"/>
              </a:lnSpc>
              <a:spcBef>
                <a:spcPct val="0"/>
              </a:spcBef>
            </a:pPr>
            <a:r>
              <a:rPr lang="en-US" sz="2399">
                <a:solidFill>
                  <a:srgbClr val="000000"/>
                </a:solidFill>
                <a:latin typeface="Inter Bold"/>
                <a:ea typeface="Inter Bold"/>
                <a:cs typeface="Inter Bold"/>
                <a:sym typeface="Inter Bold"/>
              </a:rPr>
              <a:t>Scenario-based Questions:</a:t>
            </a:r>
          </a:p>
          <a:p>
            <a:pPr algn="just">
              <a:lnSpc>
                <a:spcPts val="3359"/>
              </a:lnSpc>
              <a:spcBef>
                <a:spcPct val="0"/>
              </a:spcBef>
            </a:pPr>
            <a:endParaRPr lang="en-US" sz="2399">
              <a:solidFill>
                <a:srgbClr val="000000"/>
              </a:solidFill>
              <a:latin typeface="Inter Bold"/>
              <a:ea typeface="Inter Bold"/>
              <a:cs typeface="Inter Bold"/>
              <a:sym typeface="Inter Bold"/>
            </a:endParaRPr>
          </a:p>
          <a:p>
            <a:pPr algn="just">
              <a:lnSpc>
                <a:spcPts val="3359"/>
              </a:lnSpc>
              <a:spcBef>
                <a:spcPct val="0"/>
              </a:spcBef>
            </a:pPr>
            <a:r>
              <a:rPr lang="en-US" sz="2399">
                <a:solidFill>
                  <a:srgbClr val="000000"/>
                </a:solidFill>
                <a:latin typeface="Inter"/>
                <a:ea typeface="Inter"/>
                <a:cs typeface="Inter"/>
                <a:sym typeface="Inter"/>
              </a:rPr>
              <a:t>Scenario 1: You receive an email from your bank asking for your login details due to a "security issue." What steps should you take?</a:t>
            </a:r>
          </a:p>
          <a:p>
            <a:pPr algn="just">
              <a:lnSpc>
                <a:spcPts val="3359"/>
              </a:lnSpc>
              <a:spcBef>
                <a:spcPct val="0"/>
              </a:spcBef>
            </a:pPr>
            <a:endParaRPr lang="en-US" sz="2399">
              <a:solidFill>
                <a:srgbClr val="000000"/>
              </a:solidFill>
              <a:latin typeface="Inter"/>
              <a:ea typeface="Inter"/>
              <a:cs typeface="Inter"/>
              <a:sym typeface="Inter"/>
            </a:endParaRPr>
          </a:p>
          <a:p>
            <a:pPr algn="just">
              <a:lnSpc>
                <a:spcPts val="3359"/>
              </a:lnSpc>
              <a:spcBef>
                <a:spcPct val="0"/>
              </a:spcBef>
            </a:pPr>
            <a:r>
              <a:rPr lang="en-US" sz="2399">
                <a:solidFill>
                  <a:srgbClr val="000000"/>
                </a:solidFill>
                <a:latin typeface="Inter"/>
                <a:ea typeface="Inter"/>
                <a:cs typeface="Inter"/>
                <a:sym typeface="Inter"/>
              </a:rPr>
              <a:t>Scenario 2: You notice a website you frequently use has a URL with a misspelling and lacks a padlock icon. What should you do next?</a:t>
            </a:r>
          </a:p>
        </p:txBody>
      </p:sp>
      <p:sp>
        <p:nvSpPr>
          <p:cNvPr id="3" name="TextBox 3"/>
          <p:cNvSpPr txBox="1"/>
          <p:nvPr/>
        </p:nvSpPr>
        <p:spPr>
          <a:xfrm>
            <a:off x="6831308" y="456516"/>
            <a:ext cx="2197695" cy="464820"/>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Inter Bold"/>
                <a:ea typeface="Inter Bold"/>
                <a:cs typeface="Inter Bold"/>
                <a:sym typeface="Inter Bold"/>
              </a:rPr>
              <a:t>Assessment:</a:t>
            </a:r>
          </a:p>
        </p:txBody>
      </p:sp>
      <p:sp>
        <p:nvSpPr>
          <p:cNvPr id="4" name="TextBox 4"/>
          <p:cNvSpPr txBox="1"/>
          <p:nvPr/>
        </p:nvSpPr>
        <p:spPr>
          <a:xfrm>
            <a:off x="1483030" y="1343310"/>
            <a:ext cx="10404169" cy="2143472"/>
          </a:xfrm>
          <a:prstGeom prst="rect">
            <a:avLst/>
          </a:prstGeom>
        </p:spPr>
        <p:txBody>
          <a:bodyPr wrap="square" lIns="0" tIns="0" rIns="0" bIns="0" rtlCol="0" anchor="t">
            <a:spAutoFit/>
          </a:bodyPr>
          <a:lstStyle/>
          <a:p>
            <a:pPr algn="just">
              <a:lnSpc>
                <a:spcPts val="3359"/>
              </a:lnSpc>
              <a:spcBef>
                <a:spcPct val="0"/>
              </a:spcBef>
            </a:pPr>
            <a:r>
              <a:rPr lang="en-US" sz="2400" dirty="0">
                <a:solidFill>
                  <a:srgbClr val="000000"/>
                </a:solidFill>
                <a:latin typeface="Inter Bold"/>
                <a:ea typeface="Inter Bold"/>
                <a:cs typeface="Inter Bold"/>
                <a:sym typeface="Inter Bold"/>
              </a:rPr>
              <a:t>Quiz:</a:t>
            </a:r>
          </a:p>
          <a:p>
            <a:pPr algn="just">
              <a:lnSpc>
                <a:spcPts val="3359"/>
              </a:lnSpc>
              <a:spcBef>
                <a:spcPct val="0"/>
              </a:spcBef>
            </a:pPr>
            <a:endParaRPr lang="en-US" sz="2400" dirty="0">
              <a:solidFill>
                <a:srgbClr val="000000"/>
              </a:solidFill>
              <a:latin typeface="Inter Bold"/>
              <a:ea typeface="Inter Bold"/>
              <a:cs typeface="Inter Bold"/>
              <a:sym typeface="Inter Bold"/>
            </a:endParaRPr>
          </a:p>
          <a:p>
            <a:pPr algn="just">
              <a:lnSpc>
                <a:spcPts val="3359"/>
              </a:lnSpc>
              <a:spcBef>
                <a:spcPct val="0"/>
              </a:spcBef>
            </a:pPr>
            <a:r>
              <a:rPr lang="en-US" sz="2400" dirty="0">
                <a:solidFill>
                  <a:srgbClr val="000000"/>
                </a:solidFill>
                <a:latin typeface="Inter"/>
                <a:ea typeface="Inter"/>
                <a:cs typeface="Inter"/>
                <a:sym typeface="Inter"/>
              </a:rPr>
              <a:t>Question 1: What is phishing?</a:t>
            </a:r>
          </a:p>
          <a:p>
            <a:pPr algn="just">
              <a:lnSpc>
                <a:spcPts val="3359"/>
              </a:lnSpc>
              <a:spcBef>
                <a:spcPct val="0"/>
              </a:spcBef>
            </a:pPr>
            <a:r>
              <a:rPr lang="en-US" sz="2400" dirty="0">
                <a:solidFill>
                  <a:srgbClr val="000000"/>
                </a:solidFill>
                <a:latin typeface="Inter"/>
                <a:ea typeface="Inter"/>
                <a:cs typeface="Inter"/>
                <a:sym typeface="Inter"/>
              </a:rPr>
              <a:t>Question 2: How can you recognize a phishing website?</a:t>
            </a:r>
          </a:p>
          <a:p>
            <a:pPr algn="just">
              <a:lnSpc>
                <a:spcPts val="3359"/>
              </a:lnSpc>
              <a:spcBef>
                <a:spcPct val="0"/>
              </a:spcBef>
            </a:pPr>
            <a:r>
              <a:rPr lang="en-US" sz="2400" dirty="0">
                <a:solidFill>
                  <a:srgbClr val="000000"/>
                </a:solidFill>
                <a:latin typeface="Inter"/>
                <a:ea typeface="Inter"/>
                <a:cs typeface="Inter"/>
                <a:sym typeface="Inter"/>
              </a:rPr>
              <a:t>Question 3: What steps should you take to report a phishing email?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972841" y="3634861"/>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Introduction to Phishing</a:t>
            </a:r>
          </a:p>
        </p:txBody>
      </p:sp>
      <p:sp>
        <p:nvSpPr>
          <p:cNvPr id="3" name="TextBox 3"/>
          <p:cNvSpPr txBox="1"/>
          <p:nvPr/>
        </p:nvSpPr>
        <p:spPr>
          <a:xfrm>
            <a:off x="1646482" y="3521180"/>
            <a:ext cx="1135110" cy="679450"/>
          </a:xfrm>
          <a:prstGeom prst="rect">
            <a:avLst/>
          </a:prstGeom>
        </p:spPr>
        <p:txBody>
          <a:bodyPr lIns="0" tIns="0" rIns="0" bIns="0" rtlCol="0" anchor="t">
            <a:spAutoFit/>
          </a:bodyPr>
          <a:lstStyle/>
          <a:p>
            <a:pPr algn="ctr">
              <a:lnSpc>
                <a:spcPts val="5599"/>
              </a:lnSpc>
            </a:pPr>
            <a:r>
              <a:rPr lang="en-US" sz="3999">
                <a:solidFill>
                  <a:srgbClr val="504C44">
                    <a:alpha val="19608"/>
                  </a:srgbClr>
                </a:solidFill>
                <a:latin typeface="Inter"/>
                <a:ea typeface="Inter"/>
                <a:cs typeface="Inter"/>
                <a:sym typeface="Inter"/>
              </a:rPr>
              <a:t>01</a:t>
            </a:r>
          </a:p>
        </p:txBody>
      </p:sp>
      <p:sp>
        <p:nvSpPr>
          <p:cNvPr id="4" name="TextBox 4"/>
          <p:cNvSpPr txBox="1"/>
          <p:nvPr/>
        </p:nvSpPr>
        <p:spPr>
          <a:xfrm>
            <a:off x="2982366" y="4844794"/>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Recognizing Phishing Emails</a:t>
            </a:r>
          </a:p>
        </p:txBody>
      </p:sp>
      <p:sp>
        <p:nvSpPr>
          <p:cNvPr id="5" name="TextBox 5"/>
          <p:cNvSpPr txBox="1"/>
          <p:nvPr/>
        </p:nvSpPr>
        <p:spPr>
          <a:xfrm>
            <a:off x="1646482" y="4721587"/>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02</a:t>
            </a:r>
          </a:p>
        </p:txBody>
      </p:sp>
      <p:sp>
        <p:nvSpPr>
          <p:cNvPr id="6" name="TextBox 6"/>
          <p:cNvSpPr txBox="1"/>
          <p:nvPr/>
        </p:nvSpPr>
        <p:spPr>
          <a:xfrm>
            <a:off x="2982366" y="6057644"/>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Recognizing Phishing Websites</a:t>
            </a:r>
          </a:p>
        </p:txBody>
      </p:sp>
      <p:sp>
        <p:nvSpPr>
          <p:cNvPr id="7" name="TextBox 7"/>
          <p:cNvSpPr txBox="1"/>
          <p:nvPr/>
        </p:nvSpPr>
        <p:spPr>
          <a:xfrm>
            <a:off x="1646482" y="5934437"/>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03</a:t>
            </a:r>
          </a:p>
        </p:txBody>
      </p:sp>
      <p:sp>
        <p:nvSpPr>
          <p:cNvPr id="8" name="TextBox 8"/>
          <p:cNvSpPr txBox="1"/>
          <p:nvPr/>
        </p:nvSpPr>
        <p:spPr>
          <a:xfrm>
            <a:off x="2982366" y="7270494"/>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Social Engineering Tactics</a:t>
            </a:r>
          </a:p>
        </p:txBody>
      </p:sp>
      <p:sp>
        <p:nvSpPr>
          <p:cNvPr id="9" name="TextBox 9"/>
          <p:cNvSpPr txBox="1"/>
          <p:nvPr/>
        </p:nvSpPr>
        <p:spPr>
          <a:xfrm>
            <a:off x="1646482" y="7147287"/>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04</a:t>
            </a:r>
          </a:p>
        </p:txBody>
      </p:sp>
      <p:sp>
        <p:nvSpPr>
          <p:cNvPr id="10" name="TextBox 10"/>
          <p:cNvSpPr txBox="1"/>
          <p:nvPr/>
        </p:nvSpPr>
        <p:spPr>
          <a:xfrm>
            <a:off x="4421981" y="2163050"/>
            <a:ext cx="9244012" cy="669925"/>
          </a:xfrm>
          <a:prstGeom prst="rect">
            <a:avLst/>
          </a:prstGeom>
        </p:spPr>
        <p:txBody>
          <a:bodyPr lIns="0" tIns="0" rIns="0" bIns="0" rtlCol="0" anchor="t">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TABLE OF CONTENTS</a:t>
            </a:r>
          </a:p>
        </p:txBody>
      </p:sp>
      <p:sp>
        <p:nvSpPr>
          <p:cNvPr id="11" name="TextBox 11"/>
          <p:cNvSpPr txBox="1"/>
          <p:nvPr/>
        </p:nvSpPr>
        <p:spPr>
          <a:xfrm>
            <a:off x="10814404" y="3634861"/>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Preventive Measures</a:t>
            </a:r>
          </a:p>
        </p:txBody>
      </p:sp>
      <p:sp>
        <p:nvSpPr>
          <p:cNvPr id="12" name="TextBox 12"/>
          <p:cNvSpPr txBox="1"/>
          <p:nvPr/>
        </p:nvSpPr>
        <p:spPr>
          <a:xfrm>
            <a:off x="9478520" y="3511655"/>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05</a:t>
            </a:r>
          </a:p>
        </p:txBody>
      </p:sp>
      <p:sp>
        <p:nvSpPr>
          <p:cNvPr id="13" name="TextBox 13"/>
          <p:cNvSpPr txBox="1"/>
          <p:nvPr/>
        </p:nvSpPr>
        <p:spPr>
          <a:xfrm>
            <a:off x="10814404" y="4844794"/>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Reporting Phishing Attempts</a:t>
            </a:r>
          </a:p>
        </p:txBody>
      </p:sp>
      <p:sp>
        <p:nvSpPr>
          <p:cNvPr id="14" name="TextBox 14"/>
          <p:cNvSpPr txBox="1"/>
          <p:nvPr/>
        </p:nvSpPr>
        <p:spPr>
          <a:xfrm>
            <a:off x="9478520" y="4721587"/>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06</a:t>
            </a:r>
          </a:p>
        </p:txBody>
      </p:sp>
      <p:sp>
        <p:nvSpPr>
          <p:cNvPr id="15" name="TextBox 15"/>
          <p:cNvSpPr txBox="1"/>
          <p:nvPr/>
        </p:nvSpPr>
        <p:spPr>
          <a:xfrm>
            <a:off x="10814404" y="6057644"/>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a:ea typeface="Inter"/>
                <a:cs typeface="Inter"/>
                <a:sym typeface="Inter"/>
              </a:rPr>
              <a:t>Conclusion</a:t>
            </a:r>
          </a:p>
        </p:txBody>
      </p:sp>
      <p:sp>
        <p:nvSpPr>
          <p:cNvPr id="16" name="TextBox 16"/>
          <p:cNvSpPr txBox="1"/>
          <p:nvPr/>
        </p:nvSpPr>
        <p:spPr>
          <a:xfrm>
            <a:off x="9478520" y="5934437"/>
            <a:ext cx="1135110" cy="688975"/>
          </a:xfrm>
          <a:prstGeom prst="rect">
            <a:avLst/>
          </a:prstGeom>
        </p:spPr>
        <p:txBody>
          <a:bodyPr lIns="0" tIns="0" rIns="0" bIns="0" rtlCol="0" anchor="t">
            <a:spAutoFit/>
          </a:bodyPr>
          <a:lstStyle/>
          <a:p>
            <a:pPr algn="ctr">
              <a:lnSpc>
                <a:spcPts val="5600"/>
              </a:lnSpc>
            </a:pPr>
            <a:r>
              <a:rPr lang="en-US" sz="4000">
                <a:solidFill>
                  <a:srgbClr val="504C44">
                    <a:alpha val="19608"/>
                  </a:srgbClr>
                </a:solidFill>
                <a:latin typeface="Inter"/>
                <a:ea typeface="Inter"/>
                <a:cs typeface="Inter"/>
                <a:sym typeface="Inter"/>
              </a:rPr>
              <a:t>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0" y="1801901"/>
            <a:ext cx="8211231" cy="7687765"/>
          </a:xfrm>
          <a:custGeom>
            <a:avLst/>
            <a:gdLst/>
            <a:ahLst/>
            <a:cxnLst/>
            <a:rect l="l" t="t" r="r" b="b"/>
            <a:pathLst>
              <a:path w="8211231" h="7687765">
                <a:moveTo>
                  <a:pt x="0" y="0"/>
                </a:moveTo>
                <a:lnTo>
                  <a:pt x="8211231" y="0"/>
                </a:lnTo>
                <a:lnTo>
                  <a:pt x="8211231" y="7687765"/>
                </a:lnTo>
                <a:lnTo>
                  <a:pt x="0" y="7687765"/>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8452317" y="2263775"/>
            <a:ext cx="7814940" cy="1406525"/>
          </a:xfrm>
          <a:prstGeom prst="rect">
            <a:avLst/>
          </a:prstGeom>
        </p:spPr>
        <p:txBody>
          <a:bodyPr lIns="0" tIns="0" rIns="0" bIns="0" rtlCol="0" anchor="t">
            <a:spAutoFit/>
          </a:bodyPr>
          <a:lstStyle/>
          <a:p>
            <a:pPr algn="l">
              <a:lnSpc>
                <a:spcPts val="2800"/>
              </a:lnSpc>
            </a:pPr>
            <a:r>
              <a:rPr lang="en-US" sz="2000">
                <a:solidFill>
                  <a:srgbClr val="504C44"/>
                </a:solidFill>
                <a:latin typeface="Inter"/>
                <a:ea typeface="Inter"/>
                <a:cs typeface="Inter"/>
                <a:sym typeface="Inter"/>
              </a:rPr>
              <a:t>Definition: Phishing is a type of cyber attack where attackers disguise themselves as trustworthy entities to steal sensitive information.</a:t>
            </a:r>
          </a:p>
          <a:p>
            <a:pPr algn="l">
              <a:lnSpc>
                <a:spcPts val="2800"/>
              </a:lnSpc>
            </a:pPr>
            <a:endParaRPr lang="en-US" sz="2000">
              <a:solidFill>
                <a:srgbClr val="504C44"/>
              </a:solidFill>
              <a:latin typeface="Inter"/>
              <a:ea typeface="Inter"/>
              <a:cs typeface="Inter"/>
              <a:sym typeface="Inter"/>
            </a:endParaRPr>
          </a:p>
        </p:txBody>
      </p:sp>
      <p:sp>
        <p:nvSpPr>
          <p:cNvPr id="4" name="TextBox 4"/>
          <p:cNvSpPr txBox="1"/>
          <p:nvPr/>
        </p:nvSpPr>
        <p:spPr>
          <a:xfrm>
            <a:off x="3984327" y="912901"/>
            <a:ext cx="10401124" cy="669925"/>
          </a:xfrm>
          <a:prstGeom prst="rect">
            <a:avLst/>
          </a:prstGeom>
        </p:spPr>
        <p:txBody>
          <a:bodyPr lIns="0" tIns="0" rIns="0" bIns="0" rtlCol="0" anchor="t">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INTRODUCTION TO PHISHING</a:t>
            </a:r>
          </a:p>
        </p:txBody>
      </p:sp>
      <p:sp>
        <p:nvSpPr>
          <p:cNvPr id="5" name="TextBox 5"/>
          <p:cNvSpPr txBox="1"/>
          <p:nvPr/>
        </p:nvSpPr>
        <p:spPr>
          <a:xfrm>
            <a:off x="8452317" y="1754276"/>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What is Phishing</a:t>
            </a:r>
          </a:p>
        </p:txBody>
      </p:sp>
      <p:sp>
        <p:nvSpPr>
          <p:cNvPr id="6" name="TextBox 6"/>
          <p:cNvSpPr txBox="1"/>
          <p:nvPr/>
        </p:nvSpPr>
        <p:spPr>
          <a:xfrm>
            <a:off x="8452317" y="4214743"/>
            <a:ext cx="8162810" cy="3873500"/>
          </a:xfrm>
          <a:prstGeom prst="rect">
            <a:avLst/>
          </a:prstGeom>
        </p:spPr>
        <p:txBody>
          <a:bodyPr lIns="0" tIns="0" rIns="0" bIns="0" rtlCol="0" anchor="t">
            <a:spAutoFit/>
          </a:bodyPr>
          <a:lstStyle/>
          <a:p>
            <a:pPr algn="l">
              <a:lnSpc>
                <a:spcPts val="2800"/>
              </a:lnSpc>
            </a:pPr>
            <a:endParaRPr/>
          </a:p>
          <a:p>
            <a:pPr marL="431801" lvl="1" indent="-215900" algn="l">
              <a:lnSpc>
                <a:spcPts val="2800"/>
              </a:lnSpc>
              <a:buFont typeface="Arial"/>
              <a:buChar char="•"/>
            </a:pPr>
            <a:r>
              <a:rPr lang="en-US" sz="2000">
                <a:solidFill>
                  <a:srgbClr val="504C44"/>
                </a:solidFill>
                <a:latin typeface="Inter"/>
                <a:ea typeface="Inter"/>
                <a:cs typeface="Inter"/>
                <a:sym typeface="Inter"/>
              </a:rPr>
              <a:t>Email Phishing: The most common form, where attackers send fraudulent emails to trick recipients into providing personal information.</a:t>
            </a:r>
          </a:p>
          <a:p>
            <a:pPr marL="431801" lvl="1" indent="-215900" algn="l">
              <a:lnSpc>
                <a:spcPts val="2800"/>
              </a:lnSpc>
              <a:buFont typeface="Arial"/>
              <a:buChar char="•"/>
            </a:pPr>
            <a:r>
              <a:rPr lang="en-US" sz="2000">
                <a:solidFill>
                  <a:srgbClr val="504C44"/>
                </a:solidFill>
                <a:latin typeface="Inter"/>
                <a:ea typeface="Inter"/>
                <a:cs typeface="Inter"/>
                <a:sym typeface="Inter"/>
              </a:rPr>
              <a:t>Spear Phishing: Targeted phishing attacks aimed at specific individuals or organizations.</a:t>
            </a:r>
          </a:p>
          <a:p>
            <a:pPr marL="431801" lvl="1" indent="-215900" algn="l">
              <a:lnSpc>
                <a:spcPts val="2800"/>
              </a:lnSpc>
              <a:buFont typeface="Arial"/>
              <a:buChar char="•"/>
            </a:pPr>
            <a:r>
              <a:rPr lang="en-US" sz="2000">
                <a:solidFill>
                  <a:srgbClr val="504C44"/>
                </a:solidFill>
                <a:latin typeface="Inter"/>
                <a:ea typeface="Inter"/>
                <a:cs typeface="Inter"/>
                <a:sym typeface="Inter"/>
              </a:rPr>
              <a:t>Whaling: Phishing attacks aimed at senior executives or high-profile targets.</a:t>
            </a:r>
          </a:p>
          <a:p>
            <a:pPr marL="431801" lvl="1" indent="-215900" algn="l">
              <a:lnSpc>
                <a:spcPts val="2800"/>
              </a:lnSpc>
              <a:buFont typeface="Arial"/>
              <a:buChar char="•"/>
            </a:pPr>
            <a:r>
              <a:rPr lang="en-US" sz="2000">
                <a:solidFill>
                  <a:srgbClr val="504C44"/>
                </a:solidFill>
                <a:latin typeface="Inter"/>
                <a:ea typeface="Inter"/>
                <a:cs typeface="Inter"/>
                <a:sym typeface="Inter"/>
              </a:rPr>
              <a:t>Smishing: Phishing attacks conducted via SMS text messages.</a:t>
            </a:r>
          </a:p>
          <a:p>
            <a:pPr marL="431801" lvl="1" indent="-215900" algn="l">
              <a:lnSpc>
                <a:spcPts val="2800"/>
              </a:lnSpc>
              <a:buFont typeface="Arial"/>
              <a:buChar char="•"/>
            </a:pPr>
            <a:r>
              <a:rPr lang="en-US" sz="2000">
                <a:solidFill>
                  <a:srgbClr val="504C44"/>
                </a:solidFill>
                <a:latin typeface="Inter"/>
                <a:ea typeface="Inter"/>
                <a:cs typeface="Inter"/>
                <a:sym typeface="Inter"/>
              </a:rPr>
              <a:t>Vishing: Phishing attacks conducted via voice calls.</a:t>
            </a:r>
          </a:p>
          <a:p>
            <a:pPr algn="l">
              <a:lnSpc>
                <a:spcPts val="2800"/>
              </a:lnSpc>
            </a:pPr>
            <a:endParaRPr lang="en-US" sz="2000">
              <a:solidFill>
                <a:srgbClr val="504C44"/>
              </a:solidFill>
              <a:latin typeface="Inter"/>
              <a:ea typeface="Inter"/>
              <a:cs typeface="Inter"/>
              <a:sym typeface="Inter"/>
            </a:endParaRPr>
          </a:p>
        </p:txBody>
      </p:sp>
      <p:sp>
        <p:nvSpPr>
          <p:cNvPr id="7" name="TextBox 7"/>
          <p:cNvSpPr txBox="1"/>
          <p:nvPr/>
        </p:nvSpPr>
        <p:spPr>
          <a:xfrm>
            <a:off x="8452317" y="3704203"/>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Types of Phishing  Attacks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1391603"/>
            <a:ext cx="7911273" cy="5554068"/>
            <a:chOff x="0" y="0"/>
            <a:chExt cx="10548364" cy="7405424"/>
          </a:xfrm>
        </p:grpSpPr>
        <p:pic>
          <p:nvPicPr>
            <p:cNvPr id="3" name="Picture 3"/>
            <p:cNvPicPr>
              <a:picLocks noChangeAspect="1"/>
            </p:cNvPicPr>
            <p:nvPr/>
          </p:nvPicPr>
          <p:blipFill>
            <a:blip r:embed="rId2"/>
            <a:srcRect t="557" b="557"/>
            <a:stretch>
              <a:fillRect/>
            </a:stretch>
          </p:blipFill>
          <p:spPr>
            <a:xfrm>
              <a:off x="0" y="0"/>
              <a:ext cx="10548364" cy="7405424"/>
            </a:xfrm>
            <a:prstGeom prst="rect">
              <a:avLst/>
            </a:prstGeom>
          </p:spPr>
        </p:pic>
      </p:grpSp>
      <p:sp>
        <p:nvSpPr>
          <p:cNvPr id="4" name="TextBox 4"/>
          <p:cNvSpPr txBox="1"/>
          <p:nvPr/>
        </p:nvSpPr>
        <p:spPr>
          <a:xfrm>
            <a:off x="313776" y="7374296"/>
            <a:ext cx="7996126" cy="2816225"/>
          </a:xfrm>
          <a:prstGeom prst="rect">
            <a:avLst/>
          </a:prstGeom>
        </p:spPr>
        <p:txBody>
          <a:bodyPr lIns="0" tIns="0" rIns="0" bIns="0" rtlCol="0" anchor="t">
            <a:spAutoFit/>
          </a:bodyPr>
          <a:lstStyle/>
          <a:p>
            <a:pPr algn="l">
              <a:lnSpc>
                <a:spcPts val="2800"/>
              </a:lnSpc>
            </a:pPr>
            <a:r>
              <a:rPr lang="en-US" sz="2000">
                <a:solidFill>
                  <a:srgbClr val="504C44"/>
                </a:solidFill>
                <a:latin typeface="Inter"/>
                <a:ea typeface="Inter"/>
                <a:cs typeface="Inter"/>
                <a:sym typeface="Inter"/>
              </a:rPr>
              <a:t>Email phishing attacks are fraudulent messages that appear to come from a legitimate source, typically through email, to steal sensitive data or install malware. The goal is to trick the recipient into revealing information like login credentials or credit card numbers, or to transfer money. </a:t>
            </a:r>
          </a:p>
          <a:p>
            <a:pPr algn="l">
              <a:lnSpc>
                <a:spcPts val="2800"/>
              </a:lnSpc>
            </a:pPr>
            <a:endParaRPr lang="en-US" sz="2000">
              <a:solidFill>
                <a:srgbClr val="504C44"/>
              </a:solidFill>
              <a:latin typeface="Inter"/>
              <a:ea typeface="Inter"/>
              <a:cs typeface="Inter"/>
              <a:sym typeface="Inter"/>
            </a:endParaRPr>
          </a:p>
          <a:p>
            <a:pPr algn="l">
              <a:lnSpc>
                <a:spcPts val="2800"/>
              </a:lnSpc>
            </a:pPr>
            <a:endParaRPr lang="en-US" sz="2000">
              <a:solidFill>
                <a:srgbClr val="504C44"/>
              </a:solidFill>
              <a:latin typeface="Inter"/>
              <a:ea typeface="Inter"/>
              <a:cs typeface="Inter"/>
              <a:sym typeface="Inter"/>
            </a:endParaRPr>
          </a:p>
          <a:p>
            <a:pPr algn="l">
              <a:lnSpc>
                <a:spcPts val="2800"/>
              </a:lnSpc>
            </a:pPr>
            <a:endParaRPr lang="en-US" sz="2000">
              <a:solidFill>
                <a:srgbClr val="504C44"/>
              </a:solidFill>
              <a:latin typeface="Inter"/>
              <a:ea typeface="Inter"/>
              <a:cs typeface="Inter"/>
              <a:sym typeface="Inter"/>
            </a:endParaRPr>
          </a:p>
        </p:txBody>
      </p:sp>
      <p:sp>
        <p:nvSpPr>
          <p:cNvPr id="5" name="TextBox 5"/>
          <p:cNvSpPr txBox="1"/>
          <p:nvPr/>
        </p:nvSpPr>
        <p:spPr>
          <a:xfrm>
            <a:off x="313776" y="245428"/>
            <a:ext cx="11161927"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RECOGNIZING PHISHING EMAILS</a:t>
            </a:r>
          </a:p>
        </p:txBody>
      </p:sp>
      <p:sp>
        <p:nvSpPr>
          <p:cNvPr id="6" name="TextBox 6"/>
          <p:cNvSpPr txBox="1"/>
          <p:nvPr/>
        </p:nvSpPr>
        <p:spPr>
          <a:xfrm>
            <a:off x="8413059" y="1164908"/>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Characteristics of Phishing Emails:</a:t>
            </a:r>
          </a:p>
        </p:txBody>
      </p:sp>
      <p:sp>
        <p:nvSpPr>
          <p:cNvPr id="7" name="TextBox 7"/>
          <p:cNvSpPr txBox="1"/>
          <p:nvPr/>
        </p:nvSpPr>
        <p:spPr>
          <a:xfrm>
            <a:off x="8413059" y="1704837"/>
            <a:ext cx="7273083" cy="2463800"/>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504C44"/>
                </a:solidFill>
                <a:latin typeface="Inter"/>
                <a:ea typeface="Inter"/>
                <a:cs typeface="Inter"/>
                <a:sym typeface="Inter"/>
              </a:rPr>
              <a:t>Unusual sender email address.</a:t>
            </a:r>
          </a:p>
          <a:p>
            <a:pPr marL="431801" lvl="1" indent="-215900" algn="l">
              <a:lnSpc>
                <a:spcPts val="2800"/>
              </a:lnSpc>
              <a:buFont typeface="Arial"/>
              <a:buChar char="•"/>
            </a:pPr>
            <a:r>
              <a:rPr lang="en-US" sz="2000">
                <a:solidFill>
                  <a:srgbClr val="504C44"/>
                </a:solidFill>
                <a:latin typeface="Inter"/>
                <a:ea typeface="Inter"/>
                <a:cs typeface="Inter"/>
                <a:sym typeface="Inter"/>
              </a:rPr>
              <a:t>Generic greetings (e.g., "Dear Customer").</a:t>
            </a:r>
          </a:p>
          <a:p>
            <a:pPr marL="431801" lvl="1" indent="-215900" algn="l">
              <a:lnSpc>
                <a:spcPts val="2800"/>
              </a:lnSpc>
              <a:buFont typeface="Arial"/>
              <a:buChar char="•"/>
            </a:pPr>
            <a:r>
              <a:rPr lang="en-US" sz="2000">
                <a:solidFill>
                  <a:srgbClr val="504C44"/>
                </a:solidFill>
                <a:latin typeface="Inter"/>
                <a:ea typeface="Inter"/>
                <a:cs typeface="Inter"/>
                <a:sym typeface="Inter"/>
              </a:rPr>
              <a:t>Urgent or threatening language.</a:t>
            </a:r>
          </a:p>
          <a:p>
            <a:pPr marL="431801" lvl="1" indent="-215900" algn="l">
              <a:lnSpc>
                <a:spcPts val="2800"/>
              </a:lnSpc>
              <a:buFont typeface="Arial"/>
              <a:buChar char="•"/>
            </a:pPr>
            <a:r>
              <a:rPr lang="en-US" sz="2000">
                <a:solidFill>
                  <a:srgbClr val="504C44"/>
                </a:solidFill>
                <a:latin typeface="Inter"/>
                <a:ea typeface="Inter"/>
                <a:cs typeface="Inter"/>
                <a:sym typeface="Inter"/>
              </a:rPr>
              <a:t>Suspicious links or attachments.</a:t>
            </a:r>
          </a:p>
          <a:p>
            <a:pPr marL="431801" lvl="1" indent="-215900" algn="l">
              <a:lnSpc>
                <a:spcPts val="2800"/>
              </a:lnSpc>
              <a:buFont typeface="Arial"/>
              <a:buChar char="•"/>
            </a:pPr>
            <a:r>
              <a:rPr lang="en-US" sz="2000">
                <a:solidFill>
                  <a:srgbClr val="504C44"/>
                </a:solidFill>
                <a:latin typeface="Inter"/>
                <a:ea typeface="Inter"/>
                <a:cs typeface="Inter"/>
                <a:sym typeface="Inter"/>
              </a:rPr>
              <a:t>Poor grammar and spelling.</a:t>
            </a:r>
          </a:p>
          <a:p>
            <a:pPr algn="l">
              <a:lnSpc>
                <a:spcPts val="2800"/>
              </a:lnSpc>
            </a:pPr>
            <a:endParaRPr lang="en-US" sz="2000">
              <a:solidFill>
                <a:srgbClr val="504C44"/>
              </a:solidFill>
              <a:latin typeface="Inter"/>
              <a:ea typeface="Inter"/>
              <a:cs typeface="Inter"/>
              <a:sym typeface="Inter"/>
            </a:endParaRPr>
          </a:p>
          <a:p>
            <a:pPr algn="l">
              <a:lnSpc>
                <a:spcPts val="2800"/>
              </a:lnSpc>
            </a:pPr>
            <a:endParaRPr lang="en-US" sz="2000">
              <a:solidFill>
                <a:srgbClr val="504C44"/>
              </a:solidFill>
              <a:latin typeface="Inter"/>
              <a:ea typeface="Inter"/>
              <a:cs typeface="Inter"/>
              <a:sym typeface="Inter"/>
            </a:endParaRPr>
          </a:p>
        </p:txBody>
      </p:sp>
      <p:sp>
        <p:nvSpPr>
          <p:cNvPr id="8" name="TextBox 8"/>
          <p:cNvSpPr txBox="1"/>
          <p:nvPr/>
        </p:nvSpPr>
        <p:spPr>
          <a:xfrm>
            <a:off x="8413059" y="3576641"/>
            <a:ext cx="5827114"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Examples:</a:t>
            </a:r>
          </a:p>
        </p:txBody>
      </p:sp>
      <p:sp>
        <p:nvSpPr>
          <p:cNvPr id="9" name="TextBox 9"/>
          <p:cNvSpPr txBox="1"/>
          <p:nvPr/>
        </p:nvSpPr>
        <p:spPr>
          <a:xfrm>
            <a:off x="8413059" y="4121012"/>
            <a:ext cx="8167605" cy="5988050"/>
          </a:xfrm>
          <a:prstGeom prst="rect">
            <a:avLst/>
          </a:prstGeom>
        </p:spPr>
        <p:txBody>
          <a:bodyPr lIns="0" tIns="0" rIns="0" bIns="0" rtlCol="0" anchor="t">
            <a:spAutoFit/>
          </a:bodyPr>
          <a:lstStyle/>
          <a:p>
            <a:pPr algn="l">
              <a:lnSpc>
                <a:spcPts val="2800"/>
              </a:lnSpc>
            </a:pPr>
            <a:r>
              <a:rPr lang="en-US" sz="2000">
                <a:solidFill>
                  <a:srgbClr val="504C44"/>
                </a:solidFill>
                <a:latin typeface="Inter"/>
                <a:ea typeface="Inter"/>
                <a:cs typeface="Inter"/>
                <a:sym typeface="Inter"/>
              </a:rPr>
              <a:t>Phishing email attacks are a type of cyber attack that use email to trick people into sharing sensitive information. Here are some examples of phishing email attacks:</a:t>
            </a:r>
          </a:p>
          <a:p>
            <a:pPr algn="l">
              <a:lnSpc>
                <a:spcPts val="2800"/>
              </a:lnSpc>
            </a:pPr>
            <a:r>
              <a:rPr lang="en-US" sz="2000">
                <a:solidFill>
                  <a:srgbClr val="504C44"/>
                </a:solidFill>
                <a:latin typeface="Inter Bold"/>
                <a:ea typeface="Inter Bold"/>
                <a:cs typeface="Inter Bold"/>
                <a:sym typeface="Inter Bold"/>
              </a:rPr>
              <a:t>Spear phishing</a:t>
            </a:r>
          </a:p>
          <a:p>
            <a:pPr marL="431801" lvl="1" indent="-215900" algn="l">
              <a:lnSpc>
                <a:spcPts val="2800"/>
              </a:lnSpc>
              <a:buFont typeface="Arial"/>
              <a:buChar char="•"/>
            </a:pPr>
            <a:r>
              <a:rPr lang="en-US" sz="2000">
                <a:solidFill>
                  <a:srgbClr val="504C44"/>
                </a:solidFill>
                <a:latin typeface="Inter"/>
                <a:ea typeface="Inter"/>
                <a:cs typeface="Inter"/>
                <a:sym typeface="Inter"/>
              </a:rPr>
              <a:t>Uses specific information to send targeted emails to individuals or organizations to steal sensitive information. For example, whaling is a type of spear phishing that targets wealthy individuals, such as CEOs, with fake emails to get their login credentials.</a:t>
            </a:r>
          </a:p>
          <a:p>
            <a:pPr algn="l">
              <a:lnSpc>
                <a:spcPts val="2800"/>
              </a:lnSpc>
            </a:pPr>
            <a:r>
              <a:rPr lang="en-US" sz="2000">
                <a:solidFill>
                  <a:srgbClr val="504C44"/>
                </a:solidFill>
                <a:latin typeface="Inter Bold"/>
                <a:ea typeface="Inter Bold"/>
                <a:cs typeface="Inter Bold"/>
                <a:sym typeface="Inter Bold"/>
              </a:rPr>
              <a:t>Clone phishing</a:t>
            </a:r>
          </a:p>
          <a:p>
            <a:pPr marL="431801" lvl="1" indent="-215900" algn="l">
              <a:lnSpc>
                <a:spcPts val="2800"/>
              </a:lnSpc>
              <a:buFont typeface="Arial"/>
              <a:buChar char="•"/>
            </a:pPr>
            <a:r>
              <a:rPr lang="en-US" sz="2000">
                <a:solidFill>
                  <a:srgbClr val="504C44"/>
                </a:solidFill>
                <a:latin typeface="Inter"/>
                <a:ea typeface="Inter"/>
                <a:cs typeface="Inter"/>
                <a:sym typeface="Inter"/>
              </a:rPr>
              <a:t>An email that appears to be from a trusted sender is actually from a malicious actor. The email may include a link to a fake version of the sender's website.</a:t>
            </a:r>
          </a:p>
          <a:p>
            <a:pPr algn="l">
              <a:lnSpc>
                <a:spcPts val="2800"/>
              </a:lnSpc>
            </a:pPr>
            <a:r>
              <a:rPr lang="en-US" sz="2000">
                <a:solidFill>
                  <a:srgbClr val="504C44"/>
                </a:solidFill>
                <a:latin typeface="Inter Bold"/>
                <a:ea typeface="Inter Bold"/>
                <a:cs typeface="Inter Bold"/>
                <a:sym typeface="Inter Bold"/>
              </a:rPr>
              <a:t>Vishing</a:t>
            </a:r>
          </a:p>
          <a:p>
            <a:pPr marL="431801" lvl="1" indent="-215900" algn="l">
              <a:lnSpc>
                <a:spcPts val="2800"/>
              </a:lnSpc>
              <a:buFont typeface="Arial"/>
              <a:buChar char="•"/>
            </a:pPr>
            <a:r>
              <a:rPr lang="en-US" sz="2000">
                <a:solidFill>
                  <a:srgbClr val="504C44"/>
                </a:solidFill>
                <a:latin typeface="Inter"/>
                <a:ea typeface="Inter"/>
                <a:cs typeface="Inter"/>
                <a:sym typeface="Inter"/>
              </a:rPr>
              <a:t>An email that contains a virus or malware that automatically downloads onto a computer when the email is opened</a:t>
            </a:r>
          </a:p>
          <a:p>
            <a:pPr algn="l">
              <a:lnSpc>
                <a:spcPts val="2800"/>
              </a:lnSpc>
            </a:pPr>
            <a:endParaRPr lang="en-US" sz="2000">
              <a:solidFill>
                <a:srgbClr val="504C44"/>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097617" y="660400"/>
            <a:ext cx="13358007"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RECOGNIZING PHISHING WEBSITES</a:t>
            </a:r>
          </a:p>
        </p:txBody>
      </p:sp>
      <p:sp>
        <p:nvSpPr>
          <p:cNvPr id="3" name="TextBox 3"/>
          <p:cNvSpPr txBox="1"/>
          <p:nvPr/>
        </p:nvSpPr>
        <p:spPr>
          <a:xfrm>
            <a:off x="1097617" y="2157601"/>
            <a:ext cx="6747921" cy="2463800"/>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504C44"/>
                </a:solidFill>
                <a:latin typeface="Inter"/>
                <a:ea typeface="Inter"/>
                <a:cs typeface="Inter"/>
                <a:sym typeface="Inter"/>
              </a:rPr>
              <a:t>Check for HTTPS and padlock icon.</a:t>
            </a:r>
          </a:p>
          <a:p>
            <a:pPr marL="431801" lvl="1" indent="-215900" algn="l">
              <a:lnSpc>
                <a:spcPts val="2800"/>
              </a:lnSpc>
              <a:buFont typeface="Arial"/>
              <a:buChar char="•"/>
            </a:pPr>
            <a:r>
              <a:rPr lang="en-US" sz="2000">
                <a:solidFill>
                  <a:srgbClr val="504C44"/>
                </a:solidFill>
                <a:latin typeface="Inter"/>
                <a:ea typeface="Inter"/>
                <a:cs typeface="Inter"/>
                <a:sym typeface="Inter"/>
              </a:rPr>
              <a:t>Look for misspellings in the URL.</a:t>
            </a:r>
          </a:p>
          <a:p>
            <a:pPr marL="431801" lvl="1" indent="-215900" algn="l">
              <a:lnSpc>
                <a:spcPts val="2800"/>
              </a:lnSpc>
              <a:buFont typeface="Arial"/>
              <a:buChar char="•"/>
            </a:pPr>
            <a:r>
              <a:rPr lang="en-US" sz="2000">
                <a:solidFill>
                  <a:srgbClr val="504C44"/>
                </a:solidFill>
                <a:latin typeface="Inter"/>
                <a:ea typeface="Inter"/>
                <a:cs typeface="Inter"/>
                <a:sym typeface="Inter"/>
              </a:rPr>
              <a:t>Verify the website’s contact information and security certificates.</a:t>
            </a:r>
          </a:p>
          <a:p>
            <a:pPr marL="431801" lvl="1" indent="-215900" algn="l">
              <a:lnSpc>
                <a:spcPts val="2800"/>
              </a:lnSpc>
              <a:buFont typeface="Arial"/>
              <a:buChar char="•"/>
            </a:pPr>
            <a:r>
              <a:rPr lang="en-US" sz="2000">
                <a:solidFill>
                  <a:srgbClr val="504C44"/>
                </a:solidFill>
                <a:latin typeface="Inter"/>
                <a:ea typeface="Inter"/>
                <a:cs typeface="Inter"/>
                <a:sym typeface="Inter"/>
              </a:rPr>
              <a:t>Be cautious of pop-ups asking for personal information.</a:t>
            </a:r>
          </a:p>
          <a:p>
            <a:pPr algn="l">
              <a:lnSpc>
                <a:spcPts val="2800"/>
              </a:lnSpc>
            </a:pPr>
            <a:endParaRPr lang="en-US" sz="2000">
              <a:solidFill>
                <a:srgbClr val="504C44"/>
              </a:solidFill>
              <a:latin typeface="Inter"/>
              <a:ea typeface="Inter"/>
              <a:cs typeface="Inter"/>
              <a:sym typeface="Inter"/>
            </a:endParaRPr>
          </a:p>
        </p:txBody>
      </p:sp>
      <p:sp>
        <p:nvSpPr>
          <p:cNvPr id="4" name="TextBox 4"/>
          <p:cNvSpPr txBox="1"/>
          <p:nvPr/>
        </p:nvSpPr>
        <p:spPr>
          <a:xfrm>
            <a:off x="1100961" y="1542286"/>
            <a:ext cx="5689870"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How to Identify a Phishing Website:</a:t>
            </a:r>
          </a:p>
        </p:txBody>
      </p:sp>
      <p:sp>
        <p:nvSpPr>
          <p:cNvPr id="5" name="TextBox 5"/>
          <p:cNvSpPr txBox="1"/>
          <p:nvPr/>
        </p:nvSpPr>
        <p:spPr>
          <a:xfrm>
            <a:off x="1100961" y="4573776"/>
            <a:ext cx="6747921" cy="4578350"/>
          </a:xfrm>
          <a:prstGeom prst="rect">
            <a:avLst/>
          </a:prstGeom>
        </p:spPr>
        <p:txBody>
          <a:bodyPr lIns="0" tIns="0" rIns="0" bIns="0" rtlCol="0" anchor="t">
            <a:spAutoFit/>
          </a:bodyPr>
          <a:lstStyle/>
          <a:p>
            <a:pPr algn="l">
              <a:lnSpc>
                <a:spcPts val="2800"/>
              </a:lnSpc>
            </a:pPr>
            <a:r>
              <a:rPr lang="en-US" sz="2000">
                <a:solidFill>
                  <a:srgbClr val="504C44"/>
                </a:solidFill>
                <a:latin typeface="Inter"/>
                <a:ea typeface="Inter"/>
                <a:cs typeface="Inter"/>
                <a:sym typeface="Inter"/>
              </a:rPr>
              <a:t>Example 1: Fake Bank Website</a:t>
            </a:r>
          </a:p>
          <a:p>
            <a:pPr algn="l">
              <a:lnSpc>
                <a:spcPts val="2800"/>
              </a:lnSpc>
            </a:pPr>
            <a:r>
              <a:rPr lang="en-US" sz="2000">
                <a:solidFill>
                  <a:srgbClr val="504C44"/>
                </a:solidFill>
                <a:latin typeface="Inter"/>
                <a:ea typeface="Inter"/>
                <a:cs typeface="Inter"/>
                <a:sym typeface="Inter"/>
              </a:rPr>
              <a:t>Legitimate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https://www.bankofamerica.com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Secure HTTPS connection, proper security certificates, professional layout, and legitimate contact information.</a:t>
            </a:r>
          </a:p>
          <a:p>
            <a:pPr algn="l">
              <a:lnSpc>
                <a:spcPts val="2800"/>
              </a:lnSpc>
            </a:pPr>
            <a:r>
              <a:rPr lang="en-US" sz="2000">
                <a:solidFill>
                  <a:srgbClr val="504C44"/>
                </a:solidFill>
                <a:latin typeface="Inter"/>
                <a:ea typeface="Inter"/>
                <a:cs typeface="Inter"/>
                <a:sym typeface="Inter"/>
              </a:rPr>
              <a:t>Phishing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http://www.bankofamerrica.com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Misspelled URL, HTTP connection (no HTTPS), absence of security certificates, poorly designed layout, and suspicious pop-ups asking for personal information.</a:t>
            </a:r>
          </a:p>
          <a:p>
            <a:pPr algn="l">
              <a:lnSpc>
                <a:spcPts val="2800"/>
              </a:lnSpc>
            </a:pPr>
            <a:endParaRPr lang="en-US" sz="2000">
              <a:solidFill>
                <a:srgbClr val="504C44"/>
              </a:solidFill>
              <a:latin typeface="Inter"/>
              <a:ea typeface="Inter"/>
              <a:cs typeface="Inter"/>
              <a:sym typeface="Inter"/>
            </a:endParaRPr>
          </a:p>
        </p:txBody>
      </p:sp>
      <p:sp>
        <p:nvSpPr>
          <p:cNvPr id="6" name="TextBox 6"/>
          <p:cNvSpPr txBox="1"/>
          <p:nvPr/>
        </p:nvSpPr>
        <p:spPr>
          <a:xfrm>
            <a:off x="7848881" y="1542286"/>
            <a:ext cx="9410419" cy="7750175"/>
          </a:xfrm>
          <a:prstGeom prst="rect">
            <a:avLst/>
          </a:prstGeom>
        </p:spPr>
        <p:txBody>
          <a:bodyPr lIns="0" tIns="0" rIns="0" bIns="0" rtlCol="0" anchor="t">
            <a:spAutoFit/>
          </a:bodyPr>
          <a:lstStyle/>
          <a:p>
            <a:pPr algn="l">
              <a:lnSpc>
                <a:spcPts val="2800"/>
              </a:lnSpc>
            </a:pPr>
            <a:r>
              <a:rPr lang="en-US" sz="2000">
                <a:solidFill>
                  <a:srgbClr val="504C44"/>
                </a:solidFill>
                <a:latin typeface="Inter"/>
                <a:ea typeface="Inter"/>
                <a:cs typeface="Inter"/>
                <a:sym typeface="Inter"/>
              </a:rPr>
              <a:t>Example 2: Fake Online Store</a:t>
            </a:r>
          </a:p>
          <a:p>
            <a:pPr algn="l">
              <a:lnSpc>
                <a:spcPts val="2800"/>
              </a:lnSpc>
            </a:pPr>
            <a:r>
              <a:rPr lang="en-US" sz="2000">
                <a:solidFill>
                  <a:srgbClr val="504C44"/>
                </a:solidFill>
                <a:latin typeface="Inter"/>
                <a:ea typeface="Inter"/>
                <a:cs typeface="Inter"/>
                <a:sym typeface="Inter"/>
              </a:rPr>
              <a:t>Legitimate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https://www.amazon.com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Secure HTTPS connection, recognizable branding, professional design, and trusted payment methods.</a:t>
            </a:r>
          </a:p>
          <a:p>
            <a:pPr algn="l">
              <a:lnSpc>
                <a:spcPts val="2800"/>
              </a:lnSpc>
            </a:pPr>
            <a:r>
              <a:rPr lang="en-US" sz="2000">
                <a:solidFill>
                  <a:srgbClr val="504C44"/>
                </a:solidFill>
                <a:latin typeface="Inter"/>
                <a:ea typeface="Inter"/>
                <a:cs typeface="Inter"/>
                <a:sym typeface="Inter"/>
              </a:rPr>
              <a:t>Phishing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http://www.amaz0n.com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Misspelled URL (using zero instead of "o"), HTTP connection, offers that are too good to be true, and requests for credit card information through pop-ups.</a:t>
            </a:r>
          </a:p>
          <a:p>
            <a:pPr algn="l">
              <a:lnSpc>
                <a:spcPts val="2800"/>
              </a:lnSpc>
            </a:pPr>
            <a:r>
              <a:rPr lang="en-US" sz="2000">
                <a:solidFill>
                  <a:srgbClr val="504C44"/>
                </a:solidFill>
                <a:latin typeface="Inter"/>
                <a:ea typeface="Inter"/>
                <a:cs typeface="Inter"/>
                <a:sym typeface="Inter"/>
              </a:rPr>
              <a:t>Example 3: Fake Email Provider</a:t>
            </a:r>
          </a:p>
          <a:p>
            <a:pPr algn="l">
              <a:lnSpc>
                <a:spcPts val="2800"/>
              </a:lnSpc>
            </a:pPr>
            <a:r>
              <a:rPr lang="en-US" sz="2000">
                <a:solidFill>
                  <a:srgbClr val="504C44"/>
                </a:solidFill>
                <a:latin typeface="Inter"/>
                <a:ea typeface="Inter"/>
                <a:cs typeface="Inter"/>
                <a:sym typeface="Inter"/>
              </a:rPr>
              <a:t>Legitimate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https://mail.google.com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Secure HTTPS connection, recognizable Google branding, secure login process, and additional security features like two-factor authentication.</a:t>
            </a:r>
          </a:p>
          <a:p>
            <a:pPr algn="l">
              <a:lnSpc>
                <a:spcPts val="2800"/>
              </a:lnSpc>
            </a:pPr>
            <a:r>
              <a:rPr lang="en-US" sz="2000">
                <a:solidFill>
                  <a:srgbClr val="504C44"/>
                </a:solidFill>
                <a:latin typeface="Inter"/>
                <a:ea typeface="Inter"/>
                <a:cs typeface="Inter"/>
                <a:sym typeface="Inter"/>
              </a:rPr>
              <a:t>Phishing Site:</a:t>
            </a:r>
          </a:p>
          <a:p>
            <a:pPr marL="431801" lvl="1" indent="-215900" algn="l">
              <a:lnSpc>
                <a:spcPts val="2800"/>
              </a:lnSpc>
              <a:buFont typeface="Arial"/>
              <a:buChar char="•"/>
            </a:pPr>
            <a:r>
              <a:rPr lang="en-US" sz="2000">
                <a:solidFill>
                  <a:srgbClr val="504C44"/>
                </a:solidFill>
                <a:latin typeface="Inter"/>
                <a:ea typeface="Inter"/>
                <a:cs typeface="Inter"/>
                <a:sym typeface="Inter"/>
              </a:rPr>
              <a:t>URL: http://mail.g00gle.com</a:t>
            </a:r>
          </a:p>
          <a:p>
            <a:pPr marL="431801" lvl="1" indent="-215900" algn="l">
              <a:lnSpc>
                <a:spcPts val="2800"/>
              </a:lnSpc>
              <a:buFont typeface="Arial"/>
              <a:buChar char="•"/>
            </a:pPr>
            <a:r>
              <a:rPr lang="en-US" sz="2000">
                <a:solidFill>
                  <a:srgbClr val="504C44"/>
                </a:solidFill>
                <a:latin typeface="Inter"/>
                <a:ea typeface="Inter"/>
                <a:cs typeface="Inter"/>
                <a:sym typeface="Inter"/>
              </a:rPr>
              <a:t>Features: Misspelled URL (using zeros instead of "o"), HTTP connection, fake login page designed to steal credentials, and absence of additional security features.</a:t>
            </a:r>
          </a:p>
          <a:p>
            <a:pPr algn="l">
              <a:lnSpc>
                <a:spcPts val="2800"/>
              </a:lnSpc>
            </a:pPr>
            <a:endParaRPr lang="en-US" sz="2000">
              <a:solidFill>
                <a:srgbClr val="504C44"/>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690346" y="1540775"/>
            <a:ext cx="8597654" cy="4051235"/>
            <a:chOff x="0" y="0"/>
            <a:chExt cx="11463539" cy="5401646"/>
          </a:xfrm>
        </p:grpSpPr>
        <p:pic>
          <p:nvPicPr>
            <p:cNvPr id="3" name="Picture 3"/>
            <p:cNvPicPr>
              <a:picLocks noChangeAspect="1"/>
            </p:cNvPicPr>
            <p:nvPr/>
          </p:nvPicPr>
          <p:blipFill>
            <a:blip r:embed="rId2"/>
            <a:srcRect t="696" b="696"/>
            <a:stretch>
              <a:fillRect/>
            </a:stretch>
          </p:blipFill>
          <p:spPr>
            <a:xfrm>
              <a:off x="0" y="0"/>
              <a:ext cx="11463539" cy="5401646"/>
            </a:xfrm>
            <a:prstGeom prst="rect">
              <a:avLst/>
            </a:prstGeom>
          </p:spPr>
        </p:pic>
      </p:grpSp>
      <p:sp>
        <p:nvSpPr>
          <p:cNvPr id="4" name="TextBox 4"/>
          <p:cNvSpPr txBox="1"/>
          <p:nvPr/>
        </p:nvSpPr>
        <p:spPr>
          <a:xfrm>
            <a:off x="1028700" y="534437"/>
            <a:ext cx="16411994"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UNDERSTANDING SOCIAL ENGINEERING TACTICS</a:t>
            </a:r>
          </a:p>
        </p:txBody>
      </p:sp>
      <p:sp>
        <p:nvSpPr>
          <p:cNvPr id="5" name="TextBox 5"/>
          <p:cNvSpPr txBox="1"/>
          <p:nvPr/>
        </p:nvSpPr>
        <p:spPr>
          <a:xfrm>
            <a:off x="1065924" y="1832875"/>
            <a:ext cx="10794091" cy="789305"/>
          </a:xfrm>
          <a:prstGeom prst="rect">
            <a:avLst/>
          </a:prstGeom>
        </p:spPr>
        <p:txBody>
          <a:bodyPr lIns="0" tIns="0" rIns="0" bIns="0" rtlCol="0" anchor="t">
            <a:spAutoFit/>
          </a:bodyPr>
          <a:lstStyle/>
          <a:p>
            <a:pPr algn="l">
              <a:lnSpc>
                <a:spcPts val="3219"/>
              </a:lnSpc>
            </a:pPr>
            <a:r>
              <a:rPr lang="en-US" sz="2299">
                <a:solidFill>
                  <a:srgbClr val="504C44"/>
                </a:solidFill>
                <a:latin typeface="Inter"/>
                <a:ea typeface="Inter"/>
                <a:cs typeface="Inter"/>
                <a:sym typeface="Inter"/>
              </a:rPr>
              <a:t>Manipulating people into divulging confidential information through psychological manipulation and deceit.</a:t>
            </a:r>
          </a:p>
        </p:txBody>
      </p:sp>
      <p:sp>
        <p:nvSpPr>
          <p:cNvPr id="6" name="TextBox 6"/>
          <p:cNvSpPr txBox="1"/>
          <p:nvPr/>
        </p:nvSpPr>
        <p:spPr>
          <a:xfrm>
            <a:off x="806183" y="3566987"/>
            <a:ext cx="8884162" cy="5189855"/>
          </a:xfrm>
          <a:prstGeom prst="rect">
            <a:avLst/>
          </a:prstGeom>
        </p:spPr>
        <p:txBody>
          <a:bodyPr lIns="0" tIns="0" rIns="0" bIns="0" rtlCol="0" anchor="t">
            <a:spAutoFit/>
          </a:bodyPr>
          <a:lstStyle/>
          <a:p>
            <a:pPr marL="496569" lvl="1" indent="-248284" algn="l">
              <a:lnSpc>
                <a:spcPts val="3219"/>
              </a:lnSpc>
              <a:buFont typeface="Arial"/>
              <a:buChar char="•"/>
            </a:pPr>
            <a:r>
              <a:rPr lang="en-US" sz="2299">
                <a:solidFill>
                  <a:srgbClr val="504C44"/>
                </a:solidFill>
                <a:latin typeface="Inter"/>
                <a:ea typeface="Inter"/>
                <a:cs typeface="Inter"/>
                <a:sym typeface="Inter"/>
              </a:rPr>
              <a:t>Pretexting: Creating a fabricated scenario to obtain information. For example, pretending to be from IT support to ask for login credentials.</a:t>
            </a:r>
          </a:p>
          <a:p>
            <a:pPr marL="496569" lvl="1" indent="-248284" algn="l">
              <a:lnSpc>
                <a:spcPts val="3219"/>
              </a:lnSpc>
              <a:buFont typeface="Arial"/>
              <a:buChar char="•"/>
            </a:pPr>
            <a:r>
              <a:rPr lang="en-US" sz="2299">
                <a:solidFill>
                  <a:srgbClr val="504C44"/>
                </a:solidFill>
                <a:latin typeface="Inter"/>
                <a:ea typeface="Inter"/>
                <a:cs typeface="Inter"/>
                <a:sym typeface="Inter"/>
              </a:rPr>
              <a:t>Baiting: Offering something enticing to get information, such as free software or a prize that requires entering personal details.</a:t>
            </a:r>
          </a:p>
          <a:p>
            <a:pPr marL="496569" lvl="1" indent="-248284" algn="l">
              <a:lnSpc>
                <a:spcPts val="3219"/>
              </a:lnSpc>
              <a:buFont typeface="Arial"/>
              <a:buChar char="•"/>
            </a:pPr>
            <a:r>
              <a:rPr lang="en-US" sz="2299">
                <a:solidFill>
                  <a:srgbClr val="504C44"/>
                </a:solidFill>
                <a:latin typeface="Inter"/>
                <a:ea typeface="Inter"/>
                <a:cs typeface="Inter"/>
                <a:sym typeface="Inter"/>
              </a:rPr>
              <a:t>Tailgating: Gaining unauthorized access to a secure area by following someone who has legitimate access, often by pretending to be in a hurry or carrying heavy items.</a:t>
            </a:r>
          </a:p>
          <a:p>
            <a:pPr marL="496569" lvl="1" indent="-248284" algn="l">
              <a:lnSpc>
                <a:spcPts val="3219"/>
              </a:lnSpc>
              <a:buFont typeface="Arial"/>
              <a:buChar char="•"/>
            </a:pPr>
            <a:r>
              <a:rPr lang="en-US" sz="2299">
                <a:solidFill>
                  <a:srgbClr val="504C44"/>
                </a:solidFill>
                <a:latin typeface="Inter"/>
                <a:ea typeface="Inter"/>
                <a:cs typeface="Inter"/>
                <a:sym typeface="Inter"/>
              </a:rPr>
              <a:t>Quid Pro Quo: Offering a service or benefit in exchange for information, like pretending to be a researcher offering a free survey for personal data.</a:t>
            </a:r>
          </a:p>
          <a:p>
            <a:pPr algn="l">
              <a:lnSpc>
                <a:spcPts val="3219"/>
              </a:lnSpc>
            </a:pPr>
            <a:endParaRPr lang="en-US" sz="2299">
              <a:solidFill>
                <a:srgbClr val="504C44"/>
              </a:solidFill>
              <a:latin typeface="Inter"/>
              <a:ea typeface="Inter"/>
              <a:cs typeface="Inter"/>
              <a:sym typeface="Inter"/>
            </a:endParaRPr>
          </a:p>
        </p:txBody>
      </p:sp>
      <p:sp>
        <p:nvSpPr>
          <p:cNvPr id="7" name="TextBox 7"/>
          <p:cNvSpPr txBox="1"/>
          <p:nvPr/>
        </p:nvSpPr>
        <p:spPr>
          <a:xfrm>
            <a:off x="1028700" y="1305825"/>
            <a:ext cx="6054495" cy="422275"/>
          </a:xfrm>
          <a:prstGeom prst="rect">
            <a:avLst/>
          </a:prstGeom>
        </p:spPr>
        <p:txBody>
          <a:bodyPr lIns="0" tIns="0" rIns="0" bIns="0" rtlCol="0" anchor="t">
            <a:spAutoFit/>
          </a:bodyPr>
          <a:lstStyle/>
          <a:p>
            <a:pPr algn="l">
              <a:lnSpc>
                <a:spcPts val="3499"/>
              </a:lnSpc>
            </a:pPr>
            <a:r>
              <a:rPr lang="en-US" sz="2499">
                <a:solidFill>
                  <a:srgbClr val="504C44"/>
                </a:solidFill>
                <a:latin typeface="Inter Bold"/>
                <a:ea typeface="Inter Bold"/>
                <a:cs typeface="Inter Bold"/>
                <a:sym typeface="Inter Bold"/>
              </a:rPr>
              <a:t>Definition of Social Engineering:</a:t>
            </a:r>
          </a:p>
        </p:txBody>
      </p:sp>
      <p:sp>
        <p:nvSpPr>
          <p:cNvPr id="8" name="TextBox 8"/>
          <p:cNvSpPr txBox="1"/>
          <p:nvPr/>
        </p:nvSpPr>
        <p:spPr>
          <a:xfrm>
            <a:off x="1065924" y="2876180"/>
            <a:ext cx="5010999" cy="422275"/>
          </a:xfrm>
          <a:prstGeom prst="rect">
            <a:avLst/>
          </a:prstGeom>
        </p:spPr>
        <p:txBody>
          <a:bodyPr lIns="0" tIns="0" rIns="0" bIns="0" rtlCol="0" anchor="t">
            <a:spAutoFit/>
          </a:bodyPr>
          <a:lstStyle/>
          <a:p>
            <a:pPr algn="l">
              <a:lnSpc>
                <a:spcPts val="3499"/>
              </a:lnSpc>
            </a:pPr>
            <a:r>
              <a:rPr lang="en-US" sz="2499">
                <a:solidFill>
                  <a:srgbClr val="504C44"/>
                </a:solidFill>
                <a:latin typeface="Inter Bold"/>
                <a:ea typeface="Inter Bold"/>
                <a:cs typeface="Inter Bold"/>
                <a:sym typeface="Inter Bold"/>
              </a:rPr>
              <a:t>Common Techniques Used:</a:t>
            </a:r>
          </a:p>
        </p:txBody>
      </p:sp>
      <p:grpSp>
        <p:nvGrpSpPr>
          <p:cNvPr id="9" name="Group 9"/>
          <p:cNvGrpSpPr/>
          <p:nvPr/>
        </p:nvGrpSpPr>
        <p:grpSpPr>
          <a:xfrm>
            <a:off x="9690346" y="6185727"/>
            <a:ext cx="8597654" cy="3632317"/>
            <a:chOff x="0" y="0"/>
            <a:chExt cx="11463539" cy="4843089"/>
          </a:xfrm>
        </p:grpSpPr>
        <p:pic>
          <p:nvPicPr>
            <p:cNvPr id="10" name="Picture 10"/>
            <p:cNvPicPr>
              <a:picLocks noChangeAspect="1"/>
            </p:cNvPicPr>
            <p:nvPr/>
          </p:nvPicPr>
          <p:blipFill>
            <a:blip r:embed="rId3"/>
            <a:srcRect l="5503" r="5503"/>
            <a:stretch>
              <a:fillRect/>
            </a:stretch>
          </p:blipFill>
          <p:spPr>
            <a:xfrm>
              <a:off x="0" y="0"/>
              <a:ext cx="11463539" cy="4843089"/>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144000" y="600623"/>
            <a:ext cx="8911281" cy="4208477"/>
            <a:chOff x="0" y="0"/>
            <a:chExt cx="11881708" cy="5611303"/>
          </a:xfrm>
        </p:grpSpPr>
        <p:pic>
          <p:nvPicPr>
            <p:cNvPr id="3" name="Picture 3"/>
            <p:cNvPicPr>
              <a:picLocks noChangeAspect="1"/>
            </p:cNvPicPr>
            <p:nvPr/>
          </p:nvPicPr>
          <p:blipFill>
            <a:blip r:embed="rId2"/>
            <a:srcRect t="8020" b="8020"/>
            <a:stretch>
              <a:fillRect/>
            </a:stretch>
          </p:blipFill>
          <p:spPr>
            <a:xfrm>
              <a:off x="0" y="0"/>
              <a:ext cx="11881708" cy="5611303"/>
            </a:xfrm>
            <a:prstGeom prst="rect">
              <a:avLst/>
            </a:prstGeom>
          </p:spPr>
        </p:pic>
      </p:grpSp>
      <p:sp>
        <p:nvSpPr>
          <p:cNvPr id="4" name="TextBox 4"/>
          <p:cNvSpPr txBox="1"/>
          <p:nvPr/>
        </p:nvSpPr>
        <p:spPr>
          <a:xfrm>
            <a:off x="1028700" y="660400"/>
            <a:ext cx="8885260"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PREVENTIVE MEASURES</a:t>
            </a:r>
          </a:p>
        </p:txBody>
      </p:sp>
      <p:sp>
        <p:nvSpPr>
          <p:cNvPr id="5" name="TextBox 5"/>
          <p:cNvSpPr txBox="1"/>
          <p:nvPr/>
        </p:nvSpPr>
        <p:spPr>
          <a:xfrm>
            <a:off x="1028700" y="1450903"/>
            <a:ext cx="6496256"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Best Practices for Email and Web Safety:</a:t>
            </a:r>
          </a:p>
        </p:txBody>
      </p:sp>
      <p:sp>
        <p:nvSpPr>
          <p:cNvPr id="6" name="TextBox 6"/>
          <p:cNvSpPr txBox="1"/>
          <p:nvPr/>
        </p:nvSpPr>
        <p:spPr>
          <a:xfrm>
            <a:off x="1028700" y="2163524"/>
            <a:ext cx="7480458" cy="6621145"/>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04C44"/>
                </a:solidFill>
                <a:latin typeface="Inter"/>
                <a:ea typeface="Inter"/>
                <a:cs typeface="Inter"/>
                <a:sym typeface="Inter"/>
              </a:rPr>
              <a:t>Always verify the sender's email address: Ensure that the email is from a legitimate source before responding or clicking any links.</a:t>
            </a:r>
          </a:p>
          <a:p>
            <a:pPr marL="474979" lvl="1" indent="-237490" algn="l">
              <a:lnSpc>
                <a:spcPts val="3079"/>
              </a:lnSpc>
              <a:buFont typeface="Arial"/>
              <a:buChar char="•"/>
            </a:pPr>
            <a:r>
              <a:rPr lang="en-US" sz="2199">
                <a:solidFill>
                  <a:srgbClr val="504C44"/>
                </a:solidFill>
                <a:latin typeface="Inter"/>
                <a:ea typeface="Inter"/>
                <a:cs typeface="Inter"/>
                <a:sym typeface="Inter"/>
              </a:rPr>
              <a:t>Avoid clicking on links in unsolicited emails: Be cautious of emails from unknown senders, especially those with urgent requests or enticing offers.</a:t>
            </a:r>
          </a:p>
          <a:p>
            <a:pPr marL="474979" lvl="1" indent="-237490" algn="l">
              <a:lnSpc>
                <a:spcPts val="3079"/>
              </a:lnSpc>
              <a:buFont typeface="Arial"/>
              <a:buChar char="•"/>
            </a:pPr>
            <a:r>
              <a:rPr lang="en-US" sz="2199">
                <a:solidFill>
                  <a:srgbClr val="504C44"/>
                </a:solidFill>
                <a:latin typeface="Inter"/>
                <a:ea typeface="Inter"/>
                <a:cs typeface="Inter"/>
                <a:sym typeface="Inter"/>
              </a:rPr>
              <a:t>Use multi-factor authentication (MFA): Add an extra layer of security by requiring a second form of verification, such as a text message or authentication app.</a:t>
            </a:r>
          </a:p>
          <a:p>
            <a:pPr marL="474979" lvl="1" indent="-237490" algn="l">
              <a:lnSpc>
                <a:spcPts val="3079"/>
              </a:lnSpc>
              <a:buFont typeface="Arial"/>
              <a:buChar char="•"/>
            </a:pPr>
            <a:r>
              <a:rPr lang="en-US" sz="2199">
                <a:solidFill>
                  <a:srgbClr val="504C44"/>
                </a:solidFill>
                <a:latin typeface="Inter"/>
                <a:ea typeface="Inter"/>
                <a:cs typeface="Inter"/>
                <a:sym typeface="Inter"/>
              </a:rPr>
              <a:t>Keep your software and antivirus updated: Regular updates help protect against the latest security threats and vulnerabilities.</a:t>
            </a:r>
          </a:p>
          <a:p>
            <a:pPr marL="474979" lvl="1" indent="-237490" algn="l">
              <a:lnSpc>
                <a:spcPts val="3079"/>
              </a:lnSpc>
              <a:buFont typeface="Arial"/>
              <a:buChar char="•"/>
            </a:pPr>
            <a:r>
              <a:rPr lang="en-US" sz="2199">
                <a:solidFill>
                  <a:srgbClr val="504C44"/>
                </a:solidFill>
                <a:latin typeface="Inter"/>
                <a:ea typeface="Inter"/>
                <a:cs typeface="Inter"/>
                <a:sym typeface="Inter"/>
              </a:rPr>
              <a:t>Regularly back up your data: Ensure you have backups of important data to prevent loss in case of a security breach or malware attack.</a:t>
            </a:r>
          </a:p>
          <a:p>
            <a:pPr algn="l">
              <a:lnSpc>
                <a:spcPts val="3079"/>
              </a:lnSpc>
            </a:pPr>
            <a:endParaRPr lang="en-US" sz="2199">
              <a:solidFill>
                <a:srgbClr val="504C44"/>
              </a:solidFill>
              <a:latin typeface="Inter"/>
              <a:ea typeface="Inter"/>
              <a:cs typeface="Inter"/>
              <a:sym typeface="Inter"/>
            </a:endParaRPr>
          </a:p>
        </p:txBody>
      </p:sp>
      <p:sp>
        <p:nvSpPr>
          <p:cNvPr id="7" name="TextBox 7"/>
          <p:cNvSpPr txBox="1"/>
          <p:nvPr/>
        </p:nvSpPr>
        <p:spPr>
          <a:xfrm>
            <a:off x="8937574" y="5509260"/>
            <a:ext cx="9350426" cy="3496945"/>
          </a:xfrm>
          <a:prstGeom prst="rect">
            <a:avLst/>
          </a:prstGeom>
        </p:spPr>
        <p:txBody>
          <a:bodyPr lIns="0" tIns="0" rIns="0" bIns="0" rtlCol="0" anchor="t">
            <a:spAutoFit/>
          </a:bodyPr>
          <a:lstStyle/>
          <a:p>
            <a:pPr marL="474979" lvl="1" indent="-237490" algn="ctr">
              <a:lnSpc>
                <a:spcPts val="3079"/>
              </a:lnSpc>
              <a:buFont typeface="Arial"/>
              <a:buChar char="•"/>
            </a:pPr>
            <a:r>
              <a:rPr lang="en-US" sz="2199">
                <a:solidFill>
                  <a:srgbClr val="504C44"/>
                </a:solidFill>
                <a:latin typeface="Inter"/>
                <a:ea typeface="Inter"/>
                <a:cs typeface="Inter"/>
                <a:sym typeface="Inter"/>
              </a:rPr>
              <a:t>Use email filters: Set up filters to automatically detect and block spam and phishing emails.</a:t>
            </a:r>
          </a:p>
          <a:p>
            <a:pPr marL="474979" lvl="1" indent="-237490" algn="ctr">
              <a:lnSpc>
                <a:spcPts val="3079"/>
              </a:lnSpc>
              <a:buFont typeface="Arial"/>
              <a:buChar char="•"/>
            </a:pPr>
            <a:r>
              <a:rPr lang="en-US" sz="2199">
                <a:solidFill>
                  <a:srgbClr val="504C44"/>
                </a:solidFill>
                <a:latin typeface="Inter"/>
                <a:ea typeface="Inter"/>
                <a:cs typeface="Inter"/>
                <a:sym typeface="Inter"/>
              </a:rPr>
              <a:t>Install and update antivirus software: Protect your devices from malware and other security threats by using reliable antivirus software and keeping it up to date.</a:t>
            </a:r>
          </a:p>
          <a:p>
            <a:pPr marL="474979" lvl="1" indent="-237490" algn="ctr">
              <a:lnSpc>
                <a:spcPts val="3079"/>
              </a:lnSpc>
              <a:buFont typeface="Arial"/>
              <a:buChar char="•"/>
            </a:pPr>
            <a:r>
              <a:rPr lang="en-US" sz="2199">
                <a:solidFill>
                  <a:srgbClr val="504C44"/>
                </a:solidFill>
                <a:latin typeface="Inter"/>
                <a:ea typeface="Inter"/>
                <a:cs typeface="Inter"/>
                <a:sym typeface="Inter"/>
              </a:rPr>
              <a:t>Use security plugins for your web browser: Enhance your browser's security with plugins that block malicious websites and prevent tracking.</a:t>
            </a:r>
          </a:p>
          <a:p>
            <a:pPr algn="ctr">
              <a:lnSpc>
                <a:spcPts val="3079"/>
              </a:lnSpc>
            </a:pPr>
            <a:endParaRPr lang="en-US" sz="2199">
              <a:solidFill>
                <a:srgbClr val="504C44"/>
              </a:solidFill>
              <a:latin typeface="Inter"/>
              <a:ea typeface="Inter"/>
              <a:cs typeface="Inter"/>
              <a:sym typeface="Inter"/>
            </a:endParaRPr>
          </a:p>
        </p:txBody>
      </p:sp>
      <p:sp>
        <p:nvSpPr>
          <p:cNvPr id="8" name="TextBox 8"/>
          <p:cNvSpPr txBox="1"/>
          <p:nvPr/>
        </p:nvSpPr>
        <p:spPr>
          <a:xfrm>
            <a:off x="9144000" y="4951535"/>
            <a:ext cx="6496256"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Tools and Software for Protection: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689211" y="1219107"/>
            <a:ext cx="8343509" cy="4539812"/>
            <a:chOff x="0" y="0"/>
            <a:chExt cx="11124679" cy="6053082"/>
          </a:xfrm>
        </p:grpSpPr>
        <p:pic>
          <p:nvPicPr>
            <p:cNvPr id="3" name="Picture 3"/>
            <p:cNvPicPr>
              <a:picLocks noChangeAspect="1"/>
            </p:cNvPicPr>
            <p:nvPr/>
          </p:nvPicPr>
          <p:blipFill>
            <a:blip r:embed="rId2"/>
            <a:srcRect t="1418" b="1418"/>
            <a:stretch>
              <a:fillRect/>
            </a:stretch>
          </p:blipFill>
          <p:spPr>
            <a:xfrm>
              <a:off x="0" y="0"/>
              <a:ext cx="11124679" cy="6053082"/>
            </a:xfrm>
            <a:prstGeom prst="rect">
              <a:avLst/>
            </a:prstGeom>
          </p:spPr>
        </p:pic>
      </p:grpSp>
      <p:sp>
        <p:nvSpPr>
          <p:cNvPr id="4" name="TextBox 4"/>
          <p:cNvSpPr txBox="1"/>
          <p:nvPr/>
        </p:nvSpPr>
        <p:spPr>
          <a:xfrm>
            <a:off x="631646" y="1720122"/>
            <a:ext cx="8713753" cy="4930775"/>
          </a:xfrm>
          <a:prstGeom prst="rect">
            <a:avLst/>
          </a:prstGeom>
        </p:spPr>
        <p:txBody>
          <a:bodyPr lIns="0" tIns="0" rIns="0" bIns="0" rtlCol="0" anchor="t">
            <a:spAutoFit/>
          </a:bodyPr>
          <a:lstStyle/>
          <a:p>
            <a:pPr marL="431801" lvl="1" indent="-215900" algn="l">
              <a:lnSpc>
                <a:spcPts val="2800"/>
              </a:lnSpc>
              <a:buAutoNum type="arabicPeriod"/>
            </a:pPr>
            <a:r>
              <a:rPr lang="en-US" sz="2000">
                <a:solidFill>
                  <a:srgbClr val="504C44"/>
                </a:solidFill>
                <a:latin typeface="Inter"/>
                <a:ea typeface="Inter"/>
                <a:cs typeface="Inter"/>
                <a:sym typeface="Inter"/>
              </a:rPr>
              <a:t>Use the report feature in your email client:</a:t>
            </a:r>
          </a:p>
          <a:p>
            <a:pPr marL="431801" lvl="1" indent="-215900" algn="l">
              <a:lnSpc>
                <a:spcPts val="2800"/>
              </a:lnSpc>
              <a:buAutoNum type="arabicPeriod"/>
            </a:pPr>
            <a:r>
              <a:rPr lang="en-US" sz="2000">
                <a:solidFill>
                  <a:srgbClr val="504C44"/>
                </a:solidFill>
                <a:latin typeface="Inter"/>
                <a:ea typeface="Inter"/>
                <a:cs typeface="Inter"/>
                <a:sym typeface="Inter"/>
              </a:rPr>
              <a:t>Most email clients have a built-in feature to report phishing emails. Use this to mark the email as phishing and alert the email provider.</a:t>
            </a:r>
          </a:p>
          <a:p>
            <a:pPr marL="431801" lvl="1" indent="-215900" algn="l">
              <a:lnSpc>
                <a:spcPts val="2800"/>
              </a:lnSpc>
              <a:buAutoNum type="arabicPeriod"/>
            </a:pPr>
            <a:r>
              <a:rPr lang="en-US" sz="2000">
                <a:solidFill>
                  <a:srgbClr val="504C44"/>
                </a:solidFill>
                <a:latin typeface="Inter"/>
                <a:ea typeface="Inter"/>
                <a:cs typeface="Inter"/>
                <a:sym typeface="Inter"/>
              </a:rPr>
              <a:t>Notify your IT department or security team:</a:t>
            </a:r>
          </a:p>
          <a:p>
            <a:pPr marL="431801" lvl="1" indent="-215900" algn="l">
              <a:lnSpc>
                <a:spcPts val="2800"/>
              </a:lnSpc>
              <a:buAutoNum type="arabicPeriod"/>
            </a:pPr>
            <a:r>
              <a:rPr lang="en-US" sz="2000">
                <a:solidFill>
                  <a:srgbClr val="504C44"/>
                </a:solidFill>
                <a:latin typeface="Inter"/>
                <a:ea typeface="Inter"/>
                <a:cs typeface="Inter"/>
                <a:sym typeface="Inter"/>
              </a:rPr>
              <a:t>Inform your organization's IT or security team immediately. They can take steps to protect the network and other employees.</a:t>
            </a:r>
          </a:p>
          <a:p>
            <a:pPr marL="431801" lvl="1" indent="-215900" algn="l">
              <a:lnSpc>
                <a:spcPts val="2800"/>
              </a:lnSpc>
              <a:buAutoNum type="arabicPeriod"/>
            </a:pPr>
            <a:r>
              <a:rPr lang="en-US" sz="2000">
                <a:solidFill>
                  <a:srgbClr val="504C44"/>
                </a:solidFill>
                <a:latin typeface="Inter"/>
                <a:ea typeface="Inter"/>
                <a:cs typeface="Inter"/>
                <a:sym typeface="Inter"/>
              </a:rPr>
              <a:t>Report phishing attempts to relevant authorities:</a:t>
            </a:r>
          </a:p>
          <a:p>
            <a:pPr marL="431801" lvl="1" indent="-215900" algn="l">
              <a:lnSpc>
                <a:spcPts val="2800"/>
              </a:lnSpc>
              <a:buAutoNum type="arabicPeriod"/>
            </a:pPr>
            <a:r>
              <a:rPr lang="en-US" sz="2000">
                <a:solidFill>
                  <a:srgbClr val="504C44"/>
                </a:solidFill>
                <a:latin typeface="Inter"/>
                <a:ea typeface="Inter"/>
                <a:cs typeface="Inter"/>
                <a:sym typeface="Inter"/>
              </a:rPr>
              <a:t>In India, you can report phishing attacks through the National Cyber Crime Reporting Portal (NCRP) at </a:t>
            </a:r>
            <a:r>
              <a:rPr lang="en-US" sz="2000">
                <a:solidFill>
                  <a:srgbClr val="5271FF"/>
                </a:solidFill>
                <a:latin typeface="Inter"/>
                <a:ea typeface="Inter"/>
                <a:cs typeface="Inter"/>
                <a:sym typeface="Inter"/>
              </a:rPr>
              <a:t>cybercrime.gov.in.</a:t>
            </a:r>
          </a:p>
          <a:p>
            <a:pPr marL="431801" lvl="1" indent="-215900" algn="l">
              <a:lnSpc>
                <a:spcPts val="2800"/>
              </a:lnSpc>
              <a:buAutoNum type="arabicPeriod"/>
            </a:pPr>
            <a:r>
              <a:rPr lang="en-US" sz="2000">
                <a:solidFill>
                  <a:srgbClr val="504C44"/>
                </a:solidFill>
                <a:latin typeface="Inter"/>
                <a:ea typeface="Inter"/>
                <a:cs typeface="Inter"/>
                <a:sym typeface="Inter"/>
              </a:rPr>
              <a:t>In the US, report phishing to the Federal Trade Commission (FTC) at </a:t>
            </a:r>
            <a:r>
              <a:rPr lang="en-US" sz="2000">
                <a:solidFill>
                  <a:srgbClr val="5271FF"/>
                </a:solidFill>
                <a:latin typeface="Inter"/>
                <a:ea typeface="Inter"/>
                <a:cs typeface="Inter"/>
                <a:sym typeface="Inter"/>
              </a:rPr>
              <a:t>reportfraud.ftc.gov.</a:t>
            </a:r>
          </a:p>
          <a:p>
            <a:pPr marL="431801" lvl="1" indent="-215900" algn="l">
              <a:lnSpc>
                <a:spcPts val="2800"/>
              </a:lnSpc>
              <a:buAutoNum type="arabicPeriod"/>
            </a:pPr>
            <a:r>
              <a:rPr lang="en-US" sz="2000">
                <a:solidFill>
                  <a:srgbClr val="504C44"/>
                </a:solidFill>
                <a:latin typeface="Inter"/>
                <a:ea typeface="Inter"/>
                <a:cs typeface="Inter"/>
                <a:sym typeface="Inter"/>
              </a:rPr>
              <a:t> Many other countries have similar organizations for reporting cybercrimes.</a:t>
            </a:r>
          </a:p>
          <a:p>
            <a:pPr algn="l">
              <a:lnSpc>
                <a:spcPts val="2800"/>
              </a:lnSpc>
            </a:pPr>
            <a:endParaRPr lang="en-US" sz="2000">
              <a:solidFill>
                <a:srgbClr val="504C44"/>
              </a:solidFill>
              <a:latin typeface="Inter"/>
              <a:ea typeface="Inter"/>
              <a:cs typeface="Inter"/>
              <a:sym typeface="Inter"/>
            </a:endParaRPr>
          </a:p>
        </p:txBody>
      </p:sp>
      <p:sp>
        <p:nvSpPr>
          <p:cNvPr id="5" name="TextBox 5"/>
          <p:cNvSpPr txBox="1"/>
          <p:nvPr/>
        </p:nvSpPr>
        <p:spPr>
          <a:xfrm>
            <a:off x="631646" y="358775"/>
            <a:ext cx="11860370"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REPORTING PHISHING ATTEMPTS</a:t>
            </a:r>
          </a:p>
        </p:txBody>
      </p:sp>
      <p:sp>
        <p:nvSpPr>
          <p:cNvPr id="6" name="TextBox 6"/>
          <p:cNvSpPr txBox="1"/>
          <p:nvPr/>
        </p:nvSpPr>
        <p:spPr>
          <a:xfrm>
            <a:off x="631646" y="1171482"/>
            <a:ext cx="7186482"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Steps to Report Phishing Emails and Websites:</a:t>
            </a:r>
          </a:p>
        </p:txBody>
      </p:sp>
      <p:sp>
        <p:nvSpPr>
          <p:cNvPr id="7" name="TextBox 7"/>
          <p:cNvSpPr txBox="1"/>
          <p:nvPr/>
        </p:nvSpPr>
        <p:spPr>
          <a:xfrm>
            <a:off x="732346" y="6603272"/>
            <a:ext cx="7186482" cy="405765"/>
          </a:xfrm>
          <a:prstGeom prst="rect">
            <a:avLst/>
          </a:prstGeom>
        </p:spPr>
        <p:txBody>
          <a:bodyPr lIns="0" tIns="0" rIns="0" bIns="0" rtlCol="0" anchor="t">
            <a:spAutoFit/>
          </a:bodyPr>
          <a:lstStyle/>
          <a:p>
            <a:pPr algn="l">
              <a:lnSpc>
                <a:spcPts val="3359"/>
              </a:lnSpc>
            </a:pPr>
            <a:r>
              <a:rPr lang="en-US" sz="2399">
                <a:solidFill>
                  <a:srgbClr val="504C44"/>
                </a:solidFill>
                <a:latin typeface="Inter Bold"/>
                <a:ea typeface="Inter Bold"/>
                <a:cs typeface="Inter Bold"/>
                <a:sym typeface="Inter Bold"/>
              </a:rPr>
              <a:t>Organizational Reporting Procedures:</a:t>
            </a:r>
          </a:p>
        </p:txBody>
      </p:sp>
      <p:sp>
        <p:nvSpPr>
          <p:cNvPr id="8" name="TextBox 8"/>
          <p:cNvSpPr txBox="1"/>
          <p:nvPr/>
        </p:nvSpPr>
        <p:spPr>
          <a:xfrm>
            <a:off x="732346" y="7146925"/>
            <a:ext cx="8512354" cy="2111375"/>
          </a:xfrm>
          <a:prstGeom prst="rect">
            <a:avLst/>
          </a:prstGeom>
        </p:spPr>
        <p:txBody>
          <a:bodyPr lIns="0" tIns="0" rIns="0" bIns="0" rtlCol="0" anchor="t">
            <a:spAutoFit/>
          </a:bodyPr>
          <a:lstStyle/>
          <a:p>
            <a:pPr algn="l">
              <a:lnSpc>
                <a:spcPts val="2800"/>
              </a:lnSpc>
            </a:pPr>
            <a:r>
              <a:rPr lang="en-US" sz="2000">
                <a:solidFill>
                  <a:srgbClr val="504C44"/>
                </a:solidFill>
                <a:latin typeface="Inter Bold"/>
                <a:ea typeface="Inter Bold"/>
                <a:cs typeface="Inter Bold"/>
                <a:sym typeface="Inter Bold"/>
              </a:rPr>
              <a:t>Explain your organization’s specific reporting process:</a:t>
            </a:r>
          </a:p>
          <a:p>
            <a:pPr marL="431801" lvl="1" indent="-215900" algn="l">
              <a:lnSpc>
                <a:spcPts val="2800"/>
              </a:lnSpc>
              <a:buFont typeface="Arial"/>
              <a:buChar char="•"/>
            </a:pPr>
            <a:r>
              <a:rPr lang="en-US" sz="2000">
                <a:solidFill>
                  <a:srgbClr val="504C44"/>
                </a:solidFill>
                <a:latin typeface="Inter"/>
                <a:ea typeface="Inter"/>
                <a:cs typeface="Inter"/>
                <a:sym typeface="Inter"/>
              </a:rPr>
              <a:t>Detail the steps employees should follow to report phishing attempts within your organization. This could include contacting the IT help desk, filling out a report form, or using a dedicated security email address.</a:t>
            </a:r>
          </a:p>
          <a:p>
            <a:pPr algn="ctr">
              <a:lnSpc>
                <a:spcPts val="2800"/>
              </a:lnSpc>
            </a:pPr>
            <a:endParaRPr lang="en-US" sz="2000">
              <a:solidFill>
                <a:srgbClr val="504C44"/>
              </a:solidFill>
              <a:latin typeface="Inter"/>
              <a:ea typeface="Inter"/>
              <a:cs typeface="Inter"/>
              <a:sym typeface="Inter"/>
            </a:endParaRPr>
          </a:p>
        </p:txBody>
      </p:sp>
      <p:sp>
        <p:nvSpPr>
          <p:cNvPr id="9" name="TextBox 9"/>
          <p:cNvSpPr txBox="1"/>
          <p:nvPr/>
        </p:nvSpPr>
        <p:spPr>
          <a:xfrm>
            <a:off x="9689210" y="5915567"/>
            <a:ext cx="4864989" cy="399405"/>
          </a:xfrm>
          <a:prstGeom prst="rect">
            <a:avLst/>
          </a:prstGeom>
        </p:spPr>
        <p:txBody>
          <a:bodyPr wrap="square" lIns="0" tIns="0" rIns="0" bIns="0" rtlCol="0" anchor="t">
            <a:spAutoFit/>
          </a:bodyPr>
          <a:lstStyle/>
          <a:p>
            <a:pPr algn="ctr">
              <a:lnSpc>
                <a:spcPts val="3359"/>
              </a:lnSpc>
              <a:spcBef>
                <a:spcPct val="0"/>
              </a:spcBef>
            </a:pPr>
            <a:r>
              <a:rPr lang="en-US" sz="2399" dirty="0">
                <a:solidFill>
                  <a:srgbClr val="504C44"/>
                </a:solidFill>
                <a:latin typeface="Inter Bold"/>
                <a:ea typeface="Inter Bold"/>
                <a:cs typeface="Inter Bold"/>
                <a:sym typeface="Inter Bold"/>
              </a:rPr>
              <a:t>Importance of Reporting:</a:t>
            </a:r>
          </a:p>
        </p:txBody>
      </p:sp>
      <p:sp>
        <p:nvSpPr>
          <p:cNvPr id="10" name="TextBox 10"/>
          <p:cNvSpPr txBox="1"/>
          <p:nvPr/>
        </p:nvSpPr>
        <p:spPr>
          <a:xfrm>
            <a:off x="9689211" y="6473732"/>
            <a:ext cx="8033189" cy="2389505"/>
          </a:xfrm>
          <a:prstGeom prst="rect">
            <a:avLst/>
          </a:prstGeom>
        </p:spPr>
        <p:txBody>
          <a:bodyPr lIns="0" tIns="0" rIns="0" bIns="0" rtlCol="0" anchor="t">
            <a:spAutoFit/>
          </a:bodyPr>
          <a:lstStyle/>
          <a:p>
            <a:pPr algn="l">
              <a:lnSpc>
                <a:spcPts val="3219"/>
              </a:lnSpc>
            </a:pPr>
            <a:r>
              <a:rPr lang="en-US" sz="2299">
                <a:solidFill>
                  <a:srgbClr val="504C44"/>
                </a:solidFill>
                <a:latin typeface="Inter Bold"/>
                <a:ea typeface="Inter Bold"/>
                <a:cs typeface="Inter Bold"/>
                <a:sym typeface="Inter Bold"/>
              </a:rPr>
              <a:t>Helps improve overall security and protects others:</a:t>
            </a:r>
          </a:p>
          <a:p>
            <a:pPr marL="496569" lvl="1" indent="-248284" algn="l">
              <a:lnSpc>
                <a:spcPts val="3219"/>
              </a:lnSpc>
              <a:buFont typeface="Arial"/>
              <a:buChar char="•"/>
            </a:pPr>
            <a:r>
              <a:rPr lang="en-US" sz="2299">
                <a:solidFill>
                  <a:srgbClr val="504C44"/>
                </a:solidFill>
                <a:latin typeface="Inter"/>
                <a:ea typeface="Inter"/>
                <a:cs typeface="Inter"/>
                <a:sym typeface="Inter"/>
              </a:rPr>
              <a:t>Reporting phishing attempts allows your organization to take proactive measures to protect against future attacks. It also helps security teams to identify and mitigate threats more effectively.</a:t>
            </a:r>
          </a:p>
          <a:p>
            <a:pPr algn="l">
              <a:lnSpc>
                <a:spcPts val="3219"/>
              </a:lnSpc>
            </a:pPr>
            <a:endParaRPr lang="en-US" sz="2299">
              <a:solidFill>
                <a:srgbClr val="504C44"/>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5096424" y="5356794"/>
            <a:ext cx="7571533" cy="4690602"/>
          </a:xfrm>
          <a:custGeom>
            <a:avLst/>
            <a:gdLst/>
            <a:ahLst/>
            <a:cxnLst/>
            <a:rect l="l" t="t" r="r" b="b"/>
            <a:pathLst>
              <a:path w="7571533" h="4690602">
                <a:moveTo>
                  <a:pt x="0" y="0"/>
                </a:moveTo>
                <a:lnTo>
                  <a:pt x="7571533" y="0"/>
                </a:lnTo>
                <a:lnTo>
                  <a:pt x="7571533" y="4690601"/>
                </a:lnTo>
                <a:lnTo>
                  <a:pt x="0" y="4690601"/>
                </a:lnTo>
                <a:lnTo>
                  <a:pt x="0" y="0"/>
                </a:lnTo>
                <a:close/>
              </a:path>
            </a:pathLst>
          </a:custGeom>
          <a:blipFill>
            <a:blip r:embed="rId2"/>
            <a:stretch>
              <a:fillRect t="-20804"/>
            </a:stretch>
          </a:blipFill>
        </p:spPr>
        <p:txBody>
          <a:bodyPr/>
          <a:lstStyle/>
          <a:p>
            <a:endParaRPr lang="en-IN"/>
          </a:p>
        </p:txBody>
      </p:sp>
      <p:sp>
        <p:nvSpPr>
          <p:cNvPr id="3" name="TextBox 3"/>
          <p:cNvSpPr txBox="1"/>
          <p:nvPr/>
        </p:nvSpPr>
        <p:spPr>
          <a:xfrm>
            <a:off x="789892" y="358775"/>
            <a:ext cx="4764688" cy="669925"/>
          </a:xfrm>
          <a:prstGeom prst="rect">
            <a:avLst/>
          </a:prstGeom>
        </p:spPr>
        <p:txBody>
          <a:bodyPr lIns="0" tIns="0" rIns="0" bIns="0" rtlCol="0" anchor="t">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CONCLUSION</a:t>
            </a:r>
          </a:p>
        </p:txBody>
      </p:sp>
      <p:sp>
        <p:nvSpPr>
          <p:cNvPr id="4" name="TextBox 4"/>
          <p:cNvSpPr txBox="1"/>
          <p:nvPr/>
        </p:nvSpPr>
        <p:spPr>
          <a:xfrm>
            <a:off x="789892" y="2037080"/>
            <a:ext cx="15679173" cy="3106420"/>
          </a:xfrm>
          <a:prstGeom prst="rect">
            <a:avLst/>
          </a:prstGeom>
        </p:spPr>
        <p:txBody>
          <a:bodyPr lIns="0" tIns="0" rIns="0" bIns="0" rtlCol="0" anchor="t">
            <a:spAutoFit/>
          </a:bodyPr>
          <a:lstStyle/>
          <a:p>
            <a:pPr algn="just">
              <a:lnSpc>
                <a:spcPts val="3079"/>
              </a:lnSpc>
              <a:spcBef>
                <a:spcPct val="0"/>
              </a:spcBef>
            </a:pPr>
            <a:r>
              <a:rPr lang="en-US" sz="2199">
                <a:solidFill>
                  <a:srgbClr val="504C44"/>
                </a:solidFill>
                <a:latin typeface="Inter Bold"/>
                <a:ea typeface="Inter Bold"/>
                <a:cs typeface="Inter Bold"/>
                <a:sym typeface="Inter Bold"/>
              </a:rPr>
              <a:t>What Phishing Is:</a:t>
            </a:r>
            <a:r>
              <a:rPr lang="en-US" sz="2199">
                <a:solidFill>
                  <a:srgbClr val="504C44"/>
                </a:solidFill>
                <a:latin typeface="Inter"/>
                <a:ea typeface="Inter"/>
                <a:cs typeface="Inter"/>
                <a:sym typeface="Inter"/>
              </a:rPr>
              <a:t> A form of cyberattack where attackers trick individuals into providing sensitive information by pretending to be legitimate entities.</a:t>
            </a:r>
          </a:p>
          <a:p>
            <a:pPr algn="just">
              <a:lnSpc>
                <a:spcPts val="3079"/>
              </a:lnSpc>
              <a:spcBef>
                <a:spcPct val="0"/>
              </a:spcBef>
            </a:pPr>
            <a:r>
              <a:rPr lang="en-US" sz="2199">
                <a:solidFill>
                  <a:srgbClr val="504C44"/>
                </a:solidFill>
                <a:latin typeface="Inter Bold"/>
                <a:ea typeface="Inter Bold"/>
                <a:cs typeface="Inter Bold"/>
                <a:sym typeface="Inter Bold"/>
              </a:rPr>
              <a:t>How to Recognize It:</a:t>
            </a:r>
            <a:r>
              <a:rPr lang="en-US" sz="2199">
                <a:solidFill>
                  <a:srgbClr val="504C44"/>
                </a:solidFill>
                <a:latin typeface="Inter"/>
                <a:ea typeface="Inter"/>
                <a:cs typeface="Inter"/>
                <a:sym typeface="Inter"/>
              </a:rPr>
              <a:t> Look for misspellings in URLs, lack of HTTPS, suspicious pop-ups, poor design, and unsolicited requests for personal information.</a:t>
            </a:r>
          </a:p>
          <a:p>
            <a:pPr algn="just">
              <a:lnSpc>
                <a:spcPts val="3079"/>
              </a:lnSpc>
              <a:spcBef>
                <a:spcPct val="0"/>
              </a:spcBef>
            </a:pPr>
            <a:r>
              <a:rPr lang="en-US" sz="2199">
                <a:solidFill>
                  <a:srgbClr val="504C44"/>
                </a:solidFill>
                <a:latin typeface="Inter Bold"/>
                <a:ea typeface="Inter Bold"/>
                <a:cs typeface="Inter Bold"/>
                <a:sym typeface="Inter Bold"/>
              </a:rPr>
              <a:t>Preventive Measures:</a:t>
            </a:r>
            <a:r>
              <a:rPr lang="en-US" sz="2199">
                <a:solidFill>
                  <a:srgbClr val="504C44"/>
                </a:solidFill>
                <a:latin typeface="Inter"/>
                <a:ea typeface="Inter"/>
                <a:cs typeface="Inter"/>
                <a:sym typeface="Inter"/>
              </a:rPr>
              <a:t> Verify email addresses, avoid clicking on unsolicited links, use multi-factor authentication, keep software and antivirus updated, and regularly back up data.</a:t>
            </a:r>
          </a:p>
          <a:p>
            <a:pPr algn="just">
              <a:lnSpc>
                <a:spcPts val="3079"/>
              </a:lnSpc>
              <a:spcBef>
                <a:spcPct val="0"/>
              </a:spcBef>
            </a:pPr>
            <a:r>
              <a:rPr lang="en-US" sz="2199">
                <a:solidFill>
                  <a:srgbClr val="504C44"/>
                </a:solidFill>
                <a:latin typeface="Inter Bold"/>
                <a:ea typeface="Inter Bold"/>
                <a:cs typeface="Inter Bold"/>
                <a:sym typeface="Inter Bold"/>
              </a:rPr>
              <a:t>How to Report It:</a:t>
            </a:r>
            <a:r>
              <a:rPr lang="en-US" sz="2199">
                <a:solidFill>
                  <a:srgbClr val="504C44"/>
                </a:solidFill>
                <a:latin typeface="Inter"/>
                <a:ea typeface="Inter"/>
                <a:cs typeface="Inter"/>
                <a:sym typeface="Inter"/>
              </a:rPr>
              <a:t> Use the report feature in your email client, notify your IT department, and report to relevant authorities like the NCRP,FTC.</a:t>
            </a:r>
          </a:p>
        </p:txBody>
      </p:sp>
      <p:sp>
        <p:nvSpPr>
          <p:cNvPr id="5" name="TextBox 5"/>
          <p:cNvSpPr txBox="1"/>
          <p:nvPr/>
        </p:nvSpPr>
        <p:spPr>
          <a:xfrm>
            <a:off x="789892" y="1398054"/>
            <a:ext cx="3056632" cy="405765"/>
          </a:xfrm>
          <a:prstGeom prst="rect">
            <a:avLst/>
          </a:prstGeom>
        </p:spPr>
        <p:txBody>
          <a:bodyPr lIns="0" tIns="0" rIns="0" bIns="0" rtlCol="0" anchor="t">
            <a:spAutoFit/>
          </a:bodyPr>
          <a:lstStyle/>
          <a:p>
            <a:pPr algn="ctr">
              <a:lnSpc>
                <a:spcPts val="3359"/>
              </a:lnSpc>
              <a:spcBef>
                <a:spcPct val="0"/>
              </a:spcBef>
            </a:pPr>
            <a:r>
              <a:rPr lang="en-US" sz="2399" dirty="0">
                <a:solidFill>
                  <a:srgbClr val="504C44"/>
                </a:solidFill>
                <a:latin typeface="Inter Bold"/>
                <a:ea typeface="Inter Bold"/>
                <a:cs typeface="Inter Bold"/>
                <a:sym typeface="Inter Bold"/>
              </a:rPr>
              <a:t>Recap of Key Points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1401</Words>
  <Application>Microsoft Office PowerPoint</Application>
  <PresentationFormat>Custom</PresentationFormat>
  <Paragraphs>124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Inter Bold</vt:lpstr>
      <vt:lpstr>Baskerville Display PT</vt:lpstr>
      <vt:lpstr>Inter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cp:lastModifiedBy>Shushma Priya Vadlamanu</cp:lastModifiedBy>
  <cp:revision>3</cp:revision>
  <dcterms:created xsi:type="dcterms:W3CDTF">2006-08-16T00:00:00Z</dcterms:created>
  <dcterms:modified xsi:type="dcterms:W3CDTF">2024-07-05T05:17:54Z</dcterms:modified>
  <dc:identifier>DAGJIJppFac</dc:identifier>
</cp:coreProperties>
</file>