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hushmetaayethiraj040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3F08-E4B0-4B79-9C72-A9F27053C0B6}"/>
              </a:ext>
            </a:extLst>
          </p:cNvPr>
          <p:cNvSpPr>
            <a:spLocks noGrp="1"/>
          </p:cNvSpPr>
          <p:nvPr>
            <p:ph type="ctrTitle"/>
          </p:nvPr>
        </p:nvSpPr>
        <p:spPr>
          <a:xfrm>
            <a:off x="1751012" y="1300785"/>
            <a:ext cx="8689976" cy="1121573"/>
          </a:xfrm>
        </p:spPr>
        <p:txBody>
          <a:bodyPr>
            <a:noAutofit/>
          </a:bodyPr>
          <a:lstStyle/>
          <a:p>
            <a:r>
              <a:rPr lang="en-IN" sz="8000" b="1" u="sng" cap="none" dirty="0"/>
              <a:t>Handwritten digits GAN</a:t>
            </a:r>
          </a:p>
        </p:txBody>
      </p:sp>
      <p:sp>
        <p:nvSpPr>
          <p:cNvPr id="3" name="Subtitle 2">
            <a:extLst>
              <a:ext uri="{FF2B5EF4-FFF2-40B4-BE49-F238E27FC236}">
                <a16:creationId xmlns:a16="http://schemas.microsoft.com/office/drawing/2014/main" id="{18785D52-C326-43FE-AC7E-E60F35B203BF}"/>
              </a:ext>
            </a:extLst>
          </p:cNvPr>
          <p:cNvSpPr>
            <a:spLocks noGrp="1"/>
          </p:cNvSpPr>
          <p:nvPr>
            <p:ph type="subTitle" idx="1"/>
          </p:nvPr>
        </p:nvSpPr>
        <p:spPr>
          <a:xfrm>
            <a:off x="1751012" y="2711116"/>
            <a:ext cx="8689976" cy="3801979"/>
          </a:xfrm>
        </p:spPr>
        <p:txBody>
          <a:bodyPr>
            <a:normAutofit/>
          </a:bodyPr>
          <a:lstStyle/>
          <a:p>
            <a:r>
              <a:rPr lang="en-IN" b="1" cap="none" dirty="0"/>
              <a:t>DONEBY :</a:t>
            </a:r>
          </a:p>
          <a:p>
            <a:r>
              <a:rPr lang="en-IN" sz="2800" dirty="0" err="1"/>
              <a:t>Shushmetaa.e</a:t>
            </a:r>
            <a:r>
              <a:rPr lang="en-IN" sz="2800" dirty="0"/>
              <a:t> </a:t>
            </a:r>
            <a:r>
              <a:rPr lang="en-IN" sz="2800" dirty="0" err="1"/>
              <a:t>btech</a:t>
            </a:r>
            <a:r>
              <a:rPr lang="en-IN" sz="2800" dirty="0"/>
              <a:t> it/3</a:t>
            </a:r>
            <a:r>
              <a:rPr lang="en-IN" sz="2800" baseline="30000" dirty="0"/>
              <a:t>rd</a:t>
            </a:r>
            <a:r>
              <a:rPr lang="en-IN" sz="2800" dirty="0"/>
              <a:t> year</a:t>
            </a:r>
          </a:p>
          <a:p>
            <a:r>
              <a:rPr lang="en-IN" sz="2800" dirty="0"/>
              <a:t>210921205048</a:t>
            </a:r>
          </a:p>
          <a:p>
            <a:r>
              <a:rPr lang="en-IN" sz="2800" cap="none" dirty="0">
                <a:hlinkClick r:id="rId2"/>
              </a:rPr>
              <a:t>shushmetaayethiraj0404@gmail.com</a:t>
            </a:r>
            <a:endParaRPr lang="en-IN" sz="2800" cap="none" dirty="0"/>
          </a:p>
          <a:p>
            <a:r>
              <a:rPr lang="en-IN" sz="2800" cap="none" dirty="0"/>
              <a:t>Loyola Institute Of </a:t>
            </a:r>
            <a:r>
              <a:rPr lang="en-IN" sz="2800" cap="none" dirty="0" err="1"/>
              <a:t>Techonolgy</a:t>
            </a:r>
            <a:endParaRPr lang="en-IN" sz="2800" cap="none" dirty="0"/>
          </a:p>
          <a:p>
            <a:r>
              <a:rPr lang="en-IN" sz="2800" cap="none" dirty="0" err="1"/>
              <a:t>Palanchur</a:t>
            </a:r>
            <a:r>
              <a:rPr lang="en-IN" sz="2800" cap="none" dirty="0"/>
              <a:t> ,Chennai-123.</a:t>
            </a:r>
          </a:p>
          <a:p>
            <a:endParaRPr lang="en-IN" sz="2800" dirty="0"/>
          </a:p>
          <a:p>
            <a:endParaRPr lang="en-IN" dirty="0"/>
          </a:p>
          <a:p>
            <a:endParaRPr lang="en-IN" dirty="0"/>
          </a:p>
        </p:txBody>
      </p:sp>
    </p:spTree>
    <p:extLst>
      <p:ext uri="{BB962C8B-B14F-4D97-AF65-F5344CB8AC3E}">
        <p14:creationId xmlns:p14="http://schemas.microsoft.com/office/powerpoint/2010/main" val="158759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2CCC-25E2-43BA-B526-647113AC34E1}"/>
              </a:ext>
            </a:extLst>
          </p:cNvPr>
          <p:cNvSpPr>
            <a:spLocks noGrp="1"/>
          </p:cNvSpPr>
          <p:nvPr>
            <p:ph type="title"/>
          </p:nvPr>
        </p:nvSpPr>
        <p:spPr/>
        <p:txBody>
          <a:bodyPr/>
          <a:lstStyle/>
          <a:p>
            <a:pPr algn="l"/>
            <a:r>
              <a:rPr lang="en-IN" b="1" u="sng" dirty="0"/>
              <a:t>ALGORITHM:</a:t>
            </a:r>
            <a:endParaRPr lang="en-IN" dirty="0"/>
          </a:p>
        </p:txBody>
      </p:sp>
      <p:sp>
        <p:nvSpPr>
          <p:cNvPr id="3" name="Content Placeholder 2">
            <a:extLst>
              <a:ext uri="{FF2B5EF4-FFF2-40B4-BE49-F238E27FC236}">
                <a16:creationId xmlns:a16="http://schemas.microsoft.com/office/drawing/2014/main" id="{07807DE2-D13B-4A6F-96E9-6096FAB0B31A}"/>
              </a:ext>
            </a:extLst>
          </p:cNvPr>
          <p:cNvSpPr>
            <a:spLocks noGrp="1"/>
          </p:cNvSpPr>
          <p:nvPr>
            <p:ph sz="quarter" idx="13"/>
          </p:nvPr>
        </p:nvSpPr>
        <p:spPr/>
        <p:txBody>
          <a:bodyPr/>
          <a:lstStyle/>
          <a:p>
            <a:r>
              <a:rPr lang="en-US" b="1" dirty="0"/>
              <a:t>Load and Preprocess MNIST Data set </a:t>
            </a:r>
            <a:r>
              <a:rPr lang="en-US" dirty="0"/>
              <a:t>: Load the MNIST dataset and preprocess it by scaling pixel values to the range [0, 1].</a:t>
            </a:r>
          </a:p>
          <a:p>
            <a:r>
              <a:rPr lang="en-US" b="1" dirty="0"/>
              <a:t> Build and Compile Discriminator </a:t>
            </a:r>
            <a:r>
              <a:rPr lang="en-US" dirty="0"/>
              <a:t>: Build the discriminator model and compile it with an optimizer and loss function. </a:t>
            </a:r>
          </a:p>
          <a:p>
            <a:r>
              <a:rPr lang="en-US" b="1" dirty="0"/>
              <a:t>Build and Compile Generator </a:t>
            </a:r>
            <a:r>
              <a:rPr lang="en-US" dirty="0"/>
              <a:t>: Build the generator model and compile it with an optimizer and loss function. </a:t>
            </a:r>
          </a:p>
          <a:p>
            <a:r>
              <a:rPr lang="en-US" b="1" dirty="0"/>
              <a:t>Build and Compile GAN </a:t>
            </a:r>
            <a:r>
              <a:rPr lang="en-US" dirty="0"/>
              <a:t>: Build the GAN model by combining the generator and discriminator. Compile the GAN with an optimizer and loss function</a:t>
            </a:r>
            <a:endParaRPr lang="en-IN" dirty="0"/>
          </a:p>
        </p:txBody>
      </p:sp>
    </p:spTree>
    <p:extLst>
      <p:ext uri="{BB962C8B-B14F-4D97-AF65-F5344CB8AC3E}">
        <p14:creationId xmlns:p14="http://schemas.microsoft.com/office/powerpoint/2010/main" val="346238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51C0-B71D-4CF1-AE98-F09D59DBC122}"/>
              </a:ext>
            </a:extLst>
          </p:cNvPr>
          <p:cNvSpPr>
            <a:spLocks noGrp="1"/>
          </p:cNvSpPr>
          <p:nvPr>
            <p:ph type="title"/>
          </p:nvPr>
        </p:nvSpPr>
        <p:spPr/>
        <p:txBody>
          <a:bodyPr/>
          <a:lstStyle/>
          <a:p>
            <a:pPr algn="l"/>
            <a:r>
              <a:rPr lang="en-IN" b="1" u="sng" dirty="0"/>
              <a:t>ALGORITHM:</a:t>
            </a:r>
          </a:p>
        </p:txBody>
      </p:sp>
      <p:sp>
        <p:nvSpPr>
          <p:cNvPr id="3" name="Content Placeholder 2">
            <a:extLst>
              <a:ext uri="{FF2B5EF4-FFF2-40B4-BE49-F238E27FC236}">
                <a16:creationId xmlns:a16="http://schemas.microsoft.com/office/drawing/2014/main" id="{7A5763F1-5B36-4755-99C8-F8A6680625D3}"/>
              </a:ext>
            </a:extLst>
          </p:cNvPr>
          <p:cNvSpPr>
            <a:spLocks noGrp="1"/>
          </p:cNvSpPr>
          <p:nvPr>
            <p:ph sz="quarter" idx="13"/>
          </p:nvPr>
        </p:nvSpPr>
        <p:spPr/>
        <p:txBody>
          <a:bodyPr/>
          <a:lstStyle/>
          <a:p>
            <a:r>
              <a:rPr lang="en-US" b="1" dirty="0"/>
              <a:t>Training Loop</a:t>
            </a:r>
            <a:r>
              <a:rPr lang="en-US" dirty="0"/>
              <a:t> : Iterate over a fixed number of epochs.</a:t>
            </a:r>
          </a:p>
          <a:p>
            <a:r>
              <a:rPr lang="en-US" b="1" dirty="0"/>
              <a:t>Evaluation and Visualization </a:t>
            </a:r>
            <a:r>
              <a:rPr lang="en-US" dirty="0"/>
              <a:t>: Evaluate the trained GAN model and visualize generated images to assess the quality of digit generation. </a:t>
            </a:r>
            <a:endParaRPr lang="en-IN" dirty="0"/>
          </a:p>
        </p:txBody>
      </p:sp>
    </p:spTree>
    <p:extLst>
      <p:ext uri="{BB962C8B-B14F-4D97-AF65-F5344CB8AC3E}">
        <p14:creationId xmlns:p14="http://schemas.microsoft.com/office/powerpoint/2010/main" val="207274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6135-DED7-4D68-89E7-E6C9F01A2BE1}"/>
              </a:ext>
            </a:extLst>
          </p:cNvPr>
          <p:cNvSpPr>
            <a:spLocks noGrp="1"/>
          </p:cNvSpPr>
          <p:nvPr>
            <p:ph type="title"/>
          </p:nvPr>
        </p:nvSpPr>
        <p:spPr/>
        <p:txBody>
          <a:bodyPr/>
          <a:lstStyle/>
          <a:p>
            <a:pPr algn="l"/>
            <a:r>
              <a:rPr lang="en-IN" b="1" u="sng" dirty="0"/>
              <a:t>DEPLOYMENT</a:t>
            </a:r>
          </a:p>
        </p:txBody>
      </p:sp>
      <p:sp>
        <p:nvSpPr>
          <p:cNvPr id="3" name="Content Placeholder 2">
            <a:extLst>
              <a:ext uri="{FF2B5EF4-FFF2-40B4-BE49-F238E27FC236}">
                <a16:creationId xmlns:a16="http://schemas.microsoft.com/office/drawing/2014/main" id="{2204F5B7-37AA-4503-B796-551E18C8A559}"/>
              </a:ext>
            </a:extLst>
          </p:cNvPr>
          <p:cNvSpPr>
            <a:spLocks noGrp="1"/>
          </p:cNvSpPr>
          <p:nvPr>
            <p:ph sz="quarter" idx="13"/>
          </p:nvPr>
        </p:nvSpPr>
        <p:spPr/>
        <p:txBody>
          <a:bodyPr/>
          <a:lstStyle/>
          <a:p>
            <a:r>
              <a:rPr lang="en-IN" b="1" cap="none" dirty="0"/>
              <a:t>Model serialization </a:t>
            </a:r>
            <a:r>
              <a:rPr lang="en-IN" cap="none" dirty="0"/>
              <a:t>: save the trained generator model to disk using hdf5orsavedmodel format. </a:t>
            </a:r>
          </a:p>
          <a:p>
            <a:r>
              <a:rPr lang="en-IN" b="1" cap="none" dirty="0"/>
              <a:t>Web application deployment </a:t>
            </a:r>
            <a:r>
              <a:rPr lang="en-IN" cap="none" dirty="0"/>
              <a:t>: build a web app with flask or </a:t>
            </a:r>
            <a:r>
              <a:rPr lang="en-IN" cap="none" dirty="0" err="1"/>
              <a:t>django</a:t>
            </a:r>
            <a:r>
              <a:rPr lang="en-IN" cap="none" dirty="0"/>
              <a:t> ,load the model, expose an endpoint for image generation, and return generated images.</a:t>
            </a:r>
          </a:p>
          <a:p>
            <a:r>
              <a:rPr lang="en-IN" b="1" cap="none" dirty="0"/>
              <a:t> Cloud deployment </a:t>
            </a:r>
            <a:r>
              <a:rPr lang="en-IN" cap="none" dirty="0"/>
              <a:t>: deploy the model on </a:t>
            </a:r>
            <a:r>
              <a:rPr lang="en-IN" cap="none" dirty="0" err="1"/>
              <a:t>gcp</a:t>
            </a:r>
            <a:r>
              <a:rPr lang="en-IN" cap="none" dirty="0"/>
              <a:t> ,</a:t>
            </a:r>
            <a:r>
              <a:rPr lang="en-IN" cap="none" dirty="0" err="1"/>
              <a:t>aws</a:t>
            </a:r>
            <a:r>
              <a:rPr lang="en-IN" cap="none" dirty="0"/>
              <a:t>, </a:t>
            </a:r>
            <a:r>
              <a:rPr lang="en-IN" cap="none" dirty="0" err="1"/>
              <a:t>orazure</a:t>
            </a:r>
            <a:r>
              <a:rPr lang="en-IN" cap="none" dirty="0"/>
              <a:t>, expose endpoints over http(s) or </a:t>
            </a:r>
            <a:r>
              <a:rPr lang="en-IN" cap="none" dirty="0" err="1"/>
              <a:t>grpc</a:t>
            </a:r>
            <a:r>
              <a:rPr lang="en-IN" cap="none" dirty="0"/>
              <a:t> ,and  secure access.</a:t>
            </a:r>
          </a:p>
          <a:p>
            <a:r>
              <a:rPr lang="en-IN" cap="none" dirty="0"/>
              <a:t> </a:t>
            </a:r>
            <a:r>
              <a:rPr lang="en-IN" b="1" cap="none" dirty="0" err="1"/>
              <a:t>Api</a:t>
            </a:r>
            <a:r>
              <a:rPr lang="en-IN" b="1" cap="none" dirty="0"/>
              <a:t> deployment</a:t>
            </a:r>
            <a:r>
              <a:rPr lang="en-IN" cap="none" dirty="0"/>
              <a:t>: serve the model as a restful </a:t>
            </a:r>
            <a:r>
              <a:rPr lang="en-IN" cap="none" dirty="0" err="1"/>
              <a:t>orgr</a:t>
            </a:r>
            <a:r>
              <a:rPr lang="en-IN" cap="none" dirty="0"/>
              <a:t> pc </a:t>
            </a:r>
            <a:r>
              <a:rPr lang="en-IN" cap="none" dirty="0" err="1"/>
              <a:t>api</a:t>
            </a:r>
            <a:r>
              <a:rPr lang="en-IN" cap="none" dirty="0"/>
              <a:t> using </a:t>
            </a:r>
            <a:r>
              <a:rPr lang="en-IN" cap="none" dirty="0" err="1"/>
              <a:t>tensorflow</a:t>
            </a:r>
            <a:r>
              <a:rPr lang="en-IN" cap="none" dirty="0"/>
              <a:t> serving or </a:t>
            </a:r>
            <a:r>
              <a:rPr lang="en-IN" cap="none" dirty="0" err="1"/>
              <a:t>onnx</a:t>
            </a:r>
            <a:r>
              <a:rPr lang="en-IN" cap="none" dirty="0"/>
              <a:t> </a:t>
            </a:r>
            <a:r>
              <a:rPr lang="en-IN" cap="none" dirty="0" err="1"/>
              <a:t>runtime,and</a:t>
            </a:r>
            <a:r>
              <a:rPr lang="en-IN" cap="none" dirty="0"/>
              <a:t> integrate with other systems. </a:t>
            </a:r>
          </a:p>
        </p:txBody>
      </p:sp>
    </p:spTree>
    <p:extLst>
      <p:ext uri="{BB962C8B-B14F-4D97-AF65-F5344CB8AC3E}">
        <p14:creationId xmlns:p14="http://schemas.microsoft.com/office/powerpoint/2010/main" val="321632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2A21-553B-4C3E-B1B9-642F4A778663}"/>
              </a:ext>
            </a:extLst>
          </p:cNvPr>
          <p:cNvSpPr>
            <a:spLocks noGrp="1"/>
          </p:cNvSpPr>
          <p:nvPr>
            <p:ph type="title"/>
          </p:nvPr>
        </p:nvSpPr>
        <p:spPr/>
        <p:txBody>
          <a:bodyPr/>
          <a:lstStyle/>
          <a:p>
            <a:pPr algn="l"/>
            <a:r>
              <a:rPr lang="en-IN" b="1" u="sng" dirty="0"/>
              <a:t>DEPLOYMENT:</a:t>
            </a:r>
          </a:p>
        </p:txBody>
      </p:sp>
      <p:sp>
        <p:nvSpPr>
          <p:cNvPr id="3" name="Content Placeholder 2">
            <a:extLst>
              <a:ext uri="{FF2B5EF4-FFF2-40B4-BE49-F238E27FC236}">
                <a16:creationId xmlns:a16="http://schemas.microsoft.com/office/drawing/2014/main" id="{F38815D0-0E94-483F-B9AE-E6654EF18F29}"/>
              </a:ext>
            </a:extLst>
          </p:cNvPr>
          <p:cNvSpPr>
            <a:spLocks noGrp="1"/>
          </p:cNvSpPr>
          <p:nvPr>
            <p:ph sz="quarter" idx="13"/>
          </p:nvPr>
        </p:nvSpPr>
        <p:spPr/>
        <p:txBody>
          <a:bodyPr/>
          <a:lstStyle/>
          <a:p>
            <a:r>
              <a:rPr lang="en-IN" b="1" dirty="0"/>
              <a:t>Monitoring and Maintenance </a:t>
            </a:r>
            <a:r>
              <a:rPr lang="en-IN" dirty="0"/>
              <a:t>: Implement monitoring, logging, and alerting mechanisms, and perform regular maintenance and updates.</a:t>
            </a:r>
          </a:p>
          <a:p>
            <a:r>
              <a:rPr lang="en-IN" dirty="0"/>
              <a:t> </a:t>
            </a:r>
            <a:r>
              <a:rPr lang="en-IN" b="1" dirty="0"/>
              <a:t>Documentation and User Support</a:t>
            </a:r>
            <a:r>
              <a:rPr lang="en-IN" dirty="0"/>
              <a:t> : Provide user-friendly documentation and support channels for users</a:t>
            </a:r>
          </a:p>
          <a:p>
            <a:pPr marL="0" indent="0">
              <a:buNone/>
            </a:pPr>
            <a:r>
              <a:rPr lang="en-IN" dirty="0"/>
              <a:t>                       . By following these steps, you can deploy your GAN model for MNIST digit generation effectively in various environments for real-world usage. </a:t>
            </a:r>
          </a:p>
        </p:txBody>
      </p:sp>
    </p:spTree>
    <p:extLst>
      <p:ext uri="{BB962C8B-B14F-4D97-AF65-F5344CB8AC3E}">
        <p14:creationId xmlns:p14="http://schemas.microsoft.com/office/powerpoint/2010/main" val="19593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C069-420B-48F4-AAD8-E02B5CB78563}"/>
              </a:ext>
            </a:extLst>
          </p:cNvPr>
          <p:cNvSpPr>
            <a:spLocks noGrp="1"/>
          </p:cNvSpPr>
          <p:nvPr>
            <p:ph type="title"/>
          </p:nvPr>
        </p:nvSpPr>
        <p:spPr/>
        <p:txBody>
          <a:bodyPr/>
          <a:lstStyle/>
          <a:p>
            <a:pPr algn="l"/>
            <a:r>
              <a:rPr lang="en-IN" b="1" u="sng" dirty="0"/>
              <a:t>RESULT: </a:t>
            </a:r>
          </a:p>
        </p:txBody>
      </p:sp>
      <p:pic>
        <p:nvPicPr>
          <p:cNvPr id="5" name="Content Placeholder 4">
            <a:extLst>
              <a:ext uri="{FF2B5EF4-FFF2-40B4-BE49-F238E27FC236}">
                <a16:creationId xmlns:a16="http://schemas.microsoft.com/office/drawing/2014/main" id="{0668A4D6-A3C8-4890-8F87-6AA00DE0B325}"/>
              </a:ext>
            </a:extLst>
          </p:cNvPr>
          <p:cNvPicPr>
            <a:picLocks noGrp="1" noChangeAspect="1"/>
          </p:cNvPicPr>
          <p:nvPr>
            <p:ph sz="quarter" idx="13"/>
          </p:nvPr>
        </p:nvPicPr>
        <p:blipFill>
          <a:blip r:embed="rId2"/>
          <a:stretch>
            <a:fillRect/>
          </a:stretch>
        </p:blipFill>
        <p:spPr>
          <a:xfrm>
            <a:off x="786063" y="1700463"/>
            <a:ext cx="9849853" cy="4539020"/>
          </a:xfrm>
        </p:spPr>
      </p:pic>
    </p:spTree>
    <p:extLst>
      <p:ext uri="{BB962C8B-B14F-4D97-AF65-F5344CB8AC3E}">
        <p14:creationId xmlns:p14="http://schemas.microsoft.com/office/powerpoint/2010/main" val="3973026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9B8B-7F3E-48A8-992C-132D1372BB7F}"/>
              </a:ext>
            </a:extLst>
          </p:cNvPr>
          <p:cNvSpPr>
            <a:spLocks noGrp="1"/>
          </p:cNvSpPr>
          <p:nvPr>
            <p:ph type="title"/>
          </p:nvPr>
        </p:nvSpPr>
        <p:spPr/>
        <p:txBody>
          <a:bodyPr/>
          <a:lstStyle/>
          <a:p>
            <a:pPr algn="l"/>
            <a:r>
              <a:rPr lang="en-IN" b="1" u="sng" dirty="0"/>
              <a:t>RESULT: </a:t>
            </a:r>
            <a:endParaRPr lang="en-IN" dirty="0"/>
          </a:p>
        </p:txBody>
      </p:sp>
      <p:pic>
        <p:nvPicPr>
          <p:cNvPr id="5" name="Content Placeholder 4">
            <a:extLst>
              <a:ext uri="{FF2B5EF4-FFF2-40B4-BE49-F238E27FC236}">
                <a16:creationId xmlns:a16="http://schemas.microsoft.com/office/drawing/2014/main" id="{A905EDAD-427E-491C-9DAF-76772BD768C5}"/>
              </a:ext>
            </a:extLst>
          </p:cNvPr>
          <p:cNvPicPr>
            <a:picLocks noGrp="1" noChangeAspect="1"/>
          </p:cNvPicPr>
          <p:nvPr>
            <p:ph sz="quarter" idx="13"/>
          </p:nvPr>
        </p:nvPicPr>
        <p:blipFill>
          <a:blip r:embed="rId2"/>
          <a:stretch>
            <a:fillRect/>
          </a:stretch>
        </p:blipFill>
        <p:spPr>
          <a:xfrm>
            <a:off x="913775" y="1828801"/>
            <a:ext cx="10235488" cy="4410682"/>
          </a:xfrm>
        </p:spPr>
      </p:pic>
    </p:spTree>
    <p:extLst>
      <p:ext uri="{BB962C8B-B14F-4D97-AF65-F5344CB8AC3E}">
        <p14:creationId xmlns:p14="http://schemas.microsoft.com/office/powerpoint/2010/main" val="388646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3BC1-84AB-41B8-85E1-57A1F58E7468}"/>
              </a:ext>
            </a:extLst>
          </p:cNvPr>
          <p:cNvSpPr>
            <a:spLocks noGrp="1"/>
          </p:cNvSpPr>
          <p:nvPr>
            <p:ph type="title"/>
          </p:nvPr>
        </p:nvSpPr>
        <p:spPr/>
        <p:txBody>
          <a:bodyPr/>
          <a:lstStyle/>
          <a:p>
            <a:pPr algn="l"/>
            <a:r>
              <a:rPr lang="en-IN" b="1" u="sng" dirty="0"/>
              <a:t>CONCLUSION:</a:t>
            </a:r>
          </a:p>
        </p:txBody>
      </p:sp>
      <p:sp>
        <p:nvSpPr>
          <p:cNvPr id="3" name="Content Placeholder 2">
            <a:extLst>
              <a:ext uri="{FF2B5EF4-FFF2-40B4-BE49-F238E27FC236}">
                <a16:creationId xmlns:a16="http://schemas.microsoft.com/office/drawing/2014/main" id="{43DD276F-5E23-4504-AD15-C46F17D600CC}"/>
              </a:ext>
            </a:extLst>
          </p:cNvPr>
          <p:cNvSpPr>
            <a:spLocks noGrp="1"/>
          </p:cNvSpPr>
          <p:nvPr>
            <p:ph sz="quarter" idx="13"/>
          </p:nvPr>
        </p:nvSpPr>
        <p:spPr/>
        <p:txBody>
          <a:bodyPr>
            <a:normAutofit/>
          </a:bodyPr>
          <a:lstStyle/>
          <a:p>
            <a:pPr marL="0" indent="0">
              <a:buNone/>
            </a:pPr>
            <a:r>
              <a:rPr lang="en-IN" sz="2200" cap="none" dirty="0"/>
              <a:t>                     This project achieved successful implementation and training of a generative adversarial network (GAN) for generating MNIST digit images using “ tensor flow and </a:t>
            </a:r>
            <a:r>
              <a:rPr lang="en-IN" sz="2200" cap="none" dirty="0" err="1"/>
              <a:t>keras</a:t>
            </a:r>
            <a:r>
              <a:rPr lang="en-IN" sz="2200" cap="none" dirty="0"/>
              <a:t>” . </a:t>
            </a:r>
          </a:p>
          <a:p>
            <a:pPr marL="0" indent="0">
              <a:buNone/>
            </a:pPr>
            <a:r>
              <a:rPr lang="en-IN" sz="2200" cap="none" dirty="0"/>
              <a:t>                         deployment options such as web apps, cloud services, and </a:t>
            </a:r>
            <a:r>
              <a:rPr lang="en-IN" sz="2200" cap="none" dirty="0" err="1"/>
              <a:t>apis</a:t>
            </a:r>
            <a:r>
              <a:rPr lang="en-IN" sz="2200" cap="none" dirty="0"/>
              <a:t> were explored, highlighting the </a:t>
            </a:r>
            <a:r>
              <a:rPr lang="en-IN" sz="2200" cap="none" dirty="0" err="1"/>
              <a:t>gan’s</a:t>
            </a:r>
            <a:r>
              <a:rPr lang="en-IN" sz="2200" cap="none" dirty="0"/>
              <a:t> potential for real-world applications. Ongoing optimization efforts can further enhance model usability and performance, promising broader impact in diverse domains. </a:t>
            </a:r>
          </a:p>
        </p:txBody>
      </p:sp>
    </p:spTree>
    <p:extLst>
      <p:ext uri="{BB962C8B-B14F-4D97-AF65-F5344CB8AC3E}">
        <p14:creationId xmlns:p14="http://schemas.microsoft.com/office/powerpoint/2010/main" val="143865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445E-5146-4206-9F32-E72EFC24BAED}"/>
              </a:ext>
            </a:extLst>
          </p:cNvPr>
          <p:cNvSpPr>
            <a:spLocks noGrp="1"/>
          </p:cNvSpPr>
          <p:nvPr>
            <p:ph type="title"/>
          </p:nvPr>
        </p:nvSpPr>
        <p:spPr/>
        <p:txBody>
          <a:bodyPr/>
          <a:lstStyle/>
          <a:p>
            <a:pPr algn="l"/>
            <a:r>
              <a:rPr lang="en-IN" b="1" u="sng" dirty="0"/>
              <a:t>REFERENCES:</a:t>
            </a:r>
          </a:p>
        </p:txBody>
      </p:sp>
      <p:pic>
        <p:nvPicPr>
          <p:cNvPr id="5" name="Content Placeholder 4">
            <a:extLst>
              <a:ext uri="{FF2B5EF4-FFF2-40B4-BE49-F238E27FC236}">
                <a16:creationId xmlns:a16="http://schemas.microsoft.com/office/drawing/2014/main" id="{902699A4-430A-44B2-B60A-A300EC564C23}"/>
              </a:ext>
            </a:extLst>
          </p:cNvPr>
          <p:cNvPicPr>
            <a:picLocks noGrp="1" noChangeAspect="1"/>
          </p:cNvPicPr>
          <p:nvPr>
            <p:ph sz="quarter" idx="13"/>
          </p:nvPr>
        </p:nvPicPr>
        <p:blipFill>
          <a:blip r:embed="rId2"/>
          <a:stretch>
            <a:fillRect/>
          </a:stretch>
        </p:blipFill>
        <p:spPr>
          <a:xfrm>
            <a:off x="913774" y="1828801"/>
            <a:ext cx="9401300" cy="3962400"/>
          </a:xfrm>
        </p:spPr>
      </p:pic>
    </p:spTree>
    <p:extLst>
      <p:ext uri="{BB962C8B-B14F-4D97-AF65-F5344CB8AC3E}">
        <p14:creationId xmlns:p14="http://schemas.microsoft.com/office/powerpoint/2010/main" val="171846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10CA-C16C-4EBE-8FD8-1E6D1D8AF20D}"/>
              </a:ext>
            </a:extLst>
          </p:cNvPr>
          <p:cNvSpPr>
            <a:spLocks noGrp="1"/>
          </p:cNvSpPr>
          <p:nvPr>
            <p:ph type="title"/>
          </p:nvPr>
        </p:nvSpPr>
        <p:spPr/>
        <p:txBody>
          <a:bodyPr/>
          <a:lstStyle/>
          <a:p>
            <a:pPr algn="l"/>
            <a:r>
              <a:rPr lang="en-IN" u="sng" dirty="0"/>
              <a:t>OUTLINE :</a:t>
            </a:r>
          </a:p>
        </p:txBody>
      </p:sp>
      <p:sp>
        <p:nvSpPr>
          <p:cNvPr id="3" name="Content Placeholder 2">
            <a:extLst>
              <a:ext uri="{FF2B5EF4-FFF2-40B4-BE49-F238E27FC236}">
                <a16:creationId xmlns:a16="http://schemas.microsoft.com/office/drawing/2014/main" id="{B2E2EA72-6B96-4089-9DD6-F405966AAE49}"/>
              </a:ext>
            </a:extLst>
          </p:cNvPr>
          <p:cNvSpPr>
            <a:spLocks noGrp="1"/>
          </p:cNvSpPr>
          <p:nvPr>
            <p:ph sz="quarter" idx="13"/>
          </p:nvPr>
        </p:nvSpPr>
        <p:spPr/>
        <p:txBody>
          <a:bodyPr/>
          <a:lstStyle/>
          <a:p>
            <a:r>
              <a:rPr lang="en-US" dirty="0"/>
              <a:t>Problem Statement </a:t>
            </a:r>
          </a:p>
          <a:p>
            <a:r>
              <a:rPr lang="en-US" dirty="0"/>
              <a:t>Proposed System/Solution </a:t>
            </a:r>
          </a:p>
          <a:p>
            <a:r>
              <a:rPr lang="en-US" dirty="0"/>
              <a:t>System Development Approach </a:t>
            </a:r>
          </a:p>
          <a:p>
            <a:r>
              <a:rPr lang="en-US" dirty="0"/>
              <a:t>Algorithm and Deployment </a:t>
            </a:r>
          </a:p>
          <a:p>
            <a:r>
              <a:rPr lang="en-US" dirty="0"/>
              <a:t>Result</a:t>
            </a:r>
          </a:p>
          <a:p>
            <a:r>
              <a:rPr lang="en-US" dirty="0"/>
              <a:t> Conclusion</a:t>
            </a:r>
          </a:p>
          <a:p>
            <a:r>
              <a:rPr lang="en-US" dirty="0"/>
              <a:t> References</a:t>
            </a:r>
            <a:endParaRPr lang="en-IN" dirty="0"/>
          </a:p>
        </p:txBody>
      </p:sp>
    </p:spTree>
    <p:extLst>
      <p:ext uri="{BB962C8B-B14F-4D97-AF65-F5344CB8AC3E}">
        <p14:creationId xmlns:p14="http://schemas.microsoft.com/office/powerpoint/2010/main" val="379855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CAD4-BD10-452B-B762-08A1602E6C60}"/>
              </a:ext>
            </a:extLst>
          </p:cNvPr>
          <p:cNvSpPr>
            <a:spLocks noGrp="1"/>
          </p:cNvSpPr>
          <p:nvPr>
            <p:ph type="title"/>
          </p:nvPr>
        </p:nvSpPr>
        <p:spPr/>
        <p:txBody>
          <a:bodyPr/>
          <a:lstStyle/>
          <a:p>
            <a:pPr algn="l"/>
            <a:r>
              <a:rPr lang="en-IN" u="sng" dirty="0"/>
              <a:t>PROBLEMSTATEMENT:</a:t>
            </a:r>
          </a:p>
        </p:txBody>
      </p:sp>
      <p:sp>
        <p:nvSpPr>
          <p:cNvPr id="3" name="Content Placeholder 2">
            <a:extLst>
              <a:ext uri="{FF2B5EF4-FFF2-40B4-BE49-F238E27FC236}">
                <a16:creationId xmlns:a16="http://schemas.microsoft.com/office/drawing/2014/main" id="{A2CE5194-C08F-4AA4-87D1-8121680D91E3}"/>
              </a:ext>
            </a:extLst>
          </p:cNvPr>
          <p:cNvSpPr>
            <a:spLocks noGrp="1"/>
          </p:cNvSpPr>
          <p:nvPr>
            <p:ph sz="quarter" idx="13"/>
          </p:nvPr>
        </p:nvSpPr>
        <p:spPr/>
        <p:txBody>
          <a:bodyPr/>
          <a:lstStyle/>
          <a:p>
            <a:r>
              <a:rPr lang="en-US" dirty="0"/>
              <a:t>Design and implement a Generative Adversarial Network(GAN) to generate realistic handwritten digits resembling those from the MNIST dataset. The objective is to train a GAN model using” Tensor Flow and </a:t>
            </a:r>
            <a:r>
              <a:rPr lang="en-US" dirty="0" err="1"/>
              <a:t>Keras</a:t>
            </a:r>
            <a:r>
              <a:rPr lang="en-US" dirty="0"/>
              <a:t>” to generate new digit images that closely resemble the distribution of digits in the MNIST dataset. </a:t>
            </a:r>
          </a:p>
          <a:p>
            <a:r>
              <a:rPr lang="en-US" dirty="0"/>
              <a:t>The model should be capable of generating diverse and visually convincing digit images, demonstrating the effectiveness of the GAN architecture for image generation tasks. </a:t>
            </a:r>
            <a:endParaRPr lang="en-IN" dirty="0"/>
          </a:p>
        </p:txBody>
      </p:sp>
    </p:spTree>
    <p:extLst>
      <p:ext uri="{BB962C8B-B14F-4D97-AF65-F5344CB8AC3E}">
        <p14:creationId xmlns:p14="http://schemas.microsoft.com/office/powerpoint/2010/main" val="191704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FAA5-1F53-49D9-8617-76C9B836589F}"/>
              </a:ext>
            </a:extLst>
          </p:cNvPr>
          <p:cNvSpPr>
            <a:spLocks noGrp="1"/>
          </p:cNvSpPr>
          <p:nvPr>
            <p:ph type="title"/>
          </p:nvPr>
        </p:nvSpPr>
        <p:spPr/>
        <p:txBody>
          <a:bodyPr/>
          <a:lstStyle/>
          <a:p>
            <a:pPr algn="l"/>
            <a:r>
              <a:rPr lang="en-IN" u="sng" dirty="0"/>
              <a:t>PROBLEMSTATEMENT:</a:t>
            </a:r>
            <a:endParaRPr lang="en-IN" dirty="0"/>
          </a:p>
        </p:txBody>
      </p:sp>
      <p:sp>
        <p:nvSpPr>
          <p:cNvPr id="3" name="Content Placeholder 2">
            <a:extLst>
              <a:ext uri="{FF2B5EF4-FFF2-40B4-BE49-F238E27FC236}">
                <a16:creationId xmlns:a16="http://schemas.microsoft.com/office/drawing/2014/main" id="{ECDC6613-B3E3-4BCF-8244-BE8DA4D4FC2C}"/>
              </a:ext>
            </a:extLst>
          </p:cNvPr>
          <p:cNvSpPr>
            <a:spLocks noGrp="1"/>
          </p:cNvSpPr>
          <p:nvPr>
            <p:ph sz="quarter" idx="13"/>
          </p:nvPr>
        </p:nvSpPr>
        <p:spPr/>
        <p:txBody>
          <a:bodyPr>
            <a:normAutofit fontScale="92500" lnSpcReduction="20000"/>
          </a:bodyPr>
          <a:lstStyle/>
          <a:p>
            <a:pPr marL="0" indent="0">
              <a:buNone/>
            </a:pPr>
            <a:r>
              <a:rPr lang="en-US" dirty="0"/>
              <a:t>The </a:t>
            </a:r>
            <a:r>
              <a:rPr lang="en-US" dirty="0" err="1"/>
              <a:t>proposedsystemaimstoutilize</a:t>
            </a:r>
            <a:r>
              <a:rPr lang="en-US" dirty="0"/>
              <a:t> </a:t>
            </a:r>
            <a:r>
              <a:rPr lang="en-US" dirty="0" err="1"/>
              <a:t>aGANarchitecture</a:t>
            </a:r>
            <a:r>
              <a:rPr lang="en-US" dirty="0"/>
              <a:t> to generate realistic handwritten digits similar to those found in the MNIST dataset. The </a:t>
            </a:r>
            <a:r>
              <a:rPr lang="en-US" dirty="0" err="1"/>
              <a:t>systemconsists</a:t>
            </a:r>
            <a:r>
              <a:rPr lang="en-US" dirty="0"/>
              <a:t> of the following components: </a:t>
            </a:r>
          </a:p>
          <a:p>
            <a:pPr marL="457200" indent="-457200">
              <a:buAutoNum type="arabicPeriod"/>
            </a:pPr>
            <a:r>
              <a:rPr lang="en-US" b="1" dirty="0"/>
              <a:t>Generator Model</a:t>
            </a:r>
            <a:r>
              <a:rPr lang="en-US" dirty="0"/>
              <a:t>: </a:t>
            </a:r>
            <a:r>
              <a:rPr lang="en-US" dirty="0" err="1"/>
              <a:t>Aneural</a:t>
            </a:r>
            <a:r>
              <a:rPr lang="en-US" dirty="0"/>
              <a:t> </a:t>
            </a:r>
            <a:r>
              <a:rPr lang="en-US" dirty="0" err="1"/>
              <a:t>networkmodel</a:t>
            </a:r>
            <a:r>
              <a:rPr lang="en-US" dirty="0"/>
              <a:t> designed to generate synthetic digit images. The generator takes random noise as input and </a:t>
            </a:r>
            <a:r>
              <a:rPr lang="en-US" dirty="0" err="1"/>
              <a:t>outputsimages</a:t>
            </a:r>
            <a:r>
              <a:rPr lang="en-US" dirty="0"/>
              <a:t> that resemble handwritten digits.</a:t>
            </a:r>
          </a:p>
          <a:p>
            <a:pPr marL="457200" indent="-457200">
              <a:buAutoNum type="arabicPeriod"/>
            </a:pPr>
            <a:r>
              <a:rPr lang="en-US" b="1" dirty="0"/>
              <a:t>Discriminator Model </a:t>
            </a:r>
            <a:r>
              <a:rPr lang="en-US" dirty="0"/>
              <a:t>: Another neural network model responsible for distinguishing between real and generated images. The discriminator learns to classify images as either real (from the MNIST dataset) or fake (generated </a:t>
            </a:r>
            <a:r>
              <a:rPr lang="en-US" dirty="0" err="1"/>
              <a:t>bythe</a:t>
            </a:r>
            <a:r>
              <a:rPr lang="en-US" dirty="0"/>
              <a:t> generator). </a:t>
            </a:r>
            <a:endParaRPr lang="en-IN" dirty="0"/>
          </a:p>
        </p:txBody>
      </p:sp>
    </p:spTree>
    <p:extLst>
      <p:ext uri="{BB962C8B-B14F-4D97-AF65-F5344CB8AC3E}">
        <p14:creationId xmlns:p14="http://schemas.microsoft.com/office/powerpoint/2010/main" val="370396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B3CB-AE44-45D9-98B4-D6849158F46B}"/>
              </a:ext>
            </a:extLst>
          </p:cNvPr>
          <p:cNvSpPr>
            <a:spLocks noGrp="1"/>
          </p:cNvSpPr>
          <p:nvPr>
            <p:ph type="title"/>
          </p:nvPr>
        </p:nvSpPr>
        <p:spPr/>
        <p:txBody>
          <a:bodyPr/>
          <a:lstStyle/>
          <a:p>
            <a:pPr algn="l"/>
            <a:r>
              <a:rPr lang="en-IN" b="1" u="sng" dirty="0"/>
              <a:t>PROPOSED SOLUTION:</a:t>
            </a:r>
          </a:p>
        </p:txBody>
      </p:sp>
      <p:sp>
        <p:nvSpPr>
          <p:cNvPr id="3" name="Content Placeholder 2">
            <a:extLst>
              <a:ext uri="{FF2B5EF4-FFF2-40B4-BE49-F238E27FC236}">
                <a16:creationId xmlns:a16="http://schemas.microsoft.com/office/drawing/2014/main" id="{C5C1F5F4-4C76-40CD-BF92-D44BD1076A34}"/>
              </a:ext>
            </a:extLst>
          </p:cNvPr>
          <p:cNvSpPr>
            <a:spLocks noGrp="1"/>
          </p:cNvSpPr>
          <p:nvPr>
            <p:ph sz="quarter" idx="13"/>
          </p:nvPr>
        </p:nvSpPr>
        <p:spPr/>
        <p:txBody>
          <a:bodyPr>
            <a:normAutofit fontScale="92500" lnSpcReduction="20000"/>
          </a:bodyPr>
          <a:lstStyle/>
          <a:p>
            <a:r>
              <a:rPr lang="en-US" dirty="0"/>
              <a:t>3 .</a:t>
            </a:r>
            <a:r>
              <a:rPr lang="en-US" b="1" dirty="0" err="1"/>
              <a:t>GANModel</a:t>
            </a:r>
            <a:r>
              <a:rPr lang="en-US" dirty="0"/>
              <a:t> : </a:t>
            </a:r>
            <a:r>
              <a:rPr lang="en-US" dirty="0" err="1"/>
              <a:t>TheGANmodelcombinesthegeneratorand</a:t>
            </a:r>
            <a:r>
              <a:rPr lang="en-US" dirty="0"/>
              <a:t> discriminator. During training, the generator aims to produce </a:t>
            </a:r>
            <a:r>
              <a:rPr lang="en-US" dirty="0" err="1"/>
              <a:t>imagesthat</a:t>
            </a:r>
            <a:r>
              <a:rPr lang="en-US" dirty="0"/>
              <a:t> can fool the discriminator into classifying them as real. Simultaneously, the discriminator learns to distinguish between real and generated </a:t>
            </a:r>
            <a:r>
              <a:rPr lang="en-US" dirty="0" err="1"/>
              <a:t>imagesaccurately</a:t>
            </a:r>
            <a:r>
              <a:rPr lang="en-US" dirty="0"/>
              <a:t>. </a:t>
            </a:r>
          </a:p>
          <a:p>
            <a:r>
              <a:rPr lang="en-US" dirty="0"/>
              <a:t>4.</a:t>
            </a:r>
            <a:r>
              <a:rPr lang="en-US" b="1" dirty="0"/>
              <a:t>TrainingProcess </a:t>
            </a:r>
            <a:r>
              <a:rPr lang="en-US" dirty="0"/>
              <a:t>: The </a:t>
            </a:r>
            <a:r>
              <a:rPr lang="en-US" dirty="0" err="1"/>
              <a:t>systemiteratively</a:t>
            </a:r>
            <a:r>
              <a:rPr lang="en-US" dirty="0"/>
              <a:t> trains the generator and discriminator models in an adversarial manner. The generator improves its ability to generate realistic images by receiving feedback from the discriminator, while the discriminator enhances its ability to differentiate between real and </a:t>
            </a:r>
            <a:r>
              <a:rPr lang="en-US" dirty="0" err="1"/>
              <a:t>fakeimages</a:t>
            </a:r>
            <a:r>
              <a:rPr lang="en-US" dirty="0"/>
              <a:t>. </a:t>
            </a:r>
          </a:p>
          <a:p>
            <a:r>
              <a:rPr lang="en-US" dirty="0"/>
              <a:t>5.</a:t>
            </a:r>
            <a:r>
              <a:rPr lang="en-US" b="1" dirty="0"/>
              <a:t>EvaluationandTesting</a:t>
            </a:r>
            <a:r>
              <a:rPr lang="en-US" dirty="0"/>
              <a:t> : The trained </a:t>
            </a:r>
            <a:r>
              <a:rPr lang="en-US" dirty="0" err="1"/>
              <a:t>GANmodel</a:t>
            </a:r>
            <a:r>
              <a:rPr lang="en-US" dirty="0"/>
              <a:t> is evaluated based on its ability to generate high-quality digit images that closely resemble those in the</a:t>
            </a:r>
            <a:endParaRPr lang="en-IN" dirty="0"/>
          </a:p>
        </p:txBody>
      </p:sp>
    </p:spTree>
    <p:extLst>
      <p:ext uri="{BB962C8B-B14F-4D97-AF65-F5344CB8AC3E}">
        <p14:creationId xmlns:p14="http://schemas.microsoft.com/office/powerpoint/2010/main" val="216332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9430-654B-4A20-A1C6-DCA1CF835C7C}"/>
              </a:ext>
            </a:extLst>
          </p:cNvPr>
          <p:cNvSpPr>
            <a:spLocks noGrp="1"/>
          </p:cNvSpPr>
          <p:nvPr>
            <p:ph type="title"/>
          </p:nvPr>
        </p:nvSpPr>
        <p:spPr/>
        <p:txBody>
          <a:bodyPr/>
          <a:lstStyle/>
          <a:p>
            <a:pPr algn="l"/>
            <a:r>
              <a:rPr lang="en-IN" b="1" u="sng" dirty="0"/>
              <a:t>PROPOSED SOLUTION:</a:t>
            </a:r>
          </a:p>
        </p:txBody>
      </p:sp>
      <p:sp>
        <p:nvSpPr>
          <p:cNvPr id="3" name="Content Placeholder 2">
            <a:extLst>
              <a:ext uri="{FF2B5EF4-FFF2-40B4-BE49-F238E27FC236}">
                <a16:creationId xmlns:a16="http://schemas.microsoft.com/office/drawing/2014/main" id="{29AA7D46-3370-4434-812F-63D781209E0C}"/>
              </a:ext>
            </a:extLst>
          </p:cNvPr>
          <p:cNvSpPr>
            <a:spLocks noGrp="1"/>
          </p:cNvSpPr>
          <p:nvPr>
            <p:ph sz="quarter" idx="13"/>
          </p:nvPr>
        </p:nvSpPr>
        <p:spPr/>
        <p:txBody>
          <a:bodyPr>
            <a:normAutofit/>
          </a:bodyPr>
          <a:lstStyle/>
          <a:p>
            <a:pPr marL="0" indent="0">
              <a:buNone/>
            </a:pPr>
            <a:r>
              <a:rPr lang="en-US" sz="2400" cap="none" dirty="0" err="1"/>
              <a:t>Mnistdataset</a:t>
            </a:r>
            <a:r>
              <a:rPr lang="en-US" sz="2400" cap="none" dirty="0"/>
              <a:t>. The </a:t>
            </a:r>
            <a:r>
              <a:rPr lang="en-US" sz="2400" cap="none" dirty="0" err="1"/>
              <a:t>systemmay</a:t>
            </a:r>
            <a:r>
              <a:rPr lang="en-US" sz="2400" cap="none" dirty="0"/>
              <a:t> also perform qualitative and quantitative assessments to </a:t>
            </a:r>
            <a:r>
              <a:rPr lang="en-US" sz="2400" cap="none" dirty="0" err="1"/>
              <a:t>measurethe</a:t>
            </a:r>
            <a:r>
              <a:rPr lang="en-US" sz="2400" cap="none" dirty="0"/>
              <a:t> model's performance and </a:t>
            </a:r>
            <a:r>
              <a:rPr lang="en-US" sz="2400" cap="none" dirty="0" err="1"/>
              <a:t>comparegenerated</a:t>
            </a:r>
            <a:r>
              <a:rPr lang="en-US" sz="2400" cap="none" dirty="0"/>
              <a:t> images against real </a:t>
            </a:r>
            <a:r>
              <a:rPr lang="en-US" sz="2400" cap="none" dirty="0" err="1"/>
              <a:t>mnistdigits</a:t>
            </a:r>
            <a:r>
              <a:rPr lang="en-US" sz="2400" cap="none" dirty="0"/>
              <a:t>. </a:t>
            </a:r>
          </a:p>
          <a:p>
            <a:pPr marL="0" indent="0">
              <a:buNone/>
            </a:pPr>
            <a:r>
              <a:rPr lang="en-US" sz="2400" cap="none" dirty="0"/>
              <a:t>Overall, the proposed system leverages the </a:t>
            </a:r>
            <a:r>
              <a:rPr lang="en-US" sz="2400" cap="none" dirty="0" err="1"/>
              <a:t>powerof</a:t>
            </a:r>
            <a:r>
              <a:rPr lang="en-US" sz="2400" cap="none" dirty="0"/>
              <a:t> </a:t>
            </a:r>
            <a:r>
              <a:rPr lang="en-US" sz="2400" cap="none" dirty="0" err="1"/>
              <a:t>gans</a:t>
            </a:r>
            <a:r>
              <a:rPr lang="en-US" sz="2400" cap="none" dirty="0"/>
              <a:t> to generate synthetic digit images, offering a novel approach to data generation </a:t>
            </a:r>
            <a:r>
              <a:rPr lang="en-US" sz="2400" cap="none" dirty="0" err="1"/>
              <a:t>tasksin</a:t>
            </a:r>
            <a:r>
              <a:rPr lang="en-US" sz="2400" cap="none" dirty="0"/>
              <a:t> the context of computer vision and image processing. </a:t>
            </a:r>
            <a:endParaRPr lang="en-IN" sz="2400" cap="none" dirty="0"/>
          </a:p>
        </p:txBody>
      </p:sp>
    </p:spTree>
    <p:extLst>
      <p:ext uri="{BB962C8B-B14F-4D97-AF65-F5344CB8AC3E}">
        <p14:creationId xmlns:p14="http://schemas.microsoft.com/office/powerpoint/2010/main" val="389961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1CA8-3CA9-4D45-9CB1-6731657433D9}"/>
              </a:ext>
            </a:extLst>
          </p:cNvPr>
          <p:cNvSpPr>
            <a:spLocks noGrp="1"/>
          </p:cNvSpPr>
          <p:nvPr>
            <p:ph type="title"/>
          </p:nvPr>
        </p:nvSpPr>
        <p:spPr/>
        <p:txBody>
          <a:bodyPr/>
          <a:lstStyle/>
          <a:p>
            <a:pPr algn="l"/>
            <a:r>
              <a:rPr lang="en-IN" b="1" u="sng" dirty="0"/>
              <a:t>SYSTEM APPROACH:</a:t>
            </a:r>
          </a:p>
        </p:txBody>
      </p:sp>
      <p:sp>
        <p:nvSpPr>
          <p:cNvPr id="3" name="Content Placeholder 2">
            <a:extLst>
              <a:ext uri="{FF2B5EF4-FFF2-40B4-BE49-F238E27FC236}">
                <a16:creationId xmlns:a16="http://schemas.microsoft.com/office/drawing/2014/main" id="{FFE6CE03-8BE8-4BAB-9401-7BBED8D4CF47}"/>
              </a:ext>
            </a:extLst>
          </p:cNvPr>
          <p:cNvSpPr>
            <a:spLocks noGrp="1"/>
          </p:cNvSpPr>
          <p:nvPr>
            <p:ph sz="quarter" idx="13"/>
          </p:nvPr>
        </p:nvSpPr>
        <p:spPr/>
        <p:txBody>
          <a:bodyPr>
            <a:normAutofit/>
          </a:bodyPr>
          <a:lstStyle/>
          <a:p>
            <a:pPr marL="0" indent="0">
              <a:buNone/>
            </a:pPr>
            <a:r>
              <a:rPr lang="en-IN" b="1" u="sng" dirty="0"/>
              <a:t> HARDWAREREQUIREMENT : </a:t>
            </a:r>
          </a:p>
          <a:p>
            <a:r>
              <a:rPr lang="en-IN" cap="none" dirty="0"/>
              <a:t>Multi-core CPU for </a:t>
            </a:r>
            <a:r>
              <a:rPr lang="en-IN" cap="none" dirty="0" err="1"/>
              <a:t>preprocessing</a:t>
            </a:r>
            <a:r>
              <a:rPr lang="en-IN" cap="none" dirty="0"/>
              <a:t> and computational tasks.</a:t>
            </a:r>
          </a:p>
          <a:p>
            <a:r>
              <a:rPr lang="en-IN" cap="none" dirty="0" err="1"/>
              <a:t>Gpu</a:t>
            </a:r>
            <a:r>
              <a:rPr lang="en-IN" cap="none" dirty="0"/>
              <a:t> with </a:t>
            </a:r>
            <a:r>
              <a:rPr lang="en-IN" cap="none" dirty="0" err="1"/>
              <a:t>cuda</a:t>
            </a:r>
            <a:r>
              <a:rPr lang="en-IN" cap="none" dirty="0"/>
              <a:t> support for  accelerated training, preferably </a:t>
            </a:r>
            <a:r>
              <a:rPr lang="en-IN" cap="none" dirty="0" err="1"/>
              <a:t>nvidia</a:t>
            </a:r>
            <a:r>
              <a:rPr lang="en-IN" cap="none" dirty="0"/>
              <a:t> </a:t>
            </a:r>
            <a:r>
              <a:rPr lang="en-IN" cap="none" dirty="0" err="1"/>
              <a:t>geforce</a:t>
            </a:r>
            <a:r>
              <a:rPr lang="en-IN" cap="none" dirty="0"/>
              <a:t> </a:t>
            </a:r>
            <a:r>
              <a:rPr lang="en-IN" cap="none" dirty="0" err="1"/>
              <a:t>gtx</a:t>
            </a:r>
            <a:r>
              <a:rPr lang="en-IN" cap="none" dirty="0"/>
              <a:t> or </a:t>
            </a:r>
            <a:r>
              <a:rPr lang="en-IN" cap="none" dirty="0" err="1"/>
              <a:t>rtx</a:t>
            </a:r>
            <a:r>
              <a:rPr lang="en-IN" cap="none" dirty="0"/>
              <a:t> series. </a:t>
            </a:r>
          </a:p>
          <a:p>
            <a:r>
              <a:rPr lang="en-IN" cap="none" dirty="0"/>
              <a:t>Adequate </a:t>
            </a:r>
            <a:r>
              <a:rPr lang="en-IN" cap="none" dirty="0" err="1"/>
              <a:t>vram</a:t>
            </a:r>
            <a:r>
              <a:rPr lang="en-IN" cap="none" dirty="0"/>
              <a:t> to accommodate model and </a:t>
            </a:r>
            <a:r>
              <a:rPr lang="en-IN" cap="none" dirty="0" err="1"/>
              <a:t>batchsizes</a:t>
            </a:r>
            <a:r>
              <a:rPr lang="en-IN" cap="none" dirty="0"/>
              <a:t>, especially for larger image sizes.</a:t>
            </a:r>
          </a:p>
          <a:p>
            <a:r>
              <a:rPr lang="en-IN" cap="none" dirty="0"/>
              <a:t> Sufficient storage space for dataset, model checkpoints, and logs. Sufficient system RAM for handling data loading and training operations efficiently.</a:t>
            </a:r>
          </a:p>
          <a:p>
            <a:r>
              <a:rPr lang="en-IN" cap="none" dirty="0"/>
              <a:t> Ensure </a:t>
            </a:r>
            <a:r>
              <a:rPr lang="en-IN" cap="none" dirty="0" err="1"/>
              <a:t>psu</a:t>
            </a:r>
            <a:r>
              <a:rPr lang="en-IN" cap="none" dirty="0"/>
              <a:t> can handle power demands, especially for high-end </a:t>
            </a:r>
            <a:r>
              <a:rPr lang="en-IN" cap="none" dirty="0" err="1"/>
              <a:t>gpus</a:t>
            </a:r>
            <a:r>
              <a:rPr lang="en-IN" cap="none" dirty="0"/>
              <a:t>. </a:t>
            </a:r>
          </a:p>
        </p:txBody>
      </p:sp>
    </p:spTree>
    <p:extLst>
      <p:ext uri="{BB962C8B-B14F-4D97-AF65-F5344CB8AC3E}">
        <p14:creationId xmlns:p14="http://schemas.microsoft.com/office/powerpoint/2010/main" val="66076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2DE8-FCDB-4EAC-8A42-378B26C0B2C8}"/>
              </a:ext>
            </a:extLst>
          </p:cNvPr>
          <p:cNvSpPr>
            <a:spLocks noGrp="1"/>
          </p:cNvSpPr>
          <p:nvPr>
            <p:ph type="title"/>
          </p:nvPr>
        </p:nvSpPr>
        <p:spPr/>
        <p:txBody>
          <a:bodyPr/>
          <a:lstStyle/>
          <a:p>
            <a:pPr algn="l"/>
            <a:r>
              <a:rPr lang="en-IN" b="1" u="sng" dirty="0"/>
              <a:t>SYSTEM APPROACH:</a:t>
            </a:r>
            <a:endParaRPr lang="en-IN" dirty="0"/>
          </a:p>
        </p:txBody>
      </p:sp>
      <p:sp>
        <p:nvSpPr>
          <p:cNvPr id="3" name="Content Placeholder 2">
            <a:extLst>
              <a:ext uri="{FF2B5EF4-FFF2-40B4-BE49-F238E27FC236}">
                <a16:creationId xmlns:a16="http://schemas.microsoft.com/office/drawing/2014/main" id="{9338356E-07A1-4411-900F-A950F8AA2AFB}"/>
              </a:ext>
            </a:extLst>
          </p:cNvPr>
          <p:cNvSpPr>
            <a:spLocks noGrp="1"/>
          </p:cNvSpPr>
          <p:nvPr>
            <p:ph sz="quarter" idx="13"/>
          </p:nvPr>
        </p:nvSpPr>
        <p:spPr/>
        <p:txBody>
          <a:bodyPr>
            <a:normAutofit fontScale="85000" lnSpcReduction="10000"/>
          </a:bodyPr>
          <a:lstStyle/>
          <a:p>
            <a:pPr marL="0" indent="0">
              <a:buNone/>
            </a:pPr>
            <a:r>
              <a:rPr lang="en-IN" b="1" u="sng" dirty="0"/>
              <a:t>SOFTWARE REQUIREMENT</a:t>
            </a:r>
            <a:r>
              <a:rPr lang="en-IN" dirty="0"/>
              <a:t> : </a:t>
            </a:r>
          </a:p>
          <a:p>
            <a:r>
              <a:rPr lang="en-IN" b="1" dirty="0"/>
              <a:t>Google Account </a:t>
            </a:r>
            <a:r>
              <a:rPr lang="en-IN" dirty="0"/>
              <a:t>:Required to sign into Google </a:t>
            </a:r>
            <a:r>
              <a:rPr lang="en-IN" dirty="0" err="1"/>
              <a:t>Colab</a:t>
            </a:r>
            <a:r>
              <a:rPr lang="en-IN" dirty="0"/>
              <a:t>. </a:t>
            </a:r>
          </a:p>
          <a:p>
            <a:r>
              <a:rPr lang="en-IN" b="1" dirty="0"/>
              <a:t>Web Browser</a:t>
            </a:r>
            <a:r>
              <a:rPr lang="en-IN" dirty="0"/>
              <a:t>: Access toa modern web browser like Google Chrome, Mozilla Firefox, Safari, or Microsoft Edge.</a:t>
            </a:r>
          </a:p>
          <a:p>
            <a:r>
              <a:rPr lang="en-IN" b="1" dirty="0"/>
              <a:t> Python Environment</a:t>
            </a:r>
            <a:r>
              <a:rPr lang="en-IN" dirty="0"/>
              <a:t>: Provided by Google </a:t>
            </a:r>
            <a:r>
              <a:rPr lang="en-IN" dirty="0" err="1"/>
              <a:t>Colab</a:t>
            </a:r>
            <a:r>
              <a:rPr lang="en-IN" dirty="0"/>
              <a:t>, allowing you to write and execute Python code.</a:t>
            </a:r>
          </a:p>
          <a:p>
            <a:r>
              <a:rPr lang="en-IN" dirty="0"/>
              <a:t> </a:t>
            </a:r>
            <a:r>
              <a:rPr lang="en-IN" b="1" dirty="0"/>
              <a:t>Libraries:</a:t>
            </a:r>
            <a:r>
              <a:rPr lang="en-IN" dirty="0"/>
              <a:t> Commonly pre-installed libraries include TensorFlow, </a:t>
            </a:r>
            <a:r>
              <a:rPr lang="en-IN" dirty="0" err="1"/>
              <a:t>Keras</a:t>
            </a:r>
            <a:r>
              <a:rPr lang="en-IN" dirty="0"/>
              <a:t>, NumPy ,and Matplotlib. </a:t>
            </a:r>
          </a:p>
          <a:p>
            <a:r>
              <a:rPr lang="en-IN" b="1" dirty="0"/>
              <a:t>Optional GPU Access</a:t>
            </a:r>
            <a:r>
              <a:rPr lang="en-IN" dirty="0"/>
              <a:t>: Google </a:t>
            </a:r>
            <a:r>
              <a:rPr lang="en-IN" dirty="0" err="1"/>
              <a:t>Colab</a:t>
            </a:r>
            <a:r>
              <a:rPr lang="en-IN" dirty="0"/>
              <a:t> offers optional access to GPUs for accelerated training, which can be enabled in the note book settings. </a:t>
            </a:r>
          </a:p>
        </p:txBody>
      </p:sp>
    </p:spTree>
    <p:extLst>
      <p:ext uri="{BB962C8B-B14F-4D97-AF65-F5344CB8AC3E}">
        <p14:creationId xmlns:p14="http://schemas.microsoft.com/office/powerpoint/2010/main" val="260392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8958-51AD-471F-8C77-B77890077B72}"/>
              </a:ext>
            </a:extLst>
          </p:cNvPr>
          <p:cNvSpPr>
            <a:spLocks noGrp="1"/>
          </p:cNvSpPr>
          <p:nvPr>
            <p:ph type="title"/>
          </p:nvPr>
        </p:nvSpPr>
        <p:spPr/>
        <p:txBody>
          <a:bodyPr/>
          <a:lstStyle/>
          <a:p>
            <a:pPr algn="l"/>
            <a:r>
              <a:rPr lang="en-IN" b="1" u="sng" dirty="0"/>
              <a:t>ALGORITHM:</a:t>
            </a:r>
          </a:p>
        </p:txBody>
      </p:sp>
      <p:sp>
        <p:nvSpPr>
          <p:cNvPr id="3" name="Content Placeholder 2">
            <a:extLst>
              <a:ext uri="{FF2B5EF4-FFF2-40B4-BE49-F238E27FC236}">
                <a16:creationId xmlns:a16="http://schemas.microsoft.com/office/drawing/2014/main" id="{4B270012-FA02-47F7-8789-3A5ACDDBEC35}"/>
              </a:ext>
            </a:extLst>
          </p:cNvPr>
          <p:cNvSpPr>
            <a:spLocks noGrp="1"/>
          </p:cNvSpPr>
          <p:nvPr>
            <p:ph sz="quarter" idx="13"/>
          </p:nvPr>
        </p:nvSpPr>
        <p:spPr/>
        <p:txBody>
          <a:bodyPr>
            <a:normAutofit fontScale="92500" lnSpcReduction="20000"/>
          </a:bodyPr>
          <a:lstStyle/>
          <a:p>
            <a:pPr marL="0" indent="0">
              <a:buNone/>
            </a:pPr>
            <a:r>
              <a:rPr lang="en-US" dirty="0"/>
              <a:t>                                    Here's a high-level algorithm for a Handwritten Digits GAN:</a:t>
            </a:r>
          </a:p>
          <a:p>
            <a:r>
              <a:rPr lang="en-US" dirty="0"/>
              <a:t> </a:t>
            </a:r>
            <a:r>
              <a:rPr lang="en-US" b="1" dirty="0"/>
              <a:t>Import Libraries </a:t>
            </a:r>
            <a:r>
              <a:rPr lang="en-US" dirty="0"/>
              <a:t>: Import TensorFlow, </a:t>
            </a:r>
            <a:r>
              <a:rPr lang="en-US" dirty="0" err="1"/>
              <a:t>Keras</a:t>
            </a:r>
            <a:r>
              <a:rPr lang="en-US" dirty="0"/>
              <a:t>, NumPy, and Matplotlib for building and training the GAN model. </a:t>
            </a:r>
          </a:p>
          <a:p>
            <a:r>
              <a:rPr lang="en-US" b="1" dirty="0"/>
              <a:t>Define Generator Model </a:t>
            </a:r>
            <a:r>
              <a:rPr lang="en-US" dirty="0"/>
              <a:t>: Create a function to build the generator model using a sequential architecture with dense layers and reshape for generating images</a:t>
            </a:r>
            <a:r>
              <a:rPr lang="en-US" b="1" dirty="0"/>
              <a:t>.</a:t>
            </a:r>
          </a:p>
          <a:p>
            <a:r>
              <a:rPr lang="en-US" b="1" dirty="0"/>
              <a:t>Define Discriminator Model </a:t>
            </a:r>
            <a:r>
              <a:rPr lang="en-US" dirty="0"/>
              <a:t>: Create a function to build the discriminator model using a sequential architecture with dense layers for binary classification.</a:t>
            </a:r>
          </a:p>
          <a:p>
            <a:r>
              <a:rPr lang="en-US" b="1" dirty="0"/>
              <a:t>Define GAN Model</a:t>
            </a:r>
            <a:r>
              <a:rPr lang="en-US" dirty="0"/>
              <a:t> : Create a function to combine the generator and discriminator into a GAN model. Set the discriminator to not trainable during GAN training. </a:t>
            </a:r>
            <a:endParaRPr lang="en-IN" dirty="0"/>
          </a:p>
        </p:txBody>
      </p:sp>
    </p:spTree>
    <p:extLst>
      <p:ext uri="{BB962C8B-B14F-4D97-AF65-F5344CB8AC3E}">
        <p14:creationId xmlns:p14="http://schemas.microsoft.com/office/powerpoint/2010/main" val="41461459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.shush</Template>
  <TotalTime>1</TotalTime>
  <Words>1038</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Droplet</vt:lpstr>
      <vt:lpstr>Handwritten digits GAN</vt:lpstr>
      <vt:lpstr>OUTLINE :</vt:lpstr>
      <vt:lpstr>PROBLEMSTATEMENT:</vt:lpstr>
      <vt:lpstr>PROBLEMSTATEMENT:</vt:lpstr>
      <vt:lpstr>PROPOSED SOLUTION:</vt:lpstr>
      <vt:lpstr>PROPOSED SOLUTION:</vt:lpstr>
      <vt:lpstr>SYSTEM APPROACH:</vt:lpstr>
      <vt:lpstr>SYSTEM APPROACH:</vt:lpstr>
      <vt:lpstr>ALGORITHM:</vt:lpstr>
      <vt:lpstr>ALGORITHM:</vt:lpstr>
      <vt:lpstr>ALGORITHM:</vt:lpstr>
      <vt:lpstr>DEPLOYMENT</vt:lpstr>
      <vt:lpstr>DEPLOYMENT:</vt:lpstr>
      <vt:lpstr>RESULT: </vt:lpstr>
      <vt:lpstr>RESULT: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GAN</dc:title>
  <dc:creator>IT-LAB-3</dc:creator>
  <cp:lastModifiedBy>IT-LAB-3</cp:lastModifiedBy>
  <cp:revision>1</cp:revision>
  <dcterms:created xsi:type="dcterms:W3CDTF">2024-04-02T07:40:00Z</dcterms:created>
  <dcterms:modified xsi:type="dcterms:W3CDTF">2024-04-02T07:41:55Z</dcterms:modified>
</cp:coreProperties>
</file>