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3" r:id="rId8"/>
    <p:sldId id="275" r:id="rId9"/>
    <p:sldId id="276" r:id="rId10"/>
    <p:sldId id="278" r:id="rId11"/>
    <p:sldId id="279" r:id="rId12"/>
    <p:sldId id="277" r:id="rId13"/>
    <p:sldId id="264" r:id="rId14"/>
    <p:sldId id="266" r:id="rId15"/>
    <p:sldId id="267" r:id="rId16"/>
    <p:sldId id="268" r:id="rId17"/>
    <p:sldId id="269" r:id="rId18"/>
    <p:sldId id="271" r:id="rId19"/>
    <p:sldId id="280" r:id="rId20"/>
    <p:sldId id="270" r:id="rId21"/>
    <p:sldId id="28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Bangla Word Segmentation Technique And Bangla OCR Using Convolutional Neural Network and Recurrent Neural Network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Sabab</a:t>
            </a:r>
            <a:r>
              <a:rPr lang="en-US" dirty="0"/>
              <a:t> </a:t>
            </a:r>
            <a:r>
              <a:rPr lang="en-US" dirty="0" err="1"/>
              <a:t>Aosaf</a:t>
            </a:r>
            <a:r>
              <a:rPr lang="en-US" dirty="0"/>
              <a:t>(1305019) &amp; </a:t>
            </a:r>
            <a:r>
              <a:rPr lang="en-US" dirty="0" err="1"/>
              <a:t>Shusmoy</a:t>
            </a:r>
            <a:r>
              <a:rPr lang="en-US" dirty="0"/>
              <a:t> Chowdhury(1305108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in segmentation in different brightness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6" y="2093976"/>
            <a:ext cx="3038475" cy="4051300"/>
          </a:xfrm>
        </p:spPr>
      </p:pic>
      <p:sp>
        <p:nvSpPr>
          <p:cNvPr id="5" name="TextBox 4"/>
          <p:cNvSpPr txBox="1"/>
          <p:nvPr/>
        </p:nvSpPr>
        <p:spPr>
          <a:xfrm>
            <a:off x="856076" y="6145276"/>
            <a:ext cx="202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Image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56" y="1960941"/>
            <a:ext cx="5950077" cy="4317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53809" y="6422275"/>
            <a:ext cx="361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with different Brightness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word count when brightness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24" y="2385944"/>
            <a:ext cx="6715597" cy="4051300"/>
          </a:xfrm>
        </p:spPr>
      </p:pic>
    </p:spTree>
    <p:extLst>
      <p:ext uri="{BB962C8B-B14F-4D97-AF65-F5344CB8AC3E}">
        <p14:creationId xmlns:p14="http://schemas.microsoft.com/office/powerpoint/2010/main" val="358134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segmentation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49" y="3276600"/>
            <a:ext cx="6695009" cy="89892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30" y="3276600"/>
            <a:ext cx="9187805" cy="10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smtClean="0"/>
              <a:t>Flow Of OCR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46" y="2093976"/>
            <a:ext cx="4584601" cy="4468660"/>
          </a:xfrm>
        </p:spPr>
      </p:pic>
    </p:spTree>
    <p:extLst>
      <p:ext uri="{BB962C8B-B14F-4D97-AF65-F5344CB8AC3E}">
        <p14:creationId xmlns:p14="http://schemas.microsoft.com/office/powerpoint/2010/main" val="128956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of the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Approach 1:</a:t>
            </a:r>
          </a:p>
          <a:p>
            <a:pPr marL="0" indent="0">
              <a:buNone/>
            </a:pPr>
            <a:r>
              <a:rPr lang="en-US" sz="2800" dirty="0"/>
              <a:t>First we thought of making </a:t>
            </a:r>
            <a:r>
              <a:rPr lang="en-US" sz="2800" dirty="0" smtClean="0"/>
              <a:t>OCR on </a:t>
            </a:r>
            <a:r>
              <a:rPr lang="en-US" sz="2800" dirty="0"/>
              <a:t>character level . </a:t>
            </a:r>
          </a:p>
          <a:p>
            <a:r>
              <a:rPr lang="en-US" dirty="0"/>
              <a:t>Making Dataset :</a:t>
            </a:r>
          </a:p>
          <a:p>
            <a:pPr marL="0" indent="0">
              <a:buNone/>
            </a:pPr>
            <a:r>
              <a:rPr lang="en-US" dirty="0"/>
              <a:t>We got a dataset consisting of 500+ classes and each class consisted of 25 images . The images consisted of </a:t>
            </a:r>
            <a:r>
              <a:rPr lang="en-US" dirty="0" err="1"/>
              <a:t>bangla</a:t>
            </a:r>
            <a:r>
              <a:rPr lang="en-US" dirty="0"/>
              <a:t> vowels </a:t>
            </a:r>
            <a:r>
              <a:rPr lang="en-US" dirty="0" smtClean="0"/>
              <a:t>consonants </a:t>
            </a:r>
            <a:r>
              <a:rPr lang="en-US" dirty="0"/>
              <a:t>and consonants with the diacritic form of the vowels . </a:t>
            </a:r>
            <a:endParaRPr lang="en-US" dirty="0" smtClean="0"/>
          </a:p>
          <a:p>
            <a:r>
              <a:rPr lang="en-US" dirty="0"/>
              <a:t>Training : </a:t>
            </a:r>
          </a:p>
          <a:p>
            <a:pPr marL="0" indent="0">
              <a:buNone/>
            </a:pPr>
            <a:r>
              <a:rPr lang="en-US" dirty="0"/>
              <a:t>This set gave us a very poor accuracy using both binary and greyscale version of the images . And using varied CNN </a:t>
            </a:r>
            <a:r>
              <a:rPr lang="en-US" dirty="0" smtClean="0"/>
              <a:t>structures 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of the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en-US" dirty="0">
                <a:solidFill>
                  <a:srgbClr val="FF0000"/>
                </a:solidFill>
              </a:rPr>
              <a:t>Approach 1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 smtClean="0"/>
          </a:p>
          <a:p>
            <a:r>
              <a:rPr lang="en-US" dirty="0" smtClean="0"/>
              <a:t>Testing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testset</a:t>
            </a:r>
            <a:r>
              <a:rPr lang="en-US" dirty="0"/>
              <a:t> of 1/10 </a:t>
            </a:r>
            <a:r>
              <a:rPr lang="en-US" dirty="0" err="1"/>
              <a:t>th</a:t>
            </a:r>
            <a:r>
              <a:rPr lang="en-US" dirty="0"/>
              <a:t> of the images were generated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are our results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also augmented them using a sine function (to add ripple in the images) and also </a:t>
            </a:r>
            <a:r>
              <a:rPr lang="en-US" dirty="0" err="1"/>
              <a:t>skwed</a:t>
            </a:r>
            <a:r>
              <a:rPr lang="en-US" dirty="0"/>
              <a:t> and sheered with but improvement was negligible</a:t>
            </a:r>
          </a:p>
        </p:txBody>
      </p:sp>
    </p:spTree>
    <p:extLst>
      <p:ext uri="{BB962C8B-B14F-4D97-AF65-F5344CB8AC3E}">
        <p14:creationId xmlns:p14="http://schemas.microsoft.com/office/powerpoint/2010/main" val="53438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of the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Approach 2:</a:t>
            </a:r>
            <a:endParaRPr lang="en-US" sz="3600" dirty="0"/>
          </a:p>
          <a:p>
            <a:r>
              <a:rPr lang="en-US" sz="3600" dirty="0"/>
              <a:t>Making Dataset : </a:t>
            </a:r>
          </a:p>
          <a:p>
            <a:pPr marL="0" indent="0">
              <a:buNone/>
            </a:pPr>
            <a:r>
              <a:rPr lang="en-US" sz="3600" dirty="0"/>
              <a:t>Second approach was to use </a:t>
            </a:r>
            <a:r>
              <a:rPr lang="en-US" sz="3600" dirty="0"/>
              <a:t>B</a:t>
            </a:r>
            <a:r>
              <a:rPr lang="en-US" sz="3600" dirty="0" smtClean="0"/>
              <a:t>engali </a:t>
            </a:r>
            <a:r>
              <a:rPr lang="en-US" sz="3600" dirty="0"/>
              <a:t>word as whole . The words consisted of all kinds of characters . vowels </a:t>
            </a:r>
            <a:r>
              <a:rPr lang="en-US" sz="3600" dirty="0" smtClean="0"/>
              <a:t>consonants </a:t>
            </a:r>
            <a:r>
              <a:rPr lang="en-US" sz="3600" dirty="0"/>
              <a:t>and consonants with the diacritic form of the vowels and also compound characters .We generated the dataset by using 516 </a:t>
            </a:r>
            <a:r>
              <a:rPr lang="en-US" sz="3600" dirty="0" err="1"/>
              <a:t>bijoy</a:t>
            </a:r>
            <a:r>
              <a:rPr lang="en-US" sz="3600" dirty="0"/>
              <a:t> fonts . We used 1020 random words each has a class . So we had a total of almost 500000 images . The size of each image was 32*300 . Since there are so many images </a:t>
            </a:r>
            <a:r>
              <a:rPr lang="en-US" sz="3600" dirty="0" smtClean="0"/>
              <a:t>augmentation </a:t>
            </a:r>
            <a:r>
              <a:rPr lang="en-US" sz="3600" dirty="0"/>
              <a:t>was not needed 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238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of the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Approach 2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en-US" sz="3200" dirty="0" smtClean="0"/>
          </a:p>
          <a:p>
            <a:r>
              <a:rPr lang="en-US" dirty="0" smtClean="0"/>
              <a:t>Training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First We needed take several images into batches and turn each batch into serialized binary data . And than we saved them in SSD . Since it is not possible to keep the in RAM . Since the dataset was large we used a large number of nodes per layer . For the training we used Adam Optimizer . Out cost function was </a:t>
            </a:r>
            <a:r>
              <a:rPr lang="en-US" dirty="0" err="1"/>
              <a:t>softmax</a:t>
            </a:r>
            <a:r>
              <a:rPr lang="en-US" dirty="0"/>
              <a:t> cross entropy . Then used tenfold cross validation for measuring accuracy . Here are the </a:t>
            </a:r>
            <a:r>
              <a:rPr lang="en-US" dirty="0" smtClean="0"/>
              <a:t>results of </a:t>
            </a:r>
            <a:r>
              <a:rPr lang="en-US" dirty="0"/>
              <a:t>the 10 different runs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84.7% </a:t>
            </a:r>
            <a:r>
              <a:rPr lang="en-US" dirty="0"/>
              <a:t>, </a:t>
            </a:r>
            <a:r>
              <a:rPr lang="en-US" dirty="0" smtClean="0"/>
              <a:t>83.2% </a:t>
            </a:r>
            <a:r>
              <a:rPr lang="en-US" dirty="0"/>
              <a:t>, </a:t>
            </a:r>
            <a:r>
              <a:rPr lang="en-US" dirty="0" smtClean="0"/>
              <a:t>70.8% </a:t>
            </a:r>
            <a:r>
              <a:rPr lang="en-US" dirty="0"/>
              <a:t>, </a:t>
            </a:r>
            <a:r>
              <a:rPr lang="en-US" dirty="0" smtClean="0"/>
              <a:t>76.5% </a:t>
            </a:r>
            <a:r>
              <a:rPr lang="en-US" dirty="0"/>
              <a:t>, </a:t>
            </a:r>
            <a:r>
              <a:rPr lang="en-US" dirty="0" smtClean="0"/>
              <a:t>77.64%, 82.14% </a:t>
            </a:r>
            <a:r>
              <a:rPr lang="en-US" dirty="0"/>
              <a:t>,</a:t>
            </a:r>
            <a:r>
              <a:rPr lang="en-US" dirty="0" smtClean="0"/>
              <a:t>78.3% </a:t>
            </a:r>
            <a:r>
              <a:rPr lang="en-US" dirty="0"/>
              <a:t>, </a:t>
            </a:r>
            <a:r>
              <a:rPr lang="en-US" dirty="0" smtClean="0"/>
              <a:t>87.3% </a:t>
            </a:r>
            <a:r>
              <a:rPr lang="en-US" dirty="0"/>
              <a:t>, </a:t>
            </a:r>
            <a:r>
              <a:rPr lang="en-US" dirty="0" smtClean="0"/>
              <a:t>73.2% </a:t>
            </a:r>
            <a:r>
              <a:rPr lang="en-US" dirty="0"/>
              <a:t>, </a:t>
            </a:r>
            <a:r>
              <a:rPr lang="en-US" dirty="0" smtClean="0"/>
              <a:t>87.22%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2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in Tenfold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3" y="2195472"/>
            <a:ext cx="5347716" cy="397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45" y="1659229"/>
            <a:ext cx="6461446" cy="42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8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in Tenfold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06" y="2093976"/>
            <a:ext cx="7237553" cy="4051300"/>
          </a:xfrm>
        </p:spPr>
      </p:pic>
    </p:spTree>
    <p:extLst>
      <p:ext uri="{BB962C8B-B14F-4D97-AF65-F5344CB8AC3E}">
        <p14:creationId xmlns:p14="http://schemas.microsoft.com/office/powerpoint/2010/main" val="280179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Optical </a:t>
            </a:r>
            <a:r>
              <a:rPr lang="en-US" sz="2800" dirty="0"/>
              <a:t>character recognition (also optical character reader, OCR) is the mechanical or electronic conversion of images of typed, handwritten or printed text into machine-encoded </a:t>
            </a:r>
            <a:r>
              <a:rPr lang="en-US" sz="2800" dirty="0" err="1"/>
              <a:t>text,whether</a:t>
            </a:r>
            <a:r>
              <a:rPr lang="en-US" sz="2800" dirty="0"/>
              <a:t> from a scanned document, a photo of a document, a scene-photo or from subtitle </a:t>
            </a:r>
            <a:r>
              <a:rPr lang="en-US" sz="2800" dirty="0" err="1"/>
              <a:t>textsuperimposed</a:t>
            </a:r>
            <a:r>
              <a:rPr lang="en-US" sz="2800" dirty="0"/>
              <a:t> on an </a:t>
            </a:r>
            <a:r>
              <a:rPr lang="en-US" sz="2800" dirty="0" smtClean="0"/>
              <a:t>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38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Making of the RNN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build RNN  LSTM cells were used . A large amount of text from online was collected to train . </a:t>
            </a:r>
          </a:p>
        </p:txBody>
      </p:sp>
    </p:spTree>
    <p:extLst>
      <p:ext uri="{BB962C8B-B14F-4D97-AF65-F5344CB8AC3E}">
        <p14:creationId xmlns:p14="http://schemas.microsoft.com/office/powerpoint/2010/main" val="39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RNN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8" y="2228045"/>
            <a:ext cx="8268384" cy="4394915"/>
          </a:xfrm>
        </p:spPr>
      </p:pic>
    </p:spTree>
    <p:extLst>
      <p:ext uri="{BB962C8B-B14F-4D97-AF65-F5344CB8AC3E}">
        <p14:creationId xmlns:p14="http://schemas.microsoft.com/office/powerpoint/2010/main" val="409673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extract letters from individual words in future . In </a:t>
            </a:r>
            <a:r>
              <a:rPr lang="en-US" sz="3200" dirty="0"/>
              <a:t>B</a:t>
            </a:r>
            <a:r>
              <a:rPr lang="en-US" sz="3200" dirty="0" smtClean="0"/>
              <a:t>engali </a:t>
            </a:r>
            <a:r>
              <a:rPr lang="en-US" sz="3200" dirty="0"/>
              <a:t>all the letters in words are connected which makes the task hard .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out dataset there are image whose photos were correctly generated but classification was wrong we will used them for improving CNN even more 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We will improve RNN even more </a:t>
            </a:r>
            <a:r>
              <a:rPr lang="en-US" sz="3200" dirty="0" smtClean="0"/>
              <a:t>to validate sentences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23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on Bangla </a:t>
            </a:r>
            <a:r>
              <a:rPr lang="en-US" dirty="0" smtClean="0"/>
              <a:t>OCR and word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PRINTED BANGLA OCR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written by B. B. CHAUDHURI &amp; U. </a:t>
            </a:r>
            <a:r>
              <a:rPr lang="en-US" dirty="0" smtClean="0"/>
              <a:t>PAL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publised</a:t>
            </a:r>
            <a:r>
              <a:rPr lang="en-US" dirty="0"/>
              <a:t> in Computer Vision &amp; Pattern Recognition Unit, Elsevier Science </a:t>
            </a:r>
            <a:r>
              <a:rPr lang="en-US" dirty="0" smtClean="0"/>
              <a:t>Ltd,1998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Indian script character recognition: a survey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written </a:t>
            </a:r>
            <a:r>
              <a:rPr lang="en-US" dirty="0"/>
              <a:t>by B. B. CHAUDHURI &amp; U. PAL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publised</a:t>
            </a:r>
            <a:r>
              <a:rPr lang="en-US" dirty="0" smtClean="0"/>
              <a:t> </a:t>
            </a:r>
            <a:r>
              <a:rPr lang="en-US" dirty="0"/>
              <a:t>in Computer Vision &amp; Pattern Recognition Unit, Elsevier Science </a:t>
            </a:r>
            <a:r>
              <a:rPr lang="en-US" dirty="0" smtClean="0"/>
              <a:t>Ltd,2004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2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on Bangla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in Bangla: an Indo-Bangladeshi language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written </a:t>
            </a:r>
            <a:r>
              <a:rPr lang="en-US" dirty="0"/>
              <a:t>by B. B. CHAUDHURI &amp; U. PAL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publised</a:t>
            </a:r>
            <a:r>
              <a:rPr lang="en-US" dirty="0" smtClean="0"/>
              <a:t> </a:t>
            </a:r>
            <a:r>
              <a:rPr lang="en-US" dirty="0"/>
              <a:t>in Conference C: Signal Processing, Proceedings of the 12th IAPR International Conference on Pattern </a:t>
            </a:r>
            <a:r>
              <a:rPr lang="en-US" dirty="0" smtClean="0"/>
              <a:t>Recognition,1994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International Journal of Computer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written </a:t>
            </a:r>
            <a:r>
              <a:rPr lang="en-US" dirty="0"/>
              <a:t>by </a:t>
            </a:r>
            <a:r>
              <a:rPr lang="en-US" dirty="0" err="1"/>
              <a:t>Farjana</a:t>
            </a:r>
            <a:r>
              <a:rPr lang="en-US" dirty="0"/>
              <a:t> </a:t>
            </a:r>
            <a:r>
              <a:rPr lang="en-US" dirty="0" err="1"/>
              <a:t>Yeasmin</a:t>
            </a:r>
            <a:r>
              <a:rPr lang="en-US" dirty="0"/>
              <a:t> </a:t>
            </a:r>
            <a:r>
              <a:rPr lang="en-US" dirty="0" err="1"/>
              <a:t>Omee</a:t>
            </a:r>
            <a:r>
              <a:rPr lang="en-US" dirty="0"/>
              <a:t>, </a:t>
            </a:r>
            <a:r>
              <a:rPr lang="en-US" dirty="0" err="1"/>
              <a:t>Shiam</a:t>
            </a:r>
            <a:r>
              <a:rPr lang="en-US" dirty="0"/>
              <a:t> </a:t>
            </a:r>
            <a:r>
              <a:rPr lang="en-US" dirty="0" err="1"/>
              <a:t>Shabbir</a:t>
            </a:r>
            <a:r>
              <a:rPr lang="en-US" dirty="0"/>
              <a:t> </a:t>
            </a:r>
            <a:r>
              <a:rPr lang="en-US" dirty="0" err="1"/>
              <a:t>Himel</a:t>
            </a:r>
            <a:r>
              <a:rPr lang="en-US" dirty="0"/>
              <a:t>, Md. Abu </a:t>
            </a:r>
            <a:r>
              <a:rPr lang="en-US" dirty="0" err="1"/>
              <a:t>Naser</a:t>
            </a:r>
            <a:r>
              <a:rPr lang="en-US" dirty="0"/>
              <a:t> </a:t>
            </a:r>
            <a:r>
              <a:rPr lang="en-US" dirty="0" err="1" smtClean="0"/>
              <a:t>Bikas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Published in IEEE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Word </a:t>
            </a:r>
            <a:r>
              <a:rPr lang="en-US" sz="4000" dirty="0" smtClean="0"/>
              <a:t>Segmentation</a:t>
            </a:r>
            <a:endParaRPr lang="en-US" sz="4000" dirty="0" smtClean="0"/>
          </a:p>
          <a:p>
            <a:pPr marL="0" indent="0">
              <a:buNone/>
            </a:pPr>
            <a:r>
              <a:rPr lang="en-US" sz="2800" dirty="0"/>
              <a:t>Word segmentation is the problem of dividing a string of written language into its component words. In English and many other languages using some form of the Latin alphabet, the space is a good approximation of a word divider (word delimiter), although this concept has limits because of the variability with which languages </a:t>
            </a:r>
            <a:r>
              <a:rPr lang="en-US" sz="2800" dirty="0" err="1"/>
              <a:t>emically</a:t>
            </a:r>
            <a:r>
              <a:rPr lang="en-US" sz="2800" dirty="0"/>
              <a:t> regard collocations and compounds.</a:t>
            </a:r>
          </a:p>
        </p:txBody>
      </p:sp>
    </p:spTree>
    <p:extLst>
      <p:ext uri="{BB962C8B-B14F-4D97-AF65-F5344CB8AC3E}">
        <p14:creationId xmlns:p14="http://schemas.microsoft.com/office/powerpoint/2010/main" val="22425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7" y="1635618"/>
            <a:ext cx="4481848" cy="4880448"/>
          </a:xfrm>
        </p:spPr>
      </p:pic>
    </p:spTree>
    <p:extLst>
      <p:ext uri="{BB962C8B-B14F-4D97-AF65-F5344CB8AC3E}">
        <p14:creationId xmlns:p14="http://schemas.microsoft.com/office/powerpoint/2010/main" val="222987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2" y="1863323"/>
            <a:ext cx="3793873" cy="4051300"/>
          </a:xfrm>
        </p:spPr>
      </p:pic>
      <p:sp>
        <p:nvSpPr>
          <p:cNvPr id="5" name="Right Arrow 4"/>
          <p:cNvSpPr/>
          <p:nvPr/>
        </p:nvSpPr>
        <p:spPr>
          <a:xfrm>
            <a:off x="5100034" y="3477296"/>
            <a:ext cx="1558343" cy="73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76" y="785611"/>
            <a:ext cx="4582957" cy="57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ConverTing</a:t>
            </a:r>
            <a:r>
              <a:rPr lang="en-US" dirty="0" smtClean="0"/>
              <a:t> Grey 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" y="2093976"/>
            <a:ext cx="3038475" cy="4051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9" y="1038425"/>
            <a:ext cx="4308288" cy="54010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08323" y="3554569"/>
            <a:ext cx="1990725" cy="83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Contours and threshold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7" y="2623176"/>
            <a:ext cx="4258455" cy="29662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67" y="2315603"/>
            <a:ext cx="5295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309</TotalTime>
  <Words>707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Bangla Word Segmentation Technique And Bangla OCR Using Convolutional Neural Network and Recurrent Neural Network</vt:lpstr>
      <vt:lpstr>What is OCR?</vt:lpstr>
      <vt:lpstr>Previous work on Bangla OCR and word segmentation</vt:lpstr>
      <vt:lpstr>Previous work on Bangla OCR</vt:lpstr>
      <vt:lpstr>Word Segmentation</vt:lpstr>
      <vt:lpstr>workflow of segmentation</vt:lpstr>
      <vt:lpstr>Input Image</vt:lpstr>
      <vt:lpstr>ConverTing Grey Scale</vt:lpstr>
      <vt:lpstr>Finding Contours and threshold values</vt:lpstr>
      <vt:lpstr>Experiment in segmentation in different brightness</vt:lpstr>
      <vt:lpstr>Change of word count when brightness changes</vt:lpstr>
      <vt:lpstr>Problems in segmentation</vt:lpstr>
      <vt:lpstr>Work Flow Of OCR</vt:lpstr>
      <vt:lpstr>Making of the CNN</vt:lpstr>
      <vt:lpstr>Making of the CNN</vt:lpstr>
      <vt:lpstr>Making of the CNN</vt:lpstr>
      <vt:lpstr>Making of the CNN</vt:lpstr>
      <vt:lpstr>Graphs in Tenfold </vt:lpstr>
      <vt:lpstr>Graphs in Tenfold</vt:lpstr>
      <vt:lpstr> Making of the RNN </vt:lpstr>
      <vt:lpstr>Workflow of RNN</vt:lpstr>
      <vt:lpstr>Future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OCR Using Convolutional Neural Network and Recurent Neural Network</dc:title>
  <dc:creator>Aaus</dc:creator>
  <cp:lastModifiedBy>Aritra</cp:lastModifiedBy>
  <cp:revision>10</cp:revision>
  <dcterms:created xsi:type="dcterms:W3CDTF">2018-04-09T05:46:58Z</dcterms:created>
  <dcterms:modified xsi:type="dcterms:W3CDTF">2018-10-20T16:28:32Z</dcterms:modified>
</cp:coreProperties>
</file>