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0"/>
  </p:notesMasterIdLst>
  <p:handoutMasterIdLst>
    <p:handoutMasterId r:id="rId111"/>
  </p:handoutMasterIdLst>
  <p:sldIdLst>
    <p:sldId id="258" r:id="rId5"/>
    <p:sldId id="280" r:id="rId6"/>
    <p:sldId id="296" r:id="rId7"/>
    <p:sldId id="283" r:id="rId8"/>
    <p:sldId id="286" r:id="rId9"/>
    <p:sldId id="287" r:id="rId10"/>
    <p:sldId id="278" r:id="rId11"/>
    <p:sldId id="264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12" r:id="rId28"/>
    <p:sldId id="311" r:id="rId29"/>
    <p:sldId id="310" r:id="rId30"/>
    <p:sldId id="309" r:id="rId31"/>
    <p:sldId id="308" r:id="rId32"/>
    <p:sldId id="307" r:id="rId33"/>
    <p:sldId id="313" r:id="rId34"/>
    <p:sldId id="314" r:id="rId35"/>
    <p:sldId id="315" r:id="rId36"/>
    <p:sldId id="321" r:id="rId37"/>
    <p:sldId id="320" r:id="rId38"/>
    <p:sldId id="319" r:id="rId39"/>
    <p:sldId id="322" r:id="rId40"/>
    <p:sldId id="323" r:id="rId41"/>
    <p:sldId id="324" r:id="rId42"/>
    <p:sldId id="325" r:id="rId43"/>
    <p:sldId id="326" r:id="rId44"/>
    <p:sldId id="327" r:id="rId45"/>
    <p:sldId id="330" r:id="rId46"/>
    <p:sldId id="329" r:id="rId47"/>
    <p:sldId id="328" r:id="rId48"/>
    <p:sldId id="331" r:id="rId49"/>
    <p:sldId id="332" r:id="rId50"/>
    <p:sldId id="334" r:id="rId51"/>
    <p:sldId id="336" r:id="rId52"/>
    <p:sldId id="335" r:id="rId53"/>
    <p:sldId id="337" r:id="rId54"/>
    <p:sldId id="339" r:id="rId55"/>
    <p:sldId id="338" r:id="rId56"/>
    <p:sldId id="340" r:id="rId57"/>
    <p:sldId id="341" r:id="rId58"/>
    <p:sldId id="342" r:id="rId59"/>
    <p:sldId id="348" r:id="rId60"/>
    <p:sldId id="347" r:id="rId61"/>
    <p:sldId id="346" r:id="rId62"/>
    <p:sldId id="345" r:id="rId63"/>
    <p:sldId id="344" r:id="rId64"/>
    <p:sldId id="352" r:id="rId65"/>
    <p:sldId id="351" r:id="rId66"/>
    <p:sldId id="350" r:id="rId67"/>
    <p:sldId id="349" r:id="rId68"/>
    <p:sldId id="357" r:id="rId69"/>
    <p:sldId id="356" r:id="rId70"/>
    <p:sldId id="355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2" r:id="rId84"/>
    <p:sldId id="371" r:id="rId85"/>
    <p:sldId id="370" r:id="rId86"/>
    <p:sldId id="376" r:id="rId87"/>
    <p:sldId id="375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4" r:id="rId96"/>
    <p:sldId id="385" r:id="rId97"/>
    <p:sldId id="386" r:id="rId98"/>
    <p:sldId id="387" r:id="rId99"/>
    <p:sldId id="392" r:id="rId100"/>
    <p:sldId id="391" r:id="rId101"/>
    <p:sldId id="390" r:id="rId102"/>
    <p:sldId id="393" r:id="rId103"/>
    <p:sldId id="394" r:id="rId104"/>
    <p:sldId id="399" r:id="rId105"/>
    <p:sldId id="398" r:id="rId106"/>
    <p:sldId id="397" r:id="rId107"/>
    <p:sldId id="396" r:id="rId108"/>
    <p:sldId id="274" r:id="rId10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77D72-3767-BAC5-D0C3-BD78F367C509}" v="268" dt="2024-12-05T18:44:11.877"/>
    <p1510:client id="{51973D3F-D708-2A17-D768-5A59E7AC9DAB}" v="1158" dt="2024-12-05T21:07:55.368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830"/>
  </p:normalViewPr>
  <p:slideViewPr>
    <p:cSldViewPr snapToGrid="0" showGuides="1">
      <p:cViewPr varScale="1">
        <p:scale>
          <a:sx n="150" d="100"/>
          <a:sy n="150" d="100"/>
        </p:scale>
        <p:origin x="714" y="120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9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microsoft.com/office/2018/10/relationships/authors" Target="author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59C9DEE-5A32-E0A6-9FDC-FC0A6AE33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B40541-3969-91F7-1C1B-C22D64D94D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pPr rtl="0"/>
            <a:fld id="{1FA9EE91-D4DC-4CD0-A5E7-FAF4E77E9EC5}" type="datetime1">
              <a:rPr lang="ru-RU" smtClean="0"/>
              <a:t>05.12.2024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E9139F-698F-3A6E-E150-2991D68CE1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58A415-5F98-9BA9-BEF5-31197FB930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04C1A770-BC94-4251-9494-95BA8C99F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77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fld id="{12E17DD5-1A6C-4C07-AAB7-848C4F7ABCBC}" type="datetime1">
              <a:rPr lang="ru-RU" smtClean="0"/>
              <a:pPr/>
              <a:t>05.12.2024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339D21CC-DD94-204E-93C8-E1AAF3084C8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339D21CC-DD94-204E-93C8-E1AAF3084C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339D21CC-DD94-204E-93C8-E1AAF3084C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1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339D21CC-DD94-204E-93C8-E1AAF3084C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2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339D21CC-DD94-204E-93C8-E1AAF3084C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4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339D21CC-DD94-204E-93C8-E1AAF3084C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84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339D21CC-DD94-204E-93C8-E1AAF3084C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44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339D21CC-DD94-204E-93C8-E1AAF3084C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339D21CC-DD94-204E-93C8-E1AAF3084C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0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339D21CC-DD94-204E-93C8-E1AAF3084C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8.svg"/><Relationship Id="rId7" Type="http://schemas.openxmlformats.org/officeDocument/2006/relationships/image" Target="../media/image1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en-US" sz="59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5" name="Текст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Нижний колонтитул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" name="Номер слайда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18" name="Полилиния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Объект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Графический объект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n-US" sz="1800"/>
            </a:lvl1pPr>
            <a:lvl2pPr marL="283464">
              <a:defRPr lang="en-US" sz="1800"/>
            </a:lvl2pPr>
            <a:lvl3pPr marL="566928">
              <a:defRPr lang="en-US" sz="1600"/>
            </a:lvl3pPr>
            <a:lvl4pPr marL="758952">
              <a:defRPr lang="en-US" sz="1400"/>
            </a:lvl4pPr>
            <a:lvl5pPr marL="1042416">
              <a:defRPr lang="en-US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Графический объект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34" name="Графический объект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Овал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46" name="Нижний колонтитул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Графический объект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Овал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72" name="Графический объект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Графический объект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Графический объект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Овал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Заголовок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en-US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Полилиния: Фигура 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</a:lstStyle>
            <a:p>
              <a:pPr rtl="0"/>
              <a:endParaRPr lang="ru-RU" noProof="0"/>
            </a:p>
          </p:txBody>
        </p:sp>
        <p:pic>
          <p:nvPicPr>
            <p:cNvPr id="55" name="Графический объект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n-US" sz="1800"/>
            </a:lvl1pPr>
            <a:lvl2pPr marL="283464">
              <a:defRPr lang="en-US" sz="1800"/>
            </a:lvl2pPr>
            <a:lvl3pPr marL="566928">
              <a:defRPr lang="en-US" sz="1600"/>
            </a:lvl3pPr>
            <a:lvl4pPr marL="758952">
              <a:defRPr lang="en-US" sz="1400"/>
            </a:lvl4pPr>
            <a:lvl5pPr marL="1042416">
              <a:defRPr lang="en-US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Полилиния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60" name="Нижний колонтитул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61" name="Номер слайда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en-US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Текст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en-US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en-US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en-US" sz="24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Графический объект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40" name="Нижний колонтитул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41" name="Номер слайда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Графический объект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en-US" sz="55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7" name="Графический объект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59" name="Графический объект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9" name="Полилиния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3" name="Полилиния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25" name="Полилиния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27" name="Полилиния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1" name="Рисунок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33" name="Текст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7" name="Текст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8" name="Текст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9" name="Рисунок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40" name="Рисунок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endParaRPr lang="ru-RU" noProof="0"/>
          </a:p>
        </p:txBody>
      </p:sp>
      <p:sp>
        <p:nvSpPr>
          <p:cNvPr id="41" name="Текст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2" name="Текст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ru-RU" noProof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740919" cy="1883664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ru-RU" dirty="0"/>
              <a:t>Коротко и ясно про Китай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169C0-4B71-13E7-8022-3CBA572D9406}"/>
              </a:ext>
            </a:extLst>
          </p:cNvPr>
          <p:cNvSpPr txBox="1"/>
          <p:nvPr/>
        </p:nvSpPr>
        <p:spPr>
          <a:xfrm>
            <a:off x="2333885" y="3901596"/>
            <a:ext cx="6506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Не верьте что на заборе написано)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E6F9-AF05-5B59-0CC1-5DA65AEF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Внутренняя политика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52F39-332E-1414-CAE2-A984320F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1. Слабость династии Цин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Коррупция и неэффективность: Династия Цин, находясь у власти с 1644 года, столкнулась с растущей коррупцией и неэффективным управлением. Это подрывало доверие к правительству и способствовало недовольству среди населения.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Упадок легитимности: Постепенное ослабление центральной власти и неспособность правительства справиться с внутренними кризисами привели к утрате легитимности правящей династии.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39DDBF-B711-CB30-6736-58DB47E90D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6010A2-268F-01F1-3BCA-871419FFD2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ru-RU" dirty="0"/>
              <a:t>2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124280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BEC01-2C8F-FFE6-01AF-AF6D6517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1. Империализм и колониальные конфликты</a:t>
            </a:r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35FDD1-6C6D-B551-6ED4-BFCA595D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16" y="2121408"/>
            <a:ext cx="9110754" cy="3578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• Раздел Китая: В конце 19 века Китай столкнулся с агрессивной политикой западных держав и Японии, что привело к "разделу Китая" на сферы влияния. Это создало напряженность в международных отношениях и стало одним из факторов, способствующих началу Первой мировой войны, поскольку страны искали новые рынки и ресурсы.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Японо-китайская война (1894-1895): Поражение Китая в этой войне укрепило позиции Японии как имперской державы и продемонстрировало слабость Китая. Это также способствовало росту национализма в других азиатских странах и вызвало опасения среди западных держав.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C2198-F3BF-B674-FD4F-4F77C3470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138355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BEC01-2C8F-FFE6-01AF-AF6D6517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2. Восстания и внутренние конфликты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35FDD1-6C6D-B551-6ED4-BFCA595D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50" y="2121408"/>
            <a:ext cx="9637084" cy="3578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• </a:t>
            </a:r>
            <a:r>
              <a:rPr lang="ru-RU" dirty="0" err="1">
                <a:ea typeface="+mn-lt"/>
                <a:cs typeface="+mn-lt"/>
              </a:rPr>
              <a:t>Тайпинское</a:t>
            </a:r>
            <a:r>
              <a:rPr lang="ru-RU" dirty="0">
                <a:ea typeface="+mn-lt"/>
                <a:cs typeface="+mn-lt"/>
              </a:rPr>
              <a:t> восстание и восстание боксеров: Эти конфликты продемонстрировали внутренние противоречия и нестабильность в Китае. Они привели к иностранной интервенции и установлению более жесткого контроля западных держав над Китаем. Это, в свою очередь, стало уроком для других колонизированных стран, которые начали борьбу за независимость.</a:t>
            </a:r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</a:t>
            </a:r>
            <a:r>
              <a:rPr lang="ru-RU" dirty="0" err="1">
                <a:ea typeface="+mn-lt"/>
                <a:cs typeface="+mn-lt"/>
              </a:rPr>
              <a:t>Синьхайская</a:t>
            </a:r>
            <a:r>
              <a:rPr lang="ru-RU" dirty="0">
                <a:ea typeface="+mn-lt"/>
                <a:cs typeface="+mn-lt"/>
              </a:rPr>
              <a:t> революция (1911): Свержение династии Цин и образование Китайской Республики стали важными шагами к национальному самоопределению. Это вдохновило другие страны на борьбу за независимость и демократические реформы, что в итоге повлияло на глобальные политические движения.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C2198-F3BF-B674-FD4F-4F77C3470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193579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BEC01-2C8F-FFE6-01AF-AF6D6517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3. Экономические изменения и промышленная революция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35FDD1-6C6D-B551-6ED4-BFCA595D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902" y="2121408"/>
            <a:ext cx="8780815" cy="3578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• Начало индустриализации: В конце 19 века Китай начал осознавать необходимость модернизации своей экономики. Это привело к созданию новых промышленных предприятий, что способствовало формированию новых экономических отношений как внутри страны, так и на международной арене.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Глобальная экономика: Участие Китая в мировой торговле стало более значительным, что повлияло на глобальные экономические процессы. Например, спрос на китайские товары способствовал развитию промышленности в других странах.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C2198-F3BF-B674-FD4F-4F77C3470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400159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BEC01-2C8F-FFE6-01AF-AF6D6517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>
                <a:ea typeface="+mj-lt"/>
                <a:cs typeface="+mj-lt"/>
              </a:rPr>
              <a:t>4. Влияние на мировые войны</a:t>
            </a:r>
            <a:endParaRPr lang="ru-RU" sz="32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35FDD1-6C6D-B551-6ED4-BFCA595D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56" y="2121408"/>
            <a:ext cx="8592280" cy="3578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• Участие Китая в Первой мировой войне: Китай объявил войну Германии в 1917 году и отправил рабочие силы на Западный фронт. Это участие повысило международный статус Китая и стало важным шагом к его интеграции в мировую политику.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Гражданская война в Китае (1927-1949): Конфликт между националистами и коммунистами стал частью более широких глобальных процессов, связанных с холодной войной. Он повлиял на политическую карту мира, способствуя распространению коммунизма.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C2198-F3BF-B674-FD4F-4F77C3470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923501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BEC01-2C8F-FFE6-01AF-AF6D6517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>
                <a:ea typeface="+mj-lt"/>
                <a:cs typeface="+mj-lt"/>
              </a:rPr>
              <a:t>5. Долгосрочные последствия</a:t>
            </a:r>
            <a:endParaRPr lang="ru-RU" sz="36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35FDD1-6C6D-B551-6ED4-BFCA595D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4" y="2121408"/>
            <a:ext cx="9417125" cy="35783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• Национализм и антиколониальные движения: Политическая ситуация в Китае вдохновила другие страны на борьбу за независимость от колониального владычества, что стало важным фактором в послевоенном мире.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Глобальные экономические изменения: Промышленные скачки в Китае после Второй мировой войны стали важным элементом глобальной экономики, что привело к экономическому росту страны и изменению баланса сил в мире.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C2198-F3BF-B674-FD4F-4F77C3470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284852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61" y="2214823"/>
            <a:ext cx="9266789" cy="1975104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ru-RU" dirty="0"/>
              <a:t>Спасибо за столь долгое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853CC-829B-7446-6334-BB3D36D2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Внутренняя политика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9C86AD-56AD-1B22-1875-A152E874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2. Социальные волнения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</a:t>
            </a:r>
            <a:r>
              <a:rPr lang="ru-RU" dirty="0" err="1">
                <a:ea typeface="+mn-lt"/>
                <a:cs typeface="+mn-lt"/>
              </a:rPr>
              <a:t>Тайпинское</a:t>
            </a:r>
            <a:r>
              <a:rPr lang="ru-RU" dirty="0">
                <a:ea typeface="+mn-lt"/>
                <a:cs typeface="+mn-lt"/>
              </a:rPr>
              <a:t> восстание (1850-1864): Это одно из самых разрушительных восстаний в истории Китая, вызванное недовольством крестьян, которое привело к гибели миллионов людей и нанесло серьезный удар по династии Цин.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Восстание боксеров (1899-1901): Это антиимпериалистическое движение, направленное против иностранного влияния и христианства, также свидетельствовало о нарастающем недовольстве среди населения.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311453-FD44-B9B2-58F4-E54130EE2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2E7E79-D137-F0B6-D362-34A3999E0D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ru-RU" dirty="0"/>
              <a:t>2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2959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29835-2FE1-2358-6AB7-226CC497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Внутренняя политика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3B058-1649-B6A0-978F-D5412A20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3. Реформаторские движения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Реформа "Сто дней реформ" (1898): Попытка провести комплексные реформы в области образования, экономики и армии, направленные на модернизацию страны. Однако эта инициатива была подавлена консервативными силами, что показало сопротивление изменениям.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Движение за реформы: После неудачи "Сто дней реформ" различные группы интеллигенции начали продвигать идеи модернизации и необходимости реформ, включая создание конституционного правительства.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FF3E75-387E-B876-EF01-D9A4794DC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32A5A5-08DC-960A-263C-0E98DE2A64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ru-RU" dirty="0"/>
              <a:t>2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8077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26607-32B3-C25A-FDE4-38E223DB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Внутренняя политика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752BA-6AB5-D3D3-90CF-6D51E641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Националистические движения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Сунь Ятсен и его идеи: Сунь Ятсен стал одним из ведущих лидеров националистического движения, выступая за свержение монархии и установление республики. Он пропагандировал идеи «три народные принципы» — национализм, народовластие и благосостояние народа.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Формирование революционных обществ: В различных частях Китая начали формироваться тайные общества и революционные группы, такие как «Союз защитников Китая», которые стремились к свержению династии Цин.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5C8E1C-2704-0068-C150-75843C4062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EAA9BF-F670-A58C-3040-207417829F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ru-RU" dirty="0"/>
              <a:t>2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602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F8A02-F679-F784-906D-345F814C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Внутренняя политика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C76EF-6E5F-2C9A-F624-2ADDB812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5. </a:t>
            </a:r>
            <a:r>
              <a:rPr lang="ru-RU" dirty="0" err="1">
                <a:ea typeface="+mn-lt"/>
                <a:cs typeface="+mn-lt"/>
              </a:rPr>
              <a:t>Синьхайская</a:t>
            </a:r>
            <a:r>
              <a:rPr lang="ru-RU" dirty="0">
                <a:ea typeface="+mn-lt"/>
                <a:cs typeface="+mn-lt"/>
              </a:rPr>
              <a:t> революция (1911)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Свержение династии Цин: Революция, начавшаяся в Ухане, привела к падению династии Цин и провозглашению Китайской Республики в 1912 году. Это событие стало кульминацией многолетнего недовольства и борьбы за реформы.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Переход к республиканскому строю: Появление республики открыло новые возможности для политических изменений, но также привело к политической фрагментации и конфликтам между различными фракциями.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A5D783-13F4-DF3D-04CB-DDBC889F64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BE5C5E-2D88-38AB-6A69-BC5142A28C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459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A5CC0-CE8D-347F-4FDB-AD394B82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087" y="2304288"/>
            <a:ext cx="8402174" cy="2432304"/>
          </a:xfrm>
        </p:spPr>
        <p:txBody>
          <a:bodyPr/>
          <a:lstStyle/>
          <a:p>
            <a:r>
              <a:rPr lang="ru-RU" dirty="0"/>
              <a:t>Реформаторские движения </a:t>
            </a:r>
          </a:p>
        </p:txBody>
      </p:sp>
    </p:spTree>
    <p:extLst>
      <p:ext uri="{BB962C8B-B14F-4D97-AF65-F5344CB8AC3E}">
        <p14:creationId xmlns:p14="http://schemas.microsoft.com/office/powerpoint/2010/main" val="213383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C01C4-5AED-EAF3-7C19-5CCCB83A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Реформаторские движения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B53A45-178E-8A81-F544-7E824B02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Реформаторские движения в Китае в конце 19 - начале 20 века были ответом на внутренние кризисы и давление со стороны иностранных держав. Эти движения стремились к модернизации страны, реформированию политической системы и улучшению социально-экономического положения. Вот некоторые ключевые реформаторские инициативы и движения этого периода: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208C3-D0A9-2BFD-E3F4-72EC0F602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652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C01C4-5AED-EAF3-7C19-5CCCB83A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Реформаторские движения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B53A45-178E-8A81-F544-7E824B02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ru-RU" dirty="0">
                <a:ea typeface="+mn-lt"/>
                <a:cs typeface="+mn-lt"/>
              </a:rPr>
              <a:t>1. Реформа "Сто дней реформ" (1898)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Инициаторы: Реформа была предложена молодыми реформаторами, такими как Канг </a:t>
            </a:r>
            <a:r>
              <a:rPr lang="ru-RU" dirty="0" err="1">
                <a:ea typeface="+mn-lt"/>
                <a:cs typeface="+mn-lt"/>
              </a:rPr>
              <a:t>Ювэй</a:t>
            </a:r>
            <a:r>
              <a:rPr lang="ru-RU" dirty="0">
                <a:ea typeface="+mn-lt"/>
                <a:cs typeface="+mn-lt"/>
              </a:rPr>
              <a:t> и Лян </a:t>
            </a:r>
            <a:r>
              <a:rPr lang="ru-RU" dirty="0" err="1">
                <a:ea typeface="+mn-lt"/>
                <a:cs typeface="+mn-lt"/>
              </a:rPr>
              <a:t>Цичао</a:t>
            </a:r>
            <a:r>
              <a:rPr lang="ru-RU" dirty="0">
                <a:ea typeface="+mn-lt"/>
                <a:cs typeface="+mn-lt"/>
              </a:rPr>
              <a:t>, при поддержке императрицы </a:t>
            </a:r>
            <a:r>
              <a:rPr lang="ru-RU" dirty="0" err="1">
                <a:ea typeface="+mn-lt"/>
                <a:cs typeface="+mn-lt"/>
              </a:rPr>
              <a:t>Цыси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Цели: Реформа охватывала множество аспектов, включая образование, военное дело, промышленность, сельское хозяйство и управление. Основной целью было модернизировать Китай и укрепить его позиции на международной арене.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Результат: Несмотря на первоначальный успех, реформа была быстро подавлена консервативными элементами внутри правительства, и многие ее инициаторы были вынуждены бежать из страны.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208C3-D0A9-2BFD-E3F4-72EC0F602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26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C01C4-5AED-EAF3-7C19-5CCCB83A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Реформаторские движения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B53A45-178E-8A81-F544-7E824B02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ea typeface="+mn-lt"/>
                <a:cs typeface="+mn-lt"/>
              </a:rPr>
              <a:t>2. Движение за реформы в области образования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Модернизация образования: В конце 19 века началась реформа образовательной системы, которая включала введение новых учебных предметов, таких как науки и иностранные языки. В этом контексте были открыты новые учебные заведения, включая университеты.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Создание новых учебных заведений: Важным шагом стало открытие современных школ и университетов, которые обучали студентов новым знаниям и навыкам, необходимым для модернизации страны.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208C3-D0A9-2BFD-E3F4-72EC0F602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384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C01C4-5AED-EAF3-7C19-5CCCB83A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Реформаторские движения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B53A45-178E-8A81-F544-7E824B02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Движение за самосохранение (1861-1895)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• Цели: Это движение возникло после поражения Китая в Первой опиумной войне и было направлено на изучение западных технологий и идей для укрепления страны.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Инициативы: Включало создание новых промышленных предприятий, развитие железных дорог, телеграфа и других инфраструктурных проектов.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208C3-D0A9-2BFD-E3F4-72EC0F602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890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B88C3-22C9-7AFF-33C5-C94BB8BA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/>
              <a:t>Наша команда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C4B4CEE-5DB4-6994-504B-BF87FCC066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595B11-C76E-DD57-C5B1-8658DCE8DA4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smtClean="0"/>
              <a:pPr rtl="0"/>
              <a:t>2</a:t>
            </a:fld>
            <a:endParaRPr lang="ru-RU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0E7DB7CA-F98F-DA72-5034-4333A03BD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r>
              <a:rPr lang="ru-RU" dirty="0"/>
              <a:t>Шустов Роман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F1F9A423-9779-C402-676D-95DA2BDBC1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r>
              <a:rPr lang="ru-RU" dirty="0">
                <a:latin typeface="Arial"/>
                <a:cs typeface="Arial"/>
              </a:rPr>
              <a:t>Капитан и кто подготовил </a:t>
            </a:r>
            <a:r>
              <a:rPr lang="ru-RU" dirty="0" err="1">
                <a:latin typeface="Arial"/>
                <a:cs typeface="Arial"/>
              </a:rPr>
              <a:t>презу</a:t>
            </a:r>
            <a:endParaRPr lang="ru-RU" dirty="0" err="1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5CF8C408-02FC-4132-F304-040A31BEB4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r>
              <a:rPr lang="ru-RU" dirty="0"/>
              <a:t>Артемий Николаев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7C779B74-D561-2EF9-90DE-13F7AB0523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pPr rtl="0"/>
            <a:r>
              <a:rPr lang="ru-RU" dirty="0">
                <a:latin typeface="Arial"/>
                <a:cs typeface="Arial"/>
              </a:rPr>
              <a:t>кабан</a:t>
            </a:r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371F316B-7439-A04C-9934-FDC516BE7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r>
              <a:rPr lang="ru-RU" dirty="0"/>
              <a:t>Пушков Сергей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9E648394-9EE4-BF99-EA38-32DD42EFCF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pPr rtl="0"/>
            <a:r>
              <a:rPr lang="ru-RU" dirty="0">
                <a:latin typeface="Arial"/>
                <a:cs typeface="Arial"/>
              </a:rPr>
              <a:t>выступающий</a:t>
            </a:r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DCAAB9F-9796-6688-532A-91A4A1E4BF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r>
              <a:rPr lang="ru-RU" dirty="0"/>
              <a:t>Николаев Роман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EE798D5E-E47D-F58E-9F02-50706F2BBC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pPr rtl="0"/>
            <a:r>
              <a:rPr lang="ru-RU" dirty="0">
                <a:latin typeface="Arial"/>
                <a:cs typeface="Arial"/>
              </a:rPr>
              <a:t>Чтец-кабан</a:t>
            </a:r>
            <a:endParaRPr lang="ru-RU" dirty="0"/>
          </a:p>
        </p:txBody>
      </p:sp>
      <p:pic>
        <p:nvPicPr>
          <p:cNvPr id="13" name="Рисунок 12" descr="Изображение выглядит как самолет, на открытом воздухе, авиация, картина&#10;&#10;Автоматически созданное описание">
            <a:extLst>
              <a:ext uri="{FF2B5EF4-FFF2-40B4-BE49-F238E27FC236}">
                <a16:creationId xmlns:a16="http://schemas.microsoft.com/office/drawing/2014/main" id="{B105574A-44E8-CBCD-8D93-92B555E73C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57" r="57"/>
          <a:stretch/>
        </p:blipFill>
        <p:spPr/>
      </p:pic>
      <p:pic>
        <p:nvPicPr>
          <p:cNvPr id="12" name="Рисунок 11" descr="Изображение выглядит как человек, одежда, дерево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68CFC90A-45FC-D029-DE8C-C47463779E6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0345" b="10345"/>
          <a:stretch/>
        </p:blipFill>
        <p:spPr>
          <a:xfrm>
            <a:off x="6613709" y="2339375"/>
            <a:ext cx="1102325" cy="1389888"/>
          </a:xfrm>
        </p:spPr>
      </p:pic>
      <p:pic>
        <p:nvPicPr>
          <p:cNvPr id="14" name="Рисунок 13" descr="Изображение выглядит как Человеческое лицо, человек, стен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5607C5B8-0A77-CF19-35FD-D4C0D1DEC86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t="1176" b="1176"/>
          <a:stretch/>
        </p:blipFill>
        <p:spPr>
          <a:xfrm>
            <a:off x="4348537" y="4662092"/>
            <a:ext cx="1357185" cy="1389888"/>
          </a:xfrm>
        </p:spPr>
      </p:pic>
      <p:pic>
        <p:nvPicPr>
          <p:cNvPr id="15" name="Рисунок 14" descr="Изображение выглядит как человек, Человеческое лицо, одежда, улыбка&#10;&#10;Автоматически созданное описание">
            <a:extLst>
              <a:ext uri="{FF2B5EF4-FFF2-40B4-BE49-F238E27FC236}">
                <a16:creationId xmlns:a16="http://schemas.microsoft.com/office/drawing/2014/main" id="{8F5D382C-42D8-5563-2F57-A69DF97031B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 l="654" r="654"/>
          <a:stretch/>
        </p:blipFill>
        <p:spPr>
          <a:xfrm>
            <a:off x="6469928" y="4671176"/>
            <a:ext cx="1389888" cy="1371720"/>
          </a:xfrm>
        </p:spPr>
      </p:pic>
    </p:spTree>
    <p:extLst>
      <p:ext uri="{BB962C8B-B14F-4D97-AF65-F5344CB8AC3E}">
        <p14:creationId xmlns:p14="http://schemas.microsoft.com/office/powerpoint/2010/main" val="282853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C01C4-5AED-EAF3-7C19-5CCCB83A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Реформаторские движения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B53A45-178E-8A81-F544-7E824B02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4. Движение за национальное возрождение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Участники: Интеллигенция и студенты начали активно выступать за реформы и модернизацию страны. Они стремились к созданию сильного национального государства.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Идеи: Пропагандировались идеи национализма, демократии и социальной справедливости. Одним из ключевых фигур этого движения был Сунь Ятсен.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208C3-D0A9-2BFD-E3F4-72EC0F602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90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C01C4-5AED-EAF3-7C19-5CCCB83A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Реформаторские движения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B53A45-178E-8A81-F544-7E824B02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5. </a:t>
            </a:r>
            <a:r>
              <a:rPr lang="ru-RU" dirty="0" err="1">
                <a:ea typeface="+mn-lt"/>
                <a:cs typeface="+mn-lt"/>
              </a:rPr>
              <a:t>Синьхайская</a:t>
            </a:r>
            <a:r>
              <a:rPr lang="ru-RU" dirty="0">
                <a:ea typeface="+mn-lt"/>
                <a:cs typeface="+mn-lt"/>
              </a:rPr>
              <a:t> революция (1911)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Предпосылки: Революция стала результатом накопившегося недовольства реформами, которые не привели к значительным изменениям, а также коррупцией и упадком династии Цин.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Результат: Успешное свержение династии Цин и провозглашение Китайской Республики в 1912 году. Это событие стало кульминацией всех реформаторских усилий этого периода.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208C3-D0A9-2BFD-E3F4-72EC0F602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04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CC706-BB77-5598-A2F1-B5D45B45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516" y="2304288"/>
            <a:ext cx="8344117" cy="2432304"/>
          </a:xfrm>
        </p:spPr>
        <p:txBody>
          <a:bodyPr/>
          <a:lstStyle/>
          <a:p>
            <a:r>
              <a:rPr lang="ru-RU" dirty="0"/>
              <a:t>Неравноправные договоры</a:t>
            </a:r>
          </a:p>
        </p:txBody>
      </p:sp>
    </p:spTree>
    <p:extLst>
      <p:ext uri="{BB962C8B-B14F-4D97-AF65-F5344CB8AC3E}">
        <p14:creationId xmlns:p14="http://schemas.microsoft.com/office/powerpoint/2010/main" val="135890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6ADAF-D5A0-4CEC-39DB-89179F9E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Неравноправные договоры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1CDA3A-5B12-242C-AB03-8A72506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Неравноправные договоры, подписанные Китаем в конце 19 - начале 20 века, стали важным аспектом его истории и оказали значительное влияние на развитие страны. Эти договоры были результатом военных поражений, внутренней нестабильности и давления со стороны западных держав и Японии. Вот некоторые из ключевых неравноправных договоров этого периода: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7B29C-7745-4535-A70E-2C43607DF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4418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6ADAF-D5A0-4CEC-39DB-89179F9E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Неравноправные договоры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1CDA3A-5B12-242C-AB03-8A72506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1. </a:t>
            </a:r>
            <a:r>
              <a:rPr lang="ru-RU" dirty="0" err="1">
                <a:ea typeface="+mn-lt"/>
                <a:cs typeface="+mn-lt"/>
              </a:rPr>
              <a:t>Нанкинский</a:t>
            </a:r>
            <a:r>
              <a:rPr lang="ru-RU" dirty="0">
                <a:ea typeface="+mn-lt"/>
                <a:cs typeface="+mn-lt"/>
              </a:rPr>
              <a:t> договор (1842)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Контекст: Подписан после Первой опиумной войны между Великобританией и Китаем.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Условия: Китай уступил Гонконг Великобритании, открыл пять портов для торговли (Нанкин, Шанхай, </a:t>
            </a:r>
            <a:r>
              <a:rPr lang="ru-RU" dirty="0" err="1">
                <a:ea typeface="+mn-lt"/>
                <a:cs typeface="+mn-lt"/>
              </a:rPr>
              <a:t>Фучжоу</a:t>
            </a:r>
            <a:r>
              <a:rPr lang="ru-RU" dirty="0">
                <a:ea typeface="+mn-lt"/>
                <a:cs typeface="+mn-lt"/>
              </a:rPr>
              <a:t>, Гуанчжоу и Тяньцзинь) и выплатил крупную контрибуцию.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Последствия: Этот договор стал первым из серии неравноправных соглашений и символизировал начало эпохи "неравноправных договоров" для Китая.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7B29C-7745-4535-A70E-2C43607DF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180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6ADAF-D5A0-4CEC-39DB-89179F9E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Неравноправные договоры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1CDA3A-5B12-242C-AB03-8A72506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dirty="0">
                <a:ea typeface="+mn-lt"/>
                <a:cs typeface="+mn-lt"/>
              </a:rPr>
              <a:t>2. </a:t>
            </a:r>
            <a:r>
              <a:rPr lang="ru-RU" dirty="0" err="1">
                <a:ea typeface="+mn-lt"/>
                <a:cs typeface="+mn-lt"/>
              </a:rPr>
              <a:t>Тяньцзиньский</a:t>
            </a:r>
            <a:r>
              <a:rPr lang="ru-RU" dirty="0">
                <a:ea typeface="+mn-lt"/>
                <a:cs typeface="+mn-lt"/>
              </a:rPr>
              <a:t> договор (1856)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Контекст: Подписан после Второй опиумной войны.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Условия: Расширение прав иностранных держав в Китае, включая возможность открытия новых портов для торговли, свободу передвижения для иностранных граждан и право на проведение миссионерской деятельности.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Последствия: Углубление иностранного влияния в Китае и рост недовольства среди населения.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7B29C-7745-4535-A70E-2C43607DF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2930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6ADAF-D5A0-4CEC-39DB-89179F9E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Неравноправные договоры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1CDA3A-5B12-242C-AB03-8A72506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3. Пекинский договор (1860)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Контекст: Заключен после Второй опиумной войны.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Условия: Установление новых торговых портов, легализация опиума, увеличение контрибуции и предоставление прав иностранным державам на доступ к внутренним регионам Китая.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Последствия: Укрепление иностранного контроля и дальнейшее ослабление центральной власти.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7B29C-7745-4535-A70E-2C43607DF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159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6ADAF-D5A0-4CEC-39DB-89179F9E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Неравноправные договоры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1CDA3A-5B12-242C-AB03-8A72506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4. </a:t>
            </a:r>
            <a:r>
              <a:rPr lang="ru-RU" dirty="0" err="1">
                <a:ea typeface="+mn-lt"/>
                <a:cs typeface="+mn-lt"/>
              </a:rPr>
              <a:t>Симоносекский</a:t>
            </a:r>
            <a:r>
              <a:rPr lang="ru-RU" dirty="0">
                <a:ea typeface="+mn-lt"/>
                <a:cs typeface="+mn-lt"/>
              </a:rPr>
              <a:t> договор (1895)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Контекст: Подписан после Японо-китайской войны.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Условия: Китай уступил Тайвань и Пескадорские острова Японии, признал независимость Кореи и выплатил крупную контрибуцию.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Последствия: Укрепление позиций Японии как региональной державы и дальнейшее ослабление Китая.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7B29C-7745-4535-A70E-2C43607DF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508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6ADAF-D5A0-4CEC-39DB-89179F9E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Неравноправные договоры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1CDA3A-5B12-242C-AB03-8A72506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5. Договор с восьми державами (1901)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Контекст: Подписан после подавления Боксерского восстания.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Условия: Китай обязался выплатить огромную контрибуцию, предоставить иностранным державам право размещения войск в Пекине и открытие новых портов для торговли.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Последствия: Углубление иностранного вмешательства в дела Китая и рост недовольства среди населения.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7B29C-7745-4535-A70E-2C43607DF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473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6ADAF-D5A0-4CEC-39DB-89179F9E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Неравноправные договоры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1CDA3A-5B12-242C-AB03-8A72506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6. Канадский договор (1902)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Контекст: Подписан с Великобританией.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Условия: Установление прав британских граждан в Китае, включая возможность создания консульств и защиты интересов британских граждан.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Последствия: Углубление контроля британцев над китайскими внутренними делами.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7B29C-7745-4535-A70E-2C43607DF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226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B88C3-22C9-7AFF-33C5-C94BB8BA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/>
              <a:t>Наша команда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C4B4CEE-5DB4-6994-504B-BF87FCC066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595B11-C76E-DD57-C5B1-8658DCE8DA4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CC43B8D3-9A08-F84C-9DD4-44948BA52D4B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0E7DB7CA-F98F-DA72-5034-4333A03BD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r>
              <a:rPr lang="ru-RU" dirty="0">
                <a:ea typeface="+mn-lt"/>
                <a:cs typeface="+mn-lt"/>
              </a:rPr>
              <a:t>Алауддин</a:t>
            </a:r>
            <a:endParaRPr lang="ru-RU"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F1F9A423-9779-C402-676D-95DA2BDBC1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r>
              <a:rPr lang="ru-RU" dirty="0">
                <a:latin typeface="Arial"/>
                <a:cs typeface="Arial"/>
              </a:rPr>
              <a:t>чтец</a:t>
            </a:r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5CF8C408-02FC-4132-F304-040A31BEB4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r>
              <a:rPr lang="ru-RU" dirty="0"/>
              <a:t>Зенин Марк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7C779B74-D561-2EF9-90DE-13F7AB0523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r>
              <a:rPr lang="ru-RU" dirty="0">
                <a:latin typeface="Arial"/>
                <a:cs typeface="Arial"/>
              </a:rPr>
              <a:t>Чтец(</a:t>
            </a:r>
            <a:r>
              <a:rPr lang="ru-RU" dirty="0" err="1">
                <a:latin typeface="Arial"/>
                <a:cs typeface="Arial"/>
              </a:rPr>
              <a:t>скамер</a:t>
            </a:r>
            <a:r>
              <a:rPr lang="ru-RU" dirty="0">
                <a:latin typeface="Arial"/>
                <a:cs typeface="Arial"/>
              </a:rPr>
              <a:t> на </a:t>
            </a:r>
            <a:r>
              <a:rPr lang="ru-RU" dirty="0" err="1">
                <a:latin typeface="Arial"/>
                <a:cs typeface="Arial"/>
              </a:rPr>
              <a:t>робуксы</a:t>
            </a:r>
            <a:r>
              <a:rPr lang="ru-RU" dirty="0">
                <a:latin typeface="Arial"/>
                <a:cs typeface="Arial"/>
              </a:rPr>
              <a:t>)</a:t>
            </a:r>
            <a:endParaRPr lang="ru-RU" dirty="0"/>
          </a:p>
        </p:txBody>
      </p:sp>
      <p:pic>
        <p:nvPicPr>
          <p:cNvPr id="34" name="Рисунок 33" descr="Изображение выглядит как на открытом воздухе, земля, человек, босиком&#10;&#10;Автоматически созданное описание">
            <a:extLst>
              <a:ext uri="{FF2B5EF4-FFF2-40B4-BE49-F238E27FC236}">
                <a16:creationId xmlns:a16="http://schemas.microsoft.com/office/drawing/2014/main" id="{40959E04-4108-63D6-1E5E-20DB1BB178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8727" r="18727"/>
          <a:stretch/>
        </p:blipFill>
        <p:spPr>
          <a:xfrm>
            <a:off x="6469928" y="2599653"/>
            <a:ext cx="1389888" cy="869331"/>
          </a:xfrm>
        </p:spPr>
      </p:pic>
      <p:pic>
        <p:nvPicPr>
          <p:cNvPr id="33" name="Рисунок 32" descr="Изображение выглядит как человек, Человеческое лицо, одежда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58D43AC6-E2DC-5FBA-9569-9A2033B082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3395" b="3395"/>
          <a:stretch/>
        </p:blipFill>
        <p:spPr>
          <a:xfrm>
            <a:off x="4382209" y="2341774"/>
            <a:ext cx="1285875" cy="1381125"/>
          </a:xfrm>
        </p:spPr>
      </p:pic>
    </p:spTree>
    <p:extLst>
      <p:ext uri="{BB962C8B-B14F-4D97-AF65-F5344CB8AC3E}">
        <p14:creationId xmlns:p14="http://schemas.microsoft.com/office/powerpoint/2010/main" val="482858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0817F-389F-B9F5-5833-CE8F82CD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344" y="2304288"/>
            <a:ext cx="6174232" cy="2432304"/>
          </a:xfrm>
        </p:spPr>
        <p:txBody>
          <a:bodyPr/>
          <a:lstStyle/>
          <a:p>
            <a:r>
              <a:rPr lang="ru-RU" dirty="0"/>
              <a:t>Внутренние конфликты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0390A2-A552-5FFE-F061-45728F9637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30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84754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9ED37-2B7B-8A3C-0C38-B98A6E80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Внутренние конфликты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793CAA-CD3F-8CA8-8C90-9465A866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В конце 19 - начале 20 века Китай переживал ряд внутренних конфликтов, которые были вызваны социальными, экономическими и политическими проблемами. Вот некоторые из наиболее значимых внутренних конфликтов этого периода: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889BB1-7F82-29D3-49E0-321C4FA41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4034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0EC32-C3C6-E934-BDF3-44CEBD89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конфликты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41501-03BF-6B76-6841-729DEA17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1. </a:t>
            </a:r>
            <a:r>
              <a:rPr lang="ru-RU" dirty="0" err="1">
                <a:ea typeface="+mn-lt"/>
                <a:cs typeface="+mn-lt"/>
              </a:rPr>
              <a:t>Таипинское</a:t>
            </a:r>
            <a:r>
              <a:rPr lang="ru-RU" dirty="0">
                <a:ea typeface="+mn-lt"/>
                <a:cs typeface="+mn-lt"/>
              </a:rPr>
              <a:t> восстание (1850-1864)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Причины: Социальное неравенство, бедность, коррупция и недовольство правлением династии Цин.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События: Восстание возглавил Хун </a:t>
            </a:r>
            <a:r>
              <a:rPr lang="ru-RU" dirty="0" err="1">
                <a:ea typeface="+mn-lt"/>
                <a:cs typeface="+mn-lt"/>
              </a:rPr>
              <a:t>Сюцюань</a:t>
            </a:r>
            <a:r>
              <a:rPr lang="ru-RU" dirty="0">
                <a:ea typeface="+mn-lt"/>
                <a:cs typeface="+mn-lt"/>
              </a:rPr>
              <a:t>, который провозгласил себя "Братом Иисуса" и основал "Небесное царство великого мира". Восстание охватило южные и центральные районы Китая, привело к массовым разрушениям и гибели миллионов людей.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Последствия: Восстание было подавлено, но оно ослабило династию Цин и привело к серьезным изменениям в китайском обществе.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46C7B9-D4E7-5AA1-9046-DC7561F6F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C993B3-B0DF-BAEE-E34A-F846CD8A94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3615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0EC32-C3C6-E934-BDF3-44CEBD89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конфликты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41501-03BF-6B76-6841-729DEA17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2. Восстание Нянь (1851-1868)</a:t>
            </a:r>
            <a:endParaRPr lang="ru-RU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Причины: Экономические трудности, бедность и недовольство местной власти.</a:t>
            </a:r>
            <a:endParaRPr lang="ru-RU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События: Восстание началось в провинции Хэбэй и быстро распространилось на другие регионы. Восставшие были известны как "Нянь" и действовали как банды, нанося ущерб местной экономике.</a:t>
            </a:r>
            <a:endParaRPr lang="ru-RU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Последствия: Восстание также было подавлено, но оно подорвало авторитет династии Цин и способствовало дальнейшим конфликтам.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46C7B9-D4E7-5AA1-9046-DC7561F6F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C993B3-B0DF-BAEE-E34A-F846CD8A94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40553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0EC32-C3C6-E934-BDF3-44CEBD89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конфликты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41501-03BF-6B76-6841-729DEA17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3. Боксерское восстание (1899-1901)</a:t>
            </a:r>
            <a:endParaRPr lang="ru-RU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Причины: Антиимпериалистические настроения, недовольство иностранным вмешательством и рост влияния христианских миссий.</a:t>
            </a:r>
            <a:endParaRPr lang="ru-RU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События: Боксёры (члены тайной организации "Ихэтуань") выступали против иностранного присутствия в Китае и христианства. Восстание привело к нападениям на иностранцев и китайских христиан.</a:t>
            </a:r>
            <a:endParaRPr lang="ru-RU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Последствия: Восстание было подавлено международной коалицией (восьми державами), что привело к подписанию неравноправного Пекинского договора 1901 года, который усилил иностранное влияние в стране.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46C7B9-D4E7-5AA1-9046-DC7561F6F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C993B3-B0DF-BAEE-E34A-F846CD8A94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5354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0EC32-C3C6-E934-BDF3-44CEBD89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конфликты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41501-03BF-6B76-6841-729DEA17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4. Революция 1911 года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Причины: Накопившиеся недовольства по поводу династии Цин, коррупции, социальных и экономических проблем, а также влияние западных идей о демократии.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События: Революция началась с восстания в Ухане и быстро распространилась по стране. В результате была свергнута династия Цин, и провозглашена Республика Китай.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Последствия: Падение династии Цин положило конец более чем 2000-летнему императорскому правлению в Китае и открыло новую эру в китайской истории, хотя страна столкнулась с политической нестабильностью и фракционными конфликтами.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46C7B9-D4E7-5AA1-9046-DC7561F6F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C993B3-B0DF-BAEE-E34A-F846CD8A94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3836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E6A34-1A31-307D-DB76-6831D014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744" y="2304288"/>
            <a:ext cx="6783832" cy="2432304"/>
          </a:xfrm>
        </p:spPr>
        <p:txBody>
          <a:bodyPr/>
          <a:lstStyle/>
          <a:p>
            <a:r>
              <a:rPr lang="ru-RU" err="1"/>
              <a:t>Тайпинская</a:t>
            </a:r>
            <a:r>
              <a:rPr lang="ru-RU" dirty="0"/>
              <a:t> революция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EF6754-3A46-7CE7-EB4F-95073D21E8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8714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err="1"/>
              <a:t>Тайпинская</a:t>
            </a:r>
            <a:r>
              <a:rPr lang="ru-RU" sz="3200" dirty="0"/>
              <a:t> революция</a:t>
            </a:r>
            <a:r>
              <a:rPr lang="ru-RU" sz="3200" dirty="0">
                <a:ea typeface="+mj-lt"/>
                <a:cs typeface="+mj-lt"/>
              </a:rPr>
              <a:t>(1850-1864)</a:t>
            </a:r>
            <a:endParaRPr lang="ru-RU" sz="3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 err="1">
                <a:ea typeface="+mn-lt"/>
                <a:cs typeface="+mn-lt"/>
              </a:rPr>
              <a:t>Таипинское</a:t>
            </a:r>
            <a:r>
              <a:rPr lang="ru-RU" dirty="0">
                <a:ea typeface="+mn-lt"/>
                <a:cs typeface="+mn-lt"/>
              </a:rPr>
              <a:t> восстание — одно из самых кровопролитных и значительных восстаний в истории Китая, происходившее в середине 19 века. Оно охватило огромные территории и привело к миллионам жертв, изменив политическую и социальную структуру страны.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79236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Причины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1. Социальное неравенство: В Китае того времени существовало огромное социальное неравенство. Большинство населения страдало от бедности, в то время как элита и чиновники жили в роскоши.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7911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Причины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2. Коррупция: Династия Цин была известна своей коррупцией, что подрывало доверие народа к власти.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920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10545483" cy="1341591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ru-RU" dirty="0"/>
              <a:t>Содержание доклада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1512" cy="749808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ru-RU" sz="3600" dirty="0"/>
              <a:t>Общая обстановка в Китае </a:t>
            </a:r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ru-RU" sz="3600" dirty="0">
                <a:ea typeface="+mn-lt"/>
                <a:cs typeface="+mn-lt"/>
              </a:rPr>
              <a:t>Внутренняя политика</a:t>
            </a:r>
          </a:p>
        </p:txBody>
      </p:sp>
      <p:sp>
        <p:nvSpPr>
          <p:cNvPr id="49" name="Текст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ru-RU" sz="3600" dirty="0"/>
              <a:t>Реформаторские движения</a:t>
            </a:r>
            <a:endParaRPr lang="ru-RU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ru-RU" sz="3600" dirty="0">
                <a:ea typeface="+mn-lt"/>
                <a:cs typeface="+mn-lt"/>
              </a:rPr>
              <a:t>Неравноправные договоры</a:t>
            </a:r>
            <a:endParaRPr lang="ru-RU" sz="3600" dirty="0"/>
          </a:p>
        </p:txBody>
      </p:sp>
      <p:sp>
        <p:nvSpPr>
          <p:cNvPr id="51" name="Текст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4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ru-RU" sz="3600" dirty="0">
                <a:ea typeface="+mn-lt"/>
                <a:cs typeface="+mn-lt"/>
              </a:rPr>
              <a:t>Внутренние конфликты</a:t>
            </a:r>
            <a:endParaRPr lang="ru-RU" sz="3600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Причины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3. Экономические проблемы: Периодические неурожаи, высокие налоги и экономические трудности усугубляли недовольство крестьян.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62316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Причины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4. Влияние Запада: Открытие Китая для иностранных держав и последовавшие за этим неравноправные соглашения вызывали гнев и недовольство среди населения.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08280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Причины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5. Религиозные факторы: Хун </a:t>
            </a:r>
            <a:r>
              <a:rPr lang="ru-RU" dirty="0" err="1">
                <a:ea typeface="+mn-lt"/>
                <a:cs typeface="+mn-lt"/>
              </a:rPr>
              <a:t>Сюцюань</a:t>
            </a:r>
            <a:r>
              <a:rPr lang="ru-RU" dirty="0">
                <a:ea typeface="+mn-lt"/>
                <a:cs typeface="+mn-lt"/>
              </a:rPr>
              <a:t>, лидер восстания, провозгласил себя "Братом Иисуса" и основал новую религию, основанную на христианских учениях, что привлекло множество последователей.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01760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Лидер восстания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Хун </a:t>
            </a:r>
            <a:r>
              <a:rPr lang="ru-RU" err="1">
                <a:ea typeface="+mn-lt"/>
                <a:cs typeface="+mn-lt"/>
              </a:rPr>
              <a:t>Сюцюань</a:t>
            </a:r>
            <a:r>
              <a:rPr lang="ru-RU">
                <a:ea typeface="+mn-lt"/>
                <a:cs typeface="+mn-lt"/>
              </a:rPr>
              <a:t>:</a:t>
            </a:r>
          </a:p>
          <a:p>
            <a:pPr marL="283210" indent="-283210"/>
            <a:endParaRPr lang="ru-RU" dirty="0">
              <a:ea typeface="+mn-lt"/>
              <a:cs typeface="+mn-lt"/>
            </a:endParaRPr>
          </a:p>
          <a:p>
            <a:pPr marL="283210" indent="-283210"/>
            <a:r>
              <a:rPr lang="ru-RU" dirty="0">
                <a:ea typeface="+mn-lt"/>
                <a:cs typeface="+mn-lt"/>
              </a:rPr>
              <a:t>Хун был сыном бедного крестьянина и получил образование в конфуцианской традиции. После неудачи на императорских экзаменах он пережил духовный кризис и стал проповедовать свои идеи о новой религии, которая сочетала элементы христианства и традиционных китайских верований.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0462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Этапы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1. Начало восстания (1850): Восстание началось в провинции Гуандун, когда Хун </a:t>
            </a:r>
            <a:r>
              <a:rPr lang="ru-RU" dirty="0" err="1">
                <a:ea typeface="+mn-lt"/>
                <a:cs typeface="+mn-lt"/>
              </a:rPr>
              <a:t>Сюцюань</a:t>
            </a:r>
            <a:r>
              <a:rPr lang="ru-RU" dirty="0">
                <a:ea typeface="+mn-lt"/>
                <a:cs typeface="+mn-lt"/>
              </a:rPr>
              <a:t> и его последователи подняли мятеж против династии Цин. Восставшие провозгласили создание "Небесного царства великого мира".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01746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Этапы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2. Расширение влияния (1851-1853): Восстание быстро распространилось на юг и центр Китая. В 1853 году восставшие захватили Нанкин, который стал их столицей. Хун объявил Нанкин "Тяньцзинем" (Небесный столичный город).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6095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Этапы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3. Установление власти: В Нанкине была установлена новая система управления, основанная на принципах равенства и общего блага. Восставшие пытались реформировать общество, включая отмену опиумной торговли и предоставление земли крестьянам.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94261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Этапы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4. Противостояние (1854-1864): Династия Цин начала организовывать военные кампании для подавления восстания. Сначала они использовали местные ополчения, а затем привлекли регулярные войска. В 1860-х годах восстание стало терять силы из-за внутренних конфликтов среди лидеров, а также из-за успешных операций правительственных войск.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5991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Этапы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5. Падение Нанкина (1864): После многолетней осады Нанкин был захвачен правительственными войсками в 1864 году. Это стало решающим моментом в окончании восстания.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18975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Последствия: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1. Число жертв: Оценки жертв варьируются от 20 до 30 миллионов человек, что делает его одним из самых смертоносных конфликтов в истории человечества.</a:t>
            </a:r>
            <a:endParaRPr lang="ru-RU" dirty="0"/>
          </a:p>
          <a:p>
            <a:pPr marL="283210" indent="-28321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26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10545483" cy="1341591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ru-RU" dirty="0"/>
              <a:t>Содержание доклада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1512" cy="749808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ru-RU" sz="3600" dirty="0" err="1">
                <a:ea typeface="+mn-lt"/>
                <a:cs typeface="+mn-lt"/>
              </a:rPr>
              <a:t>Тайпинская</a:t>
            </a:r>
            <a:r>
              <a:rPr lang="ru-RU" sz="3600" dirty="0">
                <a:ea typeface="+mn-lt"/>
                <a:cs typeface="+mn-lt"/>
              </a:rPr>
              <a:t> революция</a:t>
            </a:r>
            <a:endParaRPr lang="ru-RU" dirty="0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6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ru-RU" sz="3600" dirty="0">
                <a:ea typeface="+mn-lt"/>
                <a:cs typeface="+mn-lt"/>
              </a:rPr>
              <a:t>Восстание боксеров</a:t>
            </a:r>
            <a:endParaRPr lang="ru-RU" dirty="0"/>
          </a:p>
        </p:txBody>
      </p:sp>
      <p:sp>
        <p:nvSpPr>
          <p:cNvPr id="49" name="Текст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7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ru-RU" dirty="0">
                <a:ea typeface="+mn-lt"/>
                <a:cs typeface="+mn-lt"/>
              </a:rPr>
              <a:t>Попытки реформ </a:t>
            </a:r>
            <a:endParaRPr lang="ru-RU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ru-RU" dirty="0">
                <a:ea typeface="+mn-lt"/>
                <a:cs typeface="+mn-lt"/>
              </a:rPr>
              <a:t>Падение династии Цин</a:t>
            </a:r>
            <a:endParaRPr lang="ru-RU" dirty="0"/>
          </a:p>
        </p:txBody>
      </p:sp>
      <p:sp>
        <p:nvSpPr>
          <p:cNvPr id="51" name="Текст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9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войны</a:t>
            </a:r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73188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Последствия: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2. Ослабление династии Цин: Восстание значительно подорвало авторитет династии Цин и усилило внутренние противоречия, что способствовало дальнейшим революционным движениям в Китае.</a:t>
            </a:r>
          </a:p>
          <a:p>
            <a:pPr marL="283210" indent="-283210"/>
            <a:endParaRPr lang="ru-RU" dirty="0"/>
          </a:p>
          <a:p>
            <a:pPr marL="283210" indent="-28321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697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Последствия: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3. Социальные изменения: Восстание привело к изменениям в социальной структуре, возникновению новых классов и осознанию необходимости реформ.</a:t>
            </a:r>
          </a:p>
          <a:p>
            <a:pPr marL="283210" indent="-283210"/>
            <a:endParaRPr lang="ru-RU" dirty="0">
              <a:ea typeface="+mn-lt"/>
              <a:cs typeface="+mn-lt"/>
            </a:endParaRPr>
          </a:p>
          <a:p>
            <a:pPr marL="283210" indent="-283210"/>
            <a:endParaRPr lang="ru-RU" dirty="0"/>
          </a:p>
          <a:p>
            <a:pPr marL="283210" indent="-28321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85233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9B61B-DF37-6D20-BA20-028D78D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Последствия: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F8BAC-8C62-AB93-AFB3-11BD349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4. Реформы: После подавления восстания правительство Цин начало проводить реформы, известные как "Циньский реформаторский период", хотя многие из них оказались неэффективными.</a:t>
            </a:r>
          </a:p>
          <a:p>
            <a:pPr marL="283210" indent="-283210"/>
            <a:endParaRPr lang="ru-RU" dirty="0"/>
          </a:p>
          <a:p>
            <a:pPr marL="283210" indent="-28321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5ACF0-6D8C-6661-A371-D86FE3FFA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9093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55650-0ED9-D7E4-03AD-95F5A595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Восстание боксеров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1B19A2-CBFC-38CF-7DD3-F4B985ADC6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53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4229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Восстание боксеров (1899-1901)</a:t>
            </a:r>
            <a:endParaRPr lang="ru-RU" sz="3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Восстание боксеров, также известное как "</a:t>
            </a:r>
            <a:r>
              <a:rPr lang="ru-RU" dirty="0" err="1">
                <a:ea typeface="+mn-lt"/>
                <a:cs typeface="+mn-lt"/>
              </a:rPr>
              <a:t>Ихэтуаньское</a:t>
            </a:r>
            <a:r>
              <a:rPr lang="ru-RU" dirty="0">
                <a:ea typeface="+mn-lt"/>
                <a:cs typeface="+mn-lt"/>
              </a:rPr>
              <a:t> восстание", произошло в Китае в конце 19 века и было направлено против иностранного влияния, христианских миссионеров и династии Цин. Оно стало важным событием в истории Китая, отражающим сопротивление колониальному вмешательству и внутренние социальные напряжения.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04901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Причины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1. Иностранное вмешательство: В конце 19 века Китай столкнулся с агрессивной политикой западных держав и Японии, что привело к потере суверенитета и территориальным уступкам.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53379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Причины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2. Экономические трудности: Во время этого периода Китай страдал от экономических кризисов, неурожайных лет и социальных беспорядков, что усиливало недовольство населения.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05886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Причины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3. Распространение христианства: Миссионеры активно проповедовали христианство, что вызывало сопротивление среди традиционно настроенного населения. Многие считали, что христианство подрывает китайские культурные и моральные ценности.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20293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Причины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4. Секретные общества: Восстание было поддержано различными тайными обществами, такими как "Ихэтуань" (что переводится как "Общество гармонии и справедливости"), которые выступали против иностранного влияния и искали восстановление традиционных китайских ценностей.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24688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Этапы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1. Начало восстания (1899): Восстание началось в северном Китае, когда члены боксерского общества начали атаковать иностранцев, христиан и китайцев, принявших христианство. Они использовали боевые искусства и традиционные методы борьбы.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453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10545483" cy="1341591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ru-RU" dirty="0"/>
              <a:t>Содержание доклада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1512" cy="749808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ru-RU" sz="3600" dirty="0">
                <a:ea typeface="+mn-lt"/>
                <a:cs typeface="+mn-lt"/>
              </a:rPr>
              <a:t>Основные полит. деятели</a:t>
            </a:r>
            <a:endParaRPr lang="ru-RU" sz="3600" dirty="0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sz="3600" dirty="0"/>
              <a:t>11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ru-RU" sz="3600" dirty="0">
                <a:ea typeface="+mn-lt"/>
                <a:cs typeface="+mn-lt"/>
              </a:rPr>
              <a:t>экономика</a:t>
            </a:r>
            <a:endParaRPr lang="ru-RU" dirty="0"/>
          </a:p>
        </p:txBody>
      </p:sp>
      <p:sp>
        <p:nvSpPr>
          <p:cNvPr id="49" name="Текст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sz="3600" dirty="0"/>
              <a:t>12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ru-RU" sz="3600">
                <a:ea typeface="+mn-lt"/>
                <a:cs typeface="+mn-lt"/>
              </a:rPr>
              <a:t>Влияние на будущее </a:t>
            </a:r>
            <a:endParaRPr lang="ru-RU" sz="360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sz="3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780270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Этапы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2. Эскалация насилия (1900): В течение 1900 года восстание распространилось на другие регионы Китая. Боксеры начали организованные атаки на иностранные концессии, посольства и христианские миссии.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81771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Этапы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3. События в Пекине: В июне 1900 года боксеры захватили Пекин, окружив иностранные посольства и блокировав доступ к ним. Это привело к международной реакции.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959173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Этапы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4. Интервенция иностранных держав: В ответ на угрозу иностранным гражданам и интересам, восемь стран (Великобритания, США, Германия, Франция, Россия, Япония, Италия и Австрия-Венгрия) сформировали международную коалицию для подавления восстания. В августе 1900 года они захватили Пекин.</a:t>
            </a:r>
            <a:endParaRPr lang="ru-RU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369330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Этапы восстания: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5. Подавление восстания (1901): После захвата Пекина восстание было подавлено. Династия Цин была вынуждена подписать Протокол о наказании боксеров в 1901 году, который включал жесткие условия для Китая.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44986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Последствия: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1. Политические изменения: Восстание ослабило династию Цин и усилило внутренние противоречия в стране. Это стало одним из факторов, способствовавших падению династии в 1911 году.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46937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Последствия: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2. Выплата репараций: Китай был вынужден выплатить большие репарации странам-победителям, что усугубило экономическое положение страны.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36178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Последствия: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3. Увеличение иностранного влияния: После подавления восстания иностранные державы усилили свое влияние в Китае, что привело к дальнейшим территориальным уступкам и неравноправным договорам.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3472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DBC93-58E7-88D7-19AC-40B0E79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a typeface="+mj-lt"/>
                <a:cs typeface="+mj-lt"/>
              </a:rPr>
              <a:t>Последствия: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76883-FA41-63A3-D73F-977F695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4. Национализм: Восстание стало важным моментом в формировании китайского национализма и стремления к независимости от иностранного влияния.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FDB59-B1C1-EEB7-F02D-EAB9A6C9B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274974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CC62F-FDE3-03B0-9D71-11A142F8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887" y="2297031"/>
            <a:ext cx="5876689" cy="2439561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попытки реформ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BE4334-831F-AADB-E67C-647FB344C8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68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7703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76CCF-5474-26D9-5D44-F76B5209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1. Реформа 100 дней (1898)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82B4D6-069B-73C5-1029-90E35FBF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58" y="2121408"/>
            <a:ext cx="9253727" cy="35783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Контекст: Поражение Китая в Первой японо-китайской войне продемонстрировало отсталость страны и необходимость модернизации.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Суть реформ: Император Гуансюй при поддержке прогрессивных чиновников, таких как Ли Хунчжан и Цзянь Цзинь, инициировал серию реформ, известных как "Реформа 100 дней". Основные направления включали: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Образование: Создание новых школ и университетов, введение западных научных дисциплин.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Экономика: Развитие промышленности, создание современных предприятий и железных дорог.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Администрация: Упрощение бюрократической системы, внедрение новых законов и процедур.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Итоги: Реформа столкнулась с сильным сопротивлением со стороны консервативных чиновников и влиятельных групп. В результате император был свергнут своей матерью, императрицей </a:t>
            </a:r>
            <a:r>
              <a:rPr lang="ru-RU" dirty="0" err="1">
                <a:ea typeface="+mn-lt"/>
                <a:cs typeface="+mn-lt"/>
              </a:rPr>
              <a:t>Цыси</a:t>
            </a:r>
            <a:r>
              <a:rPr lang="ru-RU" dirty="0">
                <a:ea typeface="+mn-lt"/>
                <a:cs typeface="+mn-lt"/>
              </a:rPr>
              <a:t>, и реформы были отменены.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18DEB8-537F-13C0-C536-C6AD5E6C36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1111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ru-RU" sz="3600" dirty="0"/>
              <a:t>Общая обстановка в Китае</a:t>
            </a:r>
            <a:endParaRPr lang="ru-RU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</a:lstStyle>
          <a:p>
            <a:r>
              <a:rPr lang="ru-RU" dirty="0">
                <a:ea typeface="+mn-lt"/>
                <a:cs typeface="+mn-lt"/>
              </a:rPr>
              <a:t>Общая обстановка в Китае в конце 19 - начале 20 века была крайне нестабильной и напряженной. Страна сталкивалась с серьезными вызовами как извне, так и изнутри, что в конечном итоге привело к падению монархии и началу новой эры в истории Китая. Этот период стал важным этапом в процессе национального самоопределения и модернизации страны.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/>
              <a:t>3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1DBB8-DEC5-C9FF-A766-F5698FEF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2. Реформы Цинь (1901-1911)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95096-70D3-CD13-E065-702A9C2A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86" y="2121408"/>
            <a:ext cx="8752984" cy="35783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После подавления восстания боксеров династия Цин была вынуждена проводить ряд реформ для улучшения своего имиджа и восстановления контроля над страной. Эти реформы включали: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Военные реформы: Модернизация армии по западному образцу, создание новых военных училищ.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Образовательные реформы: Упразднение традиционной системы экзаменов и внедрение новых учебных программ.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Экономические реформы: Развитие инфраструктуры, включая строительство железных дорог и телеграфов.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Политические реформы: Попытки создания конституции и перехода к конституционной монархии.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Однако эти реформы были недостаточно глубокими и не смогли решить основные проблемы страны.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48E62D-1CFE-1529-C93C-B591E2F0A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BC1B76-C5BD-AB1B-E05A-DF4EF78645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526046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611A6-5086-0089-4D1B-65A73123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3. Революция 1911 года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A2139-6087-F2A8-BC7B-A823F7ED3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28" y="2121408"/>
            <a:ext cx="9086813" cy="35783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>
                <a:ea typeface="+mn-lt"/>
                <a:cs typeface="+mn-lt"/>
              </a:rPr>
              <a:t>На фоне неудачных реформ и нарастающего недовольства населения в Китае вспыхнула революция. Основные факторы: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• Национализм: Увеличение национального самосознания и стремление к независимости от иностранного влияния.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• Социальные проблемы: Экономические трудности, коррупция и неэффективность правительства вызывали массовые протесты.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• Влияние Запада: Идеи демократии и народного правления, привнесенные западными странами.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События революции: Революция началась 10 октября 1911 года с восстания в Ухане. Вскоре она охватила всю страну, что привело к свержению династии Цин и созданию Китайской Республики в 1912 году.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059B08-2B46-C89E-5ECC-2A7874A48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B80D62-CE0C-8949-7A06-FA0AB5851B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56317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CE4E0-36AE-C3E4-F240-5E8280AE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Падение династии Цин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959409-856C-79E0-D610-E74E420400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72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44256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6D1C1-D0BB-668C-6FDF-22A64FFD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падение Цин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FD89D0-D05B-EEA4-080E-F58A85CB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Падение династии Цин, последней императорской династии Китая, произошло в начале 20 века и стало результатом множества факторов, как внутренних, так и внешних. Вот основные моменты, которые способствовали этому процессу: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67CE97-315C-C36C-6807-DDA836B6E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349602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5262-03C1-B1D9-4937-0E9ADDF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1. Внутренние проблемы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2414-F6E8-EE84-83F5-287A38B6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71" y="2121408"/>
            <a:ext cx="7766014" cy="35783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>
                <a:ea typeface="+mn-lt"/>
                <a:cs typeface="+mn-lt"/>
              </a:rPr>
              <a:t>• Коррупция и неэффективность: Династия Цин страдала от глубокой коррупции в правительстве. Бюрократия была переполнена некомпетентными чиновниками, что приводило к неэффективному управлению и ухудшению жизни населения.</a:t>
            </a:r>
            <a:endParaRPr lang="ru-RU"/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• Социальные волнения: В Китае накапливались социальные проблемы, такие как бедность, голод и высокие налоги. Это вызывало недовольство среди крестьян и рабочих, что приводило к многочисленным восстаниям.</a:t>
            </a:r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Национализм: С начала 20 века в Китае началось формирование национального самосознания. Китайцы начали осознавать необходимость освобождения от иностранного влияния и колониального гнета.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9193F0-3713-A494-EA3D-B915648E3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3881CD-0C45-B99A-029C-7993C8BA1C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1090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5DCDB-F35F-F016-0526-C4E9CBF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2. Внешние факторы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2784A-C092-3B4C-BF35-618045BB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86" y="2121408"/>
            <a:ext cx="7649899" cy="3578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• Неудачные войны: Поражение Китая в Первой японо-китайской войне (1894-1895) и в Опиумных войнах продемонстрировало слабость династии и привело к утрате территории (например, Гонконг) и суверенитета (неравноправные договоры с западными державами).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Интервенции иностранных держав: Вмешательство иностранных стран в дела Китая, включая раздел страны на сферы влияния, подрывало авторитет династии Цин и вызывало возмущение среди населения.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B77D75-EB90-1F07-95A0-1BB03DBE7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98E318-B5EA-E9E7-D70B-020E1103FF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795363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9512A-FE00-A8A1-529F-93D20047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3. Реформы и их провал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17467-5931-66D9-3BCF-157CBA9F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2121408"/>
            <a:ext cx="7896642" cy="3578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• Реформа 100 дней (1898): Попытка императора </a:t>
            </a:r>
            <a:r>
              <a:rPr lang="ru-RU" dirty="0" err="1">
                <a:ea typeface="+mn-lt"/>
                <a:cs typeface="+mn-lt"/>
              </a:rPr>
              <a:t>Гуансюя</a:t>
            </a:r>
            <a:r>
              <a:rPr lang="ru-RU" dirty="0">
                <a:ea typeface="+mn-lt"/>
                <a:cs typeface="+mn-lt"/>
              </a:rPr>
              <a:t> провести реформы по модернизации страны была подавлена консервативными элементами, что показало неспособность династии адаптироваться к меняющимся условиям.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Реформы после восстания боксеров (1900): После подавления восстания боксеров династия попыталась провести ряд реформ, но они оказались недостаточно глубокими и неэффективными.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DA397B-C502-CD62-104C-F86E05AD5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31B133-E098-1231-AB1C-58C6E02065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313841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665A5-77A1-F700-96B1-1919BCDD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4. Революция 1911 года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38DE9-CB41-5B94-7FCD-5DEC2040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2121408"/>
            <a:ext cx="8005499" cy="35783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Кульминацией недовольства стало восстание в Ухане 10 октября 1911 года, которое положило начало Синьхайской революции. Основные факторы революции включали:</a:t>
            </a:r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Поддержка интеллигенции и буржуазии: Революционные идеи получили поддержку среди студентов, интеллигенции и местных буржуазных кругов, которые стремились к созданию республики.</a:t>
            </a:r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Образование: Распространение западных идей о демократии и народном правлении способствовало росту революционного движения.</a:t>
            </a:r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• Отсутствие единства среди правителей: Местные военные командиры и губернаторы начали действовать независимо от центрального правительства, что подрывало его авторитет.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E7AD85-775E-0E06-0938-6035A9E358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FE68DA-1308-E8D8-C4D5-0F7725C52E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038539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4AECD-757B-C258-9036-F1128E71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войны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F5910-8758-1DF3-FA4D-DC9FA715B0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78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02463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B76B-2252-6EF6-C2C8-C1F13CD3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1. Первая японо-китайская война (1894-1895)</a:t>
            </a:r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E262F-A898-EAF5-EEAF-AE8A8A67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Причины: Основной причиной войны стало соперничество Японии и Китая за контроль над Кореей. Япония стремилась расширить свое влияние в регионе, в то время как династия Цин считала Корею своей сферой влияния.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CA253-0B15-BA27-6FD1-013E82BD8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500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8906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812347" cy="2432304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ru-RU" b="1" dirty="0"/>
              <a:t>Внутренняя политика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B76B-2252-6EF6-C2C8-C1F13CD3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1. Первая японо-китайская война (1894-1895)</a:t>
            </a:r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E262F-A898-EAF5-EEAF-AE8A8A67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Ход войны: Война началась с японской атаки на китайские позиции в Корее. Японская армия, хорошо подготовленная и модернизированная, быстро одержала ряд побед. Ключевыми сражениями стали битвы при Ляодунском полуострове и на Жёлтом море.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CA253-0B15-BA27-6FD1-013E82BD8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500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48412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B76B-2252-6EF6-C2C8-C1F13CD3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1. Первая японо-китайская война (1894-1895)</a:t>
            </a:r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E262F-A898-EAF5-EEAF-AE8A8A67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Итоги: Война завершилась подписанием Симоносекского договора в 1895 году, по которому Китай признал независимость Кореи, передал Японии Тайвань и Пескадорские острова, а также уступил Ляодунский полуостров. Это поражение подорвало авторитет династии Цин и увеличило иностранное влияние в Китае.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CA253-0B15-BA27-6FD1-013E82BD8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500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120043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B76B-2252-6EF6-C2C8-C1F13CD3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2. Русско-японская война (1904-1905)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E262F-A898-EAF5-EEAF-AE8A8A67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/>
              <a:t>Причины: Конфликт возник из-за борьбы России и Японии за контроль над Маньчжурией и Корейским полуостровом. Россия стремилась расширить свое влияние на Дальнем Востоке, что вызывало опасения в Токио.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CA253-0B15-BA27-6FD1-013E82BD8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500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92240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B76B-2252-6EF6-C2C8-C1F13CD3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2. Русско-японская война (1904-1905)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E262F-A898-EAF5-EEAF-AE8A8A67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Ход войны: Японская армия и флот одержали ряд значительных побед над российскими силами. Ключевыми событиями стали битва при Цусиме и сражения на суше в Маньчжурии.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CA253-0B15-BA27-6FD1-013E82BD8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500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605491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B76B-2252-6EF6-C2C8-C1F13CD3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2. Русско-японская война (1904-1905)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E262F-A898-EAF5-EEAF-AE8A8A67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• Итоги: Война закончилась подписанием Портсмутского мирного договора в 1905 году, по которому Россия признала права Японии на Корею и уступила ей часть своих территорий. Эта война продемонстрировала растущее влияние Японии как великой державы и ослабила позиции России в Восточной Азии.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CA253-0B15-BA27-6FD1-013E82BD8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500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433287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5E5F9-DC62-6A25-CF48-B3BADA7F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73" y="2297031"/>
            <a:ext cx="7161203" cy="2439561"/>
          </a:xfrm>
        </p:spPr>
        <p:txBody>
          <a:bodyPr/>
          <a:lstStyle/>
          <a:p>
            <a:r>
              <a:rPr lang="ru-RU" dirty="0"/>
              <a:t>Политические деятели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A3BA62-49B3-2925-EC2B-221DCFEAF2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85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82937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38A2C-AE07-E9C0-CCB1-9B70C405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>
                <a:ea typeface="+mj-lt"/>
                <a:cs typeface="+mj-lt"/>
              </a:rPr>
              <a:t>1. Цзянь Цзинь (Li </a:t>
            </a:r>
            <a:r>
              <a:rPr lang="ru-RU" sz="2800" err="1">
                <a:ea typeface="+mj-lt"/>
                <a:cs typeface="+mj-lt"/>
              </a:rPr>
              <a:t>Hongzhang</a:t>
            </a:r>
            <a:r>
              <a:rPr lang="ru-RU" sz="2800">
                <a:ea typeface="+mj-lt"/>
                <a:cs typeface="+mj-lt"/>
              </a:rPr>
              <a:t>) (1823-1901)</a:t>
            </a:r>
            <a:endParaRPr lang="ru-RU" sz="28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EB5182-B481-933B-8AAA-18098C3B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Роль: Один из самых влиятельных государственных деятелей династии Цин, губернатор провинции Аньхой и министр иностранных дел.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Вклад: Участвовал в переговорах по окончанию Первой японо-китайской войны и подписании </a:t>
            </a:r>
            <a:r>
              <a:rPr lang="ru-RU" dirty="0" err="1">
                <a:ea typeface="+mn-lt"/>
                <a:cs typeface="+mn-lt"/>
              </a:rPr>
              <a:t>Симоносекского</a:t>
            </a:r>
            <a:r>
              <a:rPr lang="ru-RU" dirty="0">
                <a:ea typeface="+mn-lt"/>
                <a:cs typeface="+mn-lt"/>
              </a:rPr>
              <a:t> договора. Поддерживал модернизацию Китая и создание новых военных и промышленных предприятий.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11B07C-2716-81AE-A1E6-B30FE88B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  <a:endParaRPr lang="ru-RU" sz="2400" dirty="0">
              <a:solidFill>
                <a:schemeClr val="bg2"/>
              </a:solidFill>
              <a:latin typeface="Arial Black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DE18CFD-B3C8-0F98-94A7-2CBFAF2E9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93750"/>
            <a:ext cx="620713" cy="622300"/>
          </a:xfrm>
        </p:spPr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</a:p>
        </p:txBody>
      </p:sp>
      <p:pic>
        <p:nvPicPr>
          <p:cNvPr id="10" name="Рисунок 9" descr="Изображение выглядит как искусство, лошадь&#10;&#10;Автоматически созданное описание">
            <a:extLst>
              <a:ext uri="{FF2B5EF4-FFF2-40B4-BE49-F238E27FC236}">
                <a16:creationId xmlns:a16="http://schemas.microsoft.com/office/drawing/2014/main" id="{9A253A77-5045-DB5E-FC9F-98582B36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977" y="1714991"/>
            <a:ext cx="2476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444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38A2C-AE07-E9C0-CCB1-9B70C405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ea typeface="+mj-lt"/>
                <a:cs typeface="+mj-lt"/>
              </a:rPr>
              <a:t>2. Сунь Ятсен (Sun </a:t>
            </a:r>
            <a:r>
              <a:rPr lang="ru-RU" sz="2800" dirty="0" err="1">
                <a:ea typeface="+mj-lt"/>
                <a:cs typeface="+mj-lt"/>
              </a:rPr>
              <a:t>Yat-sen</a:t>
            </a:r>
            <a:r>
              <a:rPr lang="ru-RU" sz="2800" dirty="0">
                <a:ea typeface="+mj-lt"/>
                <a:cs typeface="+mj-lt"/>
              </a:rPr>
              <a:t>) (1866-1925)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EB5182-B481-933B-8AAA-18098C3B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• Роль: Лидер революционного движения, основатель Китайской Республики и ее первый временный президент.</a:t>
            </a:r>
            <a:endParaRPr lang="ru-RU" dirty="0"/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Вклад: Пропагандировал идеи национализма, демократии и народного благосостояния. Возглавил </a:t>
            </a:r>
            <a:r>
              <a:rPr lang="ru-RU" dirty="0" err="1">
                <a:ea typeface="+mn-lt"/>
                <a:cs typeface="+mn-lt"/>
              </a:rPr>
              <a:t>Синьхайскую</a:t>
            </a:r>
            <a:r>
              <a:rPr lang="ru-RU" dirty="0">
                <a:ea typeface="+mn-lt"/>
                <a:cs typeface="+mn-lt"/>
              </a:rPr>
              <a:t> революцию 1911 года, которая свергла династию Цин.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11B07C-2716-81AE-A1E6-B30FE88B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  <a:endParaRPr lang="ru-RU" sz="2400" dirty="0">
              <a:solidFill>
                <a:schemeClr val="bg2"/>
              </a:solidFill>
              <a:latin typeface="Arial Black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DE18CFD-B3C8-0F98-94A7-2CBFAF2E9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93750"/>
            <a:ext cx="620713" cy="622300"/>
          </a:xfrm>
        </p:spPr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74457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38A2C-AE07-E9C0-CCB1-9B70C405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ea typeface="+mj-lt"/>
                <a:cs typeface="+mj-lt"/>
              </a:rPr>
              <a:t>3. Тан </a:t>
            </a:r>
            <a:r>
              <a:rPr lang="ru-RU" sz="2800" dirty="0" err="1">
                <a:ea typeface="+mj-lt"/>
                <a:cs typeface="+mj-lt"/>
              </a:rPr>
              <a:t>Сяньжу</a:t>
            </a:r>
            <a:r>
              <a:rPr lang="ru-RU" sz="2800" dirty="0">
                <a:ea typeface="+mj-lt"/>
                <a:cs typeface="+mj-lt"/>
              </a:rPr>
              <a:t> (</a:t>
            </a:r>
            <a:r>
              <a:rPr lang="ru-RU" sz="2800" dirty="0" err="1">
                <a:ea typeface="+mj-lt"/>
                <a:cs typeface="+mj-lt"/>
              </a:rPr>
              <a:t>Tang</a:t>
            </a:r>
            <a:r>
              <a:rPr lang="ru-RU" sz="2800" dirty="0">
                <a:ea typeface="+mj-lt"/>
                <a:cs typeface="+mj-lt"/>
              </a:rPr>
              <a:t> </a:t>
            </a:r>
            <a:r>
              <a:rPr lang="ru-RU" sz="2800" dirty="0" err="1">
                <a:ea typeface="+mj-lt"/>
                <a:cs typeface="+mj-lt"/>
              </a:rPr>
              <a:t>Shaoyi</a:t>
            </a:r>
            <a:r>
              <a:rPr lang="ru-RU" sz="2800" dirty="0">
                <a:ea typeface="+mj-lt"/>
                <a:cs typeface="+mj-lt"/>
              </a:rPr>
              <a:t>) (1861-1938)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EB5182-B481-933B-8AAA-18098C3B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Роль: Политик и дипломат, первый премьер-министр Китайской Республики.</a:t>
            </a:r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Вклад: Участвовал в формировании нового правительства после свержения династии Цин, активно работал над реформами.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11B07C-2716-81AE-A1E6-B30FE88B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  <a:endParaRPr lang="ru-RU" sz="2400" dirty="0">
              <a:solidFill>
                <a:schemeClr val="bg2"/>
              </a:solidFill>
              <a:latin typeface="Arial Black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DE18CFD-B3C8-0F98-94A7-2CBFAF2E9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93750"/>
            <a:ext cx="620713" cy="622300"/>
          </a:xfrm>
        </p:spPr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75283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38A2C-AE07-E9C0-CCB1-9B70C405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ea typeface="+mj-lt"/>
                <a:cs typeface="+mj-lt"/>
              </a:rPr>
              <a:t>4. Ли </a:t>
            </a:r>
            <a:r>
              <a:rPr lang="ru-RU" sz="2800" dirty="0" err="1">
                <a:ea typeface="+mj-lt"/>
                <a:cs typeface="+mj-lt"/>
              </a:rPr>
              <a:t>Дунсинь</a:t>
            </a:r>
            <a:r>
              <a:rPr lang="ru-RU" sz="2800" dirty="0">
                <a:ea typeface="+mj-lt"/>
                <a:cs typeface="+mj-lt"/>
              </a:rPr>
              <a:t> (Li </a:t>
            </a:r>
            <a:r>
              <a:rPr lang="ru-RU" sz="2800" dirty="0" err="1">
                <a:ea typeface="+mj-lt"/>
                <a:cs typeface="+mj-lt"/>
              </a:rPr>
              <a:t>Dazhao</a:t>
            </a:r>
            <a:r>
              <a:rPr lang="ru-RU" sz="2800" dirty="0">
                <a:ea typeface="+mj-lt"/>
                <a:cs typeface="+mj-lt"/>
              </a:rPr>
              <a:t>) (1889-1927)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EB5182-B481-933B-8AAA-18098C3B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Роль: Один из основателей Коммунистической партии Китая и видный марксистский теоретик.</a:t>
            </a:r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Вклад: Поддерживал идеи социализма и коммунизма, активно участвовал в движении за реформы и просвещение.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11B07C-2716-81AE-A1E6-B30FE88B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  <a:endParaRPr lang="ru-RU" sz="2400" dirty="0">
              <a:solidFill>
                <a:schemeClr val="bg2"/>
              </a:solidFill>
              <a:latin typeface="Arial Black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DE18CFD-B3C8-0F98-94A7-2CBFAF2E9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93750"/>
            <a:ext cx="620713" cy="622300"/>
          </a:xfrm>
        </p:spPr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884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47194-D48C-B7FD-91F1-7A101FC8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Внутренняя политика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09908F-1E20-62C0-5D59-AB221C31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Внутренняя политика Китая в конце 19 - начале 20 века была охарактеризована значительными социальными, экономическими и политическими изменениями, которые происходили на фоне нарастающего давления со стороны иностранных держав и внутреннего недовольства. Основные аспекты внутренней политики этого периода включают: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BB1DCF-27B9-4F21-D294-11C47C9CA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3185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38A2C-AE07-E9C0-CCB1-9B70C405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ea typeface="+mj-lt"/>
                <a:cs typeface="+mj-lt"/>
              </a:rPr>
              <a:t>5. Чэнь Дусю (</a:t>
            </a:r>
            <a:r>
              <a:rPr lang="ru-RU" sz="2800" dirty="0" err="1">
                <a:ea typeface="+mj-lt"/>
                <a:cs typeface="+mj-lt"/>
              </a:rPr>
              <a:t>Chen</a:t>
            </a:r>
            <a:r>
              <a:rPr lang="ru-RU" sz="2800" dirty="0">
                <a:ea typeface="+mj-lt"/>
                <a:cs typeface="+mj-lt"/>
              </a:rPr>
              <a:t> </a:t>
            </a:r>
            <a:r>
              <a:rPr lang="ru-RU" sz="2800" dirty="0" err="1">
                <a:ea typeface="+mj-lt"/>
                <a:cs typeface="+mj-lt"/>
              </a:rPr>
              <a:t>Duxiu</a:t>
            </a:r>
            <a:r>
              <a:rPr lang="ru-RU" sz="2800" dirty="0">
                <a:ea typeface="+mj-lt"/>
                <a:cs typeface="+mj-lt"/>
              </a:rPr>
              <a:t>) (1879-1942)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EB5182-B481-933B-8AAA-18098C3B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 dirty="0">
                <a:ea typeface="+mn-lt"/>
                <a:cs typeface="+mn-lt"/>
              </a:rPr>
              <a:t>Роль: Основатель Коммунистической партии Китая и редактор журнала "Новая молодежь".</a:t>
            </a:r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 Вклад: Стал одним из ведущих идеологов и организаторов движения 4 мая 1919 года, выступая за научный подход и демократические реформы.</a:t>
            </a:r>
          </a:p>
          <a:p>
            <a:pPr marL="283210" indent="-28321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11B07C-2716-81AE-A1E6-B30FE88B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  <a:endParaRPr lang="ru-RU" sz="2400" dirty="0">
              <a:solidFill>
                <a:schemeClr val="bg2"/>
              </a:solidFill>
              <a:latin typeface="Arial Black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DE18CFD-B3C8-0F98-94A7-2CBFAF2E9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93750"/>
            <a:ext cx="620713" cy="622300"/>
          </a:xfrm>
        </p:spPr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58288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38A2C-AE07-E9C0-CCB1-9B70C405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ea typeface="+mj-lt"/>
                <a:cs typeface="+mj-lt"/>
              </a:rPr>
              <a:t>6. Сунь Чжуншань (Sun </a:t>
            </a:r>
            <a:r>
              <a:rPr lang="ru-RU" sz="2800" dirty="0" err="1">
                <a:ea typeface="+mj-lt"/>
                <a:cs typeface="+mj-lt"/>
              </a:rPr>
              <a:t>Zhongshan</a:t>
            </a:r>
            <a:r>
              <a:rPr lang="ru-RU" sz="2800" dirty="0">
                <a:ea typeface="+mj-lt"/>
                <a:cs typeface="+mj-lt"/>
              </a:rPr>
              <a:t>) 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EB5182-B481-933B-8AAA-18098C3B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3210" indent="-283210"/>
            <a:r>
              <a:rPr lang="ru-RU">
                <a:ea typeface="+mn-lt"/>
                <a:cs typeface="+mn-lt"/>
              </a:rPr>
              <a:t>• Роль: Политический деятель, который также известен как Сунь Ятсен. Он использовал разные имена в зависимости от контекста.</a:t>
            </a:r>
            <a:endParaRPr lang="ru-RU" dirty="0">
              <a:ea typeface="+mn-lt"/>
              <a:cs typeface="+mn-lt"/>
            </a:endParaRPr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Вклад: Продолжал борьбу за республиканские идеи после свержения династии Цин, активно участвовал в политической жизни страны.</a:t>
            </a:r>
          </a:p>
          <a:p>
            <a:pPr marL="283210" indent="-28321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11B07C-2716-81AE-A1E6-B30FE88B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  <a:endParaRPr lang="ru-RU" sz="2400" dirty="0">
              <a:solidFill>
                <a:schemeClr val="bg2"/>
              </a:solidFill>
              <a:latin typeface="Arial Black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DE18CFD-B3C8-0F98-94A7-2CBFAF2E9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93750"/>
            <a:ext cx="620713" cy="622300"/>
          </a:xfrm>
        </p:spPr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81348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38A2C-AE07-E9C0-CCB1-9B70C405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7. </a:t>
            </a:r>
            <a:r>
              <a:rPr lang="ru-RU" sz="2400" err="1">
                <a:ea typeface="+mj-lt"/>
                <a:cs typeface="+mj-lt"/>
              </a:rPr>
              <a:t>Дуань</a:t>
            </a:r>
            <a:r>
              <a:rPr lang="ru-RU" sz="2400" dirty="0">
                <a:ea typeface="+mj-lt"/>
                <a:cs typeface="+mj-lt"/>
              </a:rPr>
              <a:t> </a:t>
            </a:r>
            <a:r>
              <a:rPr lang="ru-RU" sz="2400" err="1">
                <a:ea typeface="+mj-lt"/>
                <a:cs typeface="+mj-lt"/>
              </a:rPr>
              <a:t>Цзюаньлинь</a:t>
            </a:r>
            <a:r>
              <a:rPr lang="ru-RU" sz="2400" dirty="0">
                <a:ea typeface="+mj-lt"/>
                <a:cs typeface="+mj-lt"/>
              </a:rPr>
              <a:t> (</a:t>
            </a:r>
            <a:r>
              <a:rPr lang="ru-RU" sz="2400" err="1">
                <a:ea typeface="+mj-lt"/>
                <a:cs typeface="+mj-lt"/>
              </a:rPr>
              <a:t>Duan</a:t>
            </a:r>
            <a:r>
              <a:rPr lang="ru-RU" sz="2400" dirty="0">
                <a:ea typeface="+mj-lt"/>
                <a:cs typeface="+mj-lt"/>
              </a:rPr>
              <a:t> </a:t>
            </a:r>
            <a:r>
              <a:rPr lang="ru-RU" sz="2400" err="1">
                <a:ea typeface="+mj-lt"/>
                <a:cs typeface="+mj-lt"/>
              </a:rPr>
              <a:t>Qirui</a:t>
            </a:r>
            <a:r>
              <a:rPr lang="ru-RU" sz="2400" dirty="0">
                <a:ea typeface="+mj-lt"/>
                <a:cs typeface="+mj-lt"/>
              </a:rPr>
              <a:t>) (1865-1936)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EB5182-B481-933B-8AAA-18098C3B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>
                <a:ea typeface="+mn-lt"/>
                <a:cs typeface="+mn-lt"/>
              </a:rPr>
              <a:t>Роль: Военный и политический деятель, премьер-министр Китая в 1916-1917 годах.</a:t>
            </a:r>
            <a:endParaRPr lang="ru-RU" dirty="0">
              <a:ea typeface="+mn-lt"/>
              <a:cs typeface="+mn-lt"/>
            </a:endParaRPr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Вклад: Играл важную роль в политике военного правительства после </a:t>
            </a:r>
            <a:r>
              <a:rPr lang="ru-RU" dirty="0" err="1">
                <a:ea typeface="+mn-lt"/>
                <a:cs typeface="+mn-lt"/>
              </a:rPr>
              <a:t>Синьхайской</a:t>
            </a:r>
            <a:r>
              <a:rPr lang="ru-RU" dirty="0">
                <a:ea typeface="+mn-lt"/>
                <a:cs typeface="+mn-lt"/>
              </a:rPr>
              <a:t> революции, а также в борьбе за власть между различными военными фракциями.</a:t>
            </a:r>
          </a:p>
          <a:p>
            <a:pPr marL="283210" indent="-28321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11B07C-2716-81AE-A1E6-B30FE88B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  <a:endParaRPr lang="ru-RU" sz="2400" dirty="0">
              <a:solidFill>
                <a:schemeClr val="bg2"/>
              </a:solidFill>
              <a:latin typeface="Arial Black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DE18CFD-B3C8-0F98-94A7-2CBFAF2E9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93750"/>
            <a:ext cx="620713" cy="622300"/>
          </a:xfrm>
        </p:spPr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921265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38A2C-AE07-E9C0-CCB1-9B70C405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8. Ян </a:t>
            </a:r>
            <a:r>
              <a:rPr lang="ru-RU" sz="2400" dirty="0" err="1">
                <a:ea typeface="+mj-lt"/>
                <a:cs typeface="+mj-lt"/>
              </a:rPr>
              <a:t>Сичан</a:t>
            </a:r>
            <a:r>
              <a:rPr lang="ru-RU" sz="2400" dirty="0">
                <a:ea typeface="+mj-lt"/>
                <a:cs typeface="+mj-lt"/>
              </a:rPr>
              <a:t> (</a:t>
            </a:r>
            <a:r>
              <a:rPr lang="ru-RU" sz="2400" dirty="0" err="1">
                <a:ea typeface="+mj-lt"/>
                <a:cs typeface="+mj-lt"/>
              </a:rPr>
              <a:t>Yuan</a:t>
            </a:r>
            <a:r>
              <a:rPr lang="ru-RU" sz="2400" dirty="0">
                <a:ea typeface="+mj-lt"/>
                <a:cs typeface="+mj-lt"/>
              </a:rPr>
              <a:t> </a:t>
            </a:r>
            <a:r>
              <a:rPr lang="ru-RU" sz="2400" dirty="0" err="1">
                <a:ea typeface="+mj-lt"/>
                <a:cs typeface="+mj-lt"/>
              </a:rPr>
              <a:t>Shikai</a:t>
            </a:r>
            <a:r>
              <a:rPr lang="ru-RU" sz="2400" dirty="0">
                <a:ea typeface="+mj-lt"/>
                <a:cs typeface="+mj-lt"/>
              </a:rPr>
              <a:t>) (1859-1916)</a:t>
            </a:r>
            <a:r>
              <a:rPr lang="ru-RU" dirty="0">
                <a:ea typeface="+mj-lt"/>
                <a:cs typeface="+mj-lt"/>
              </a:rPr>
              <a:t>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EB5182-B481-933B-8AAA-18098C3B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ru-RU">
                <a:ea typeface="+mn-lt"/>
                <a:cs typeface="+mn-lt"/>
              </a:rPr>
              <a:t>Роль: Генерал и политик, который стал первым президентом Китайской Республики.</a:t>
            </a:r>
            <a:endParaRPr lang="ru-RU" dirty="0">
              <a:ea typeface="+mn-lt"/>
              <a:cs typeface="+mn-lt"/>
            </a:endParaRPr>
          </a:p>
          <a:p>
            <a:pPr marL="283210" indent="-283210"/>
            <a:endParaRPr lang="ru-RU"/>
          </a:p>
          <a:p>
            <a:pPr marL="283210" indent="-283210"/>
            <a:r>
              <a:rPr lang="ru-RU" dirty="0">
                <a:ea typeface="+mn-lt"/>
                <a:cs typeface="+mn-lt"/>
              </a:rPr>
              <a:t>• Вклад: После свержения династии Цин он пытался установить свою власть, что привело к конфликтам с другими революционными лидерами и военными фракциями.</a:t>
            </a:r>
          </a:p>
          <a:p>
            <a:pPr marL="283210" indent="-28321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11B07C-2716-81AE-A1E6-B30FE88B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  <a:endParaRPr lang="ru-RU" sz="2400" dirty="0">
              <a:solidFill>
                <a:schemeClr val="bg2"/>
              </a:solidFill>
              <a:latin typeface="Arial Black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DE18CFD-B3C8-0F98-94A7-2CBFAF2E9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93750"/>
            <a:ext cx="620713" cy="622300"/>
          </a:xfrm>
        </p:spPr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888815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C02C1-6E1A-90FA-E998-FFAE09D1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C2FBCF-E29A-0D77-02FE-8320981095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94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497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64521-33E7-7D71-548F-89902E48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ea typeface="+mj-lt"/>
                <a:cs typeface="+mj-lt"/>
              </a:rPr>
              <a:t>1. Состояние экономики в конце 19 века</a:t>
            </a:r>
            <a:endParaRPr lang="ru-RU" sz="2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531DF5-34D7-DC74-8EBC-E98FEF8E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Феодальная структура: Экономика Китая оставалась в основном аграрной и феодальной. Большинство населения занималось сельским хозяйством, а крупные землевладельцы контролировали значительные территории.</a:t>
            </a:r>
            <a:endParaRPr lang="ru-RU" dirty="0"/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Отсталость промышленности: Промышленный сектор был слабо развит. Хотя в некоторых регионах, таких как Шанхай и Тяньцзинь, начали появляться современные фабрики, большинство производств оставалось традиционными.</a:t>
            </a:r>
            <a:endParaRPr lang="ru-RU" dirty="0"/>
          </a:p>
          <a:p>
            <a:pPr marL="283210" indent="-283210"/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Внешняя торговля: В конце 19 века Китай столкнулся с растущим влиянием западных держав и Японии. После Опиумных войн (1839-1842 и 1856-1860) Китай подписал ряд неравноправных договоров, которые открыли его рынки для иностранной торговли. Это привело к утрате контроля над частью своей экономики.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5A918C-0654-B6C2-5ADF-E6867DA82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79191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64521-33E7-7D71-548F-89902E48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ea typeface="+mj-lt"/>
                <a:cs typeface="+mj-lt"/>
              </a:rPr>
              <a:t>2. Экономические реформы и модернизация</a:t>
            </a:r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531DF5-34D7-DC74-8EBC-E98FEF8E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Реформы Цин: В конце 19 века, после поражения в Первой японо-китайской войне (1894-1895), династия Цин начала проводить реформы, направленные на модернизацию экономики. Эти реформы включали создание новых промышленных предприятий, железных дорог и телеграфов.</a:t>
            </a:r>
            <a:endParaRPr lang="ru-RU" dirty="0"/>
          </a:p>
          <a:p>
            <a:pPr marL="283210" indent="-283210"/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Западные влияния: Западные страны инвестировали в китайскую экономику, создавая совместные предприятия и разрабатывая ресурсы. Это способствовало развитию некоторых отраслей, таких как угольная и текстильная промышленность.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5A918C-0654-B6C2-5ADF-E6867DA82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648982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64521-33E7-7D71-548F-89902E48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3. Экономические трудности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531DF5-34D7-DC74-8EBC-E98FEF8E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• Внутренние конфликты: Внутренние восстания, такие как </a:t>
            </a:r>
            <a:r>
              <a:rPr lang="ru-RU" err="1">
                <a:ea typeface="+mn-lt"/>
                <a:cs typeface="+mn-lt"/>
              </a:rPr>
              <a:t>Тайпинское</a:t>
            </a:r>
            <a:r>
              <a:rPr lang="ru-RU">
                <a:ea typeface="+mn-lt"/>
                <a:cs typeface="+mn-lt"/>
              </a:rPr>
              <a:t> восстание (1850-1864) и восстание боксеров (1899-1901), подорвали экономическую стабильность и привели к разрушениям.</a:t>
            </a:r>
            <a:endParaRPr lang="ru-RU"/>
          </a:p>
          <a:p>
            <a:pPr marL="283210" indent="-283210"/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Долговая зависимость: Китай оказался в долговой зависимости от иностранных кредиторов, что усугубило экономические проблемы и ограничило возможности для самостоятельного развития.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5A918C-0654-B6C2-5ADF-E6867DA82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571481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64521-33E7-7D71-548F-89902E48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4. Начало 20 века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531DF5-34D7-DC74-8EBC-E98FEF8E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</a:t>
            </a:r>
            <a:r>
              <a:rPr lang="ru-RU" dirty="0" err="1">
                <a:ea typeface="+mn-lt"/>
                <a:cs typeface="+mn-lt"/>
              </a:rPr>
              <a:t>Синьхайская</a:t>
            </a:r>
            <a:r>
              <a:rPr lang="ru-RU" dirty="0">
                <a:ea typeface="+mn-lt"/>
                <a:cs typeface="+mn-lt"/>
              </a:rPr>
              <a:t> революция (1911): Свержение династии Цин привело к образованию Китайской Республики. Это событие стало поворотным моментом для экономики, так как страна стремилась к модернизации и индустриализации.</a:t>
            </a:r>
            <a:endParaRPr lang="ru-RU" dirty="0"/>
          </a:p>
          <a:p>
            <a:pPr marL="283210" indent="-283210"/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Промышленный рост: В начале 20 века начался рост индустриального производства, особенно в таких отраслях, как текстильная, угольная и металлургическая. Однако большинство предприятий оставались небольшими и были сосредоточены в прибрежных городах.</a:t>
            </a:r>
            <a:endParaRPr lang="ru-RU"/>
          </a:p>
          <a:p>
            <a:pPr marL="283210" indent="-283210"/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Зарождение капитализма: Появление новых финансовых институтов, таких как банки и страховые компании, способствовало развитию капиталистических отношений в экономике.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5A918C-0654-B6C2-5ADF-E6867DA82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196269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E841B-04AF-0E76-366F-9A6ED51A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887" y="2304288"/>
            <a:ext cx="6892689" cy="2432304"/>
          </a:xfrm>
        </p:spPr>
        <p:txBody>
          <a:bodyPr/>
          <a:lstStyle/>
          <a:p>
            <a:r>
              <a:rPr lang="ru-RU" dirty="0"/>
              <a:t>Влияние на будущее 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378EA6-FBD6-AF67-4493-11000CBAFE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99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37418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A170718-146E-4050-93E4-8247A921C3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Широкоэкранный</PresentationFormat>
  <Paragraphs>142</Paragraphs>
  <Slides>105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105</vt:i4>
      </vt:variant>
    </vt:vector>
  </HeadingPairs>
  <TitlesOfParts>
    <vt:vector size="106" baseType="lpstr">
      <vt:lpstr>Тема Office</vt:lpstr>
      <vt:lpstr>Коротко и ясно про Китай</vt:lpstr>
      <vt:lpstr>Наша команда</vt:lpstr>
      <vt:lpstr>Наша команда</vt:lpstr>
      <vt:lpstr>Содержание доклада</vt:lpstr>
      <vt:lpstr>Содержание доклада</vt:lpstr>
      <vt:lpstr>Содержание доклада</vt:lpstr>
      <vt:lpstr>Общая обстановка в Китае</vt:lpstr>
      <vt:lpstr>Внутренняя политика</vt:lpstr>
      <vt:lpstr>Внутренняя политика</vt:lpstr>
      <vt:lpstr>Внутренняя политика</vt:lpstr>
      <vt:lpstr>Внутренняя политика</vt:lpstr>
      <vt:lpstr>Внутренняя политика</vt:lpstr>
      <vt:lpstr>Внутренняя политика</vt:lpstr>
      <vt:lpstr>Внутренняя политика</vt:lpstr>
      <vt:lpstr>Реформаторские движения </vt:lpstr>
      <vt:lpstr>Реформаторские движения</vt:lpstr>
      <vt:lpstr>Реформаторские движения</vt:lpstr>
      <vt:lpstr>Реформаторские движения</vt:lpstr>
      <vt:lpstr>Реформаторские движения</vt:lpstr>
      <vt:lpstr>Реформаторские движения</vt:lpstr>
      <vt:lpstr>Реформаторские движения</vt:lpstr>
      <vt:lpstr>Неравноправные договоры</vt:lpstr>
      <vt:lpstr>Неравноправные договоры</vt:lpstr>
      <vt:lpstr>Неравноправные договоры</vt:lpstr>
      <vt:lpstr>Неравноправные договоры</vt:lpstr>
      <vt:lpstr>Неравноправные договоры</vt:lpstr>
      <vt:lpstr>Неравноправные договоры</vt:lpstr>
      <vt:lpstr>Неравноправные договоры</vt:lpstr>
      <vt:lpstr>Неравноправные договоры</vt:lpstr>
      <vt:lpstr>Внутренние конфликты</vt:lpstr>
      <vt:lpstr>Внутренние конфликты</vt:lpstr>
      <vt:lpstr>Внутренние конфликты</vt:lpstr>
      <vt:lpstr>Внутренние конфликты</vt:lpstr>
      <vt:lpstr>Внутренние конфликты</vt:lpstr>
      <vt:lpstr>Внутренние конфликты</vt:lpstr>
      <vt:lpstr>Тайпинская революция</vt:lpstr>
      <vt:lpstr>Тайпинская революция(1850-1864)</vt:lpstr>
      <vt:lpstr>Причины восстания:</vt:lpstr>
      <vt:lpstr>Причины восстания:</vt:lpstr>
      <vt:lpstr>Причины восстания:</vt:lpstr>
      <vt:lpstr>Причины восстания:</vt:lpstr>
      <vt:lpstr>Причины восстания:</vt:lpstr>
      <vt:lpstr>Лидер восстания</vt:lpstr>
      <vt:lpstr>Этапы восстания:</vt:lpstr>
      <vt:lpstr>Этапы восстания:</vt:lpstr>
      <vt:lpstr>Этапы восстания:</vt:lpstr>
      <vt:lpstr>Этапы восстания:</vt:lpstr>
      <vt:lpstr>Этапы восстания:</vt:lpstr>
      <vt:lpstr>Последствия:</vt:lpstr>
      <vt:lpstr>Последствия:</vt:lpstr>
      <vt:lpstr>Последствия:</vt:lpstr>
      <vt:lpstr>Последствия:</vt:lpstr>
      <vt:lpstr>Восстание боксеров</vt:lpstr>
      <vt:lpstr>Восстание боксеров (1899-1901)</vt:lpstr>
      <vt:lpstr>Причины восстания:</vt:lpstr>
      <vt:lpstr>Причины восстания:</vt:lpstr>
      <vt:lpstr>Причины восстания:</vt:lpstr>
      <vt:lpstr>Причины восстания:</vt:lpstr>
      <vt:lpstr>Этапы восстания:</vt:lpstr>
      <vt:lpstr>Этапы восстания:</vt:lpstr>
      <vt:lpstr>Этапы восстания:</vt:lpstr>
      <vt:lpstr>Этапы восстания:</vt:lpstr>
      <vt:lpstr>Этапы восстания:</vt:lpstr>
      <vt:lpstr>Последствия:</vt:lpstr>
      <vt:lpstr>Последствия:</vt:lpstr>
      <vt:lpstr>Последствия:</vt:lpstr>
      <vt:lpstr>Последствия:</vt:lpstr>
      <vt:lpstr>попытки реформ</vt:lpstr>
      <vt:lpstr>1. Реформа 100 дней (1898)</vt:lpstr>
      <vt:lpstr>2. Реформы Цинь (1901-1911)</vt:lpstr>
      <vt:lpstr>3. Революция 1911 года</vt:lpstr>
      <vt:lpstr>Падение династии Цин</vt:lpstr>
      <vt:lpstr>падение Цин</vt:lpstr>
      <vt:lpstr>1. Внутренние проблемы</vt:lpstr>
      <vt:lpstr>2. Внешние факторы</vt:lpstr>
      <vt:lpstr>3. Реформы и их провал</vt:lpstr>
      <vt:lpstr>4. Революция 1911 года</vt:lpstr>
      <vt:lpstr>войны</vt:lpstr>
      <vt:lpstr>1. Первая японо-китайская война (1894-1895)</vt:lpstr>
      <vt:lpstr>1. Первая японо-китайская война (1894-1895)</vt:lpstr>
      <vt:lpstr>1. Первая японо-китайская война (1894-1895)</vt:lpstr>
      <vt:lpstr>2. Русско-японская война (1904-1905)</vt:lpstr>
      <vt:lpstr>2. Русско-японская война (1904-1905)</vt:lpstr>
      <vt:lpstr>2. Русско-японская война (1904-1905)</vt:lpstr>
      <vt:lpstr>Политические деятели</vt:lpstr>
      <vt:lpstr>1. Цзянь Цзинь (Li Hongzhang) (1823-1901)</vt:lpstr>
      <vt:lpstr>2. Сунь Ятсен (Sun Yat-sen) (1866-1925)</vt:lpstr>
      <vt:lpstr>3. Тан Сяньжу (Tang Shaoyi) (1861-1938)</vt:lpstr>
      <vt:lpstr>4. Ли Дунсинь (Li Dazhao) (1889-1927)</vt:lpstr>
      <vt:lpstr>5. Чэнь Дусю (Chen Duxiu) (1879-1942)</vt:lpstr>
      <vt:lpstr>6. Сунь Чжуншань (Sun Zhongshan) </vt:lpstr>
      <vt:lpstr>7. Дуань Цзюаньлинь (Duan Qirui) (1865-1936)</vt:lpstr>
      <vt:lpstr>8. Ян Сичан (Yuan Shikai) (1859-1916) </vt:lpstr>
      <vt:lpstr>экономика</vt:lpstr>
      <vt:lpstr>1. Состояние экономики в конце 19 века</vt:lpstr>
      <vt:lpstr>2. Экономические реформы и модернизация</vt:lpstr>
      <vt:lpstr>3. Экономические трудности</vt:lpstr>
      <vt:lpstr>4. Начало 20 века</vt:lpstr>
      <vt:lpstr>Влияние на будущее </vt:lpstr>
      <vt:lpstr>1. Империализм и колониальные конфликты</vt:lpstr>
      <vt:lpstr>2. Восстания и внутренние конфликты</vt:lpstr>
      <vt:lpstr>3. Экономические изменения и промышленная революция</vt:lpstr>
      <vt:lpstr>4. Влияние на мировые войны</vt:lpstr>
      <vt:lpstr>5. Долгосрочные последствия</vt:lpstr>
      <vt:lpstr>Спасибо за столь долгое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549</cp:revision>
  <dcterms:created xsi:type="dcterms:W3CDTF">2024-12-05T18:26:56Z</dcterms:created>
  <dcterms:modified xsi:type="dcterms:W3CDTF">2024-12-05T21:08:04Z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