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660"/>
  </p:normalViewPr>
  <p:slideViewPr>
    <p:cSldViewPr>
      <p:cViewPr varScale="1">
        <p:scale>
          <a:sx n="74" d="100"/>
          <a:sy n="74" d="100"/>
        </p:scale>
        <p:origin x="-14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0665813-30F7-4FE6-8A48-985B345B2C3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665813-30F7-4FE6-8A48-985B345B2C3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0665813-30F7-4FE6-8A48-985B345B2C3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665813-30F7-4FE6-8A48-985B345B2C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03DB25E-9B86-4A25-A826-B0CED7A77465}" type="datetimeFigureOut">
              <a:rPr lang="en-US" smtClean="0"/>
              <a:t>10/21/2022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665813-30F7-4FE6-8A48-985B345B2C3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03DB25E-9B86-4A25-A826-B0CED7A77465}" type="datetimeFigureOut">
              <a:rPr lang="en-US" smtClean="0"/>
              <a:t>10/21/2022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0665813-30F7-4FE6-8A48-985B345B2C3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smtClean="0"/>
              <a:t>	GEELY AUTO </a:t>
            </a:r>
            <a:endParaRPr lang="en-US" dirty="0"/>
          </a:p>
        </p:txBody>
      </p:sp>
      <p:sp>
        <p:nvSpPr>
          <p:cNvPr id="5" name="Subtitle 4"/>
          <p:cNvSpPr>
            <a:spLocks noGrp="1"/>
          </p:cNvSpPr>
          <p:nvPr>
            <p:ph type="subTitle" idx="1"/>
          </p:nvPr>
        </p:nvSpPr>
        <p:spPr>
          <a:xfrm>
            <a:off x="1066800" y="2971800"/>
            <a:ext cx="7924800" cy="1752600"/>
          </a:xfrm>
        </p:spPr>
        <p:txBody>
          <a:bodyPr>
            <a:noAutofit/>
          </a:bodyPr>
          <a:lstStyle/>
          <a:p>
            <a:r>
              <a:rPr lang="en-US" sz="2000" b="1" dirty="0" smtClean="0">
                <a:solidFill>
                  <a:schemeClr val="accent4"/>
                </a:solidFill>
                <a:latin typeface="Castellar" pitchFamily="18" charset="0"/>
              </a:rPr>
              <a:t>CAR PRICE PREDICTION FOR THE ESTABLISHMENT OF  	   AN AUTOMOBILE PLAN IN NIGERIA</a:t>
            </a:r>
            <a:endParaRPr lang="en-US" sz="2000" b="1" dirty="0">
              <a:solidFill>
                <a:schemeClr val="accent4"/>
              </a:solidFill>
              <a:latin typeface="Castellar" pitchFamily="18" charset="0"/>
            </a:endParaRPr>
          </a:p>
        </p:txBody>
      </p:sp>
    </p:spTree>
    <p:extLst>
      <p:ext uri="{BB962C8B-B14F-4D97-AF65-F5344CB8AC3E}">
        <p14:creationId xmlns:p14="http://schemas.microsoft.com/office/powerpoint/2010/main" val="284002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Univariate cont’d</a:t>
            </a:r>
            <a:r>
              <a:rPr lang="en-US" dirty="0"/>
              <a:t/>
            </a:r>
            <a:br>
              <a:rPr lang="en-US" dirty="0"/>
            </a:br>
            <a:r>
              <a:rPr lang="en-US" sz="2700" dirty="0" smtClean="0">
                <a:solidFill>
                  <a:schemeClr val="accent4"/>
                </a:solidFill>
              </a:rPr>
              <a:t>symboling</a:t>
            </a:r>
            <a:endParaRPr lang="en-US" sz="27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82296" indent="0">
              <a:buNone/>
            </a:pPr>
            <a:r>
              <a:rPr lang="en-US" sz="2000" dirty="0"/>
              <a:t>count     </a:t>
            </a:r>
            <a:r>
              <a:rPr lang="en-US" sz="2000" dirty="0" smtClean="0"/>
              <a:t> 	205</a:t>
            </a:r>
            <a:endParaRPr lang="en-US" sz="2000" dirty="0"/>
          </a:p>
          <a:p>
            <a:pPr marL="82296" indent="0">
              <a:buNone/>
            </a:pPr>
            <a:r>
              <a:rPr lang="en-US" sz="2000" dirty="0"/>
              <a:t>unique     </a:t>
            </a:r>
            <a:r>
              <a:rPr lang="en-US" sz="2000" dirty="0" smtClean="0"/>
              <a:t>	 </a:t>
            </a:r>
            <a:r>
              <a:rPr lang="en-US" sz="2000" dirty="0"/>
              <a:t>6</a:t>
            </a:r>
          </a:p>
          <a:p>
            <a:pPr marL="82296" indent="0">
              <a:buNone/>
            </a:pPr>
            <a:r>
              <a:rPr lang="en-US" sz="2000" dirty="0"/>
              <a:t>top         </a:t>
            </a:r>
            <a:r>
              <a:rPr lang="en-US" sz="2000" dirty="0" smtClean="0"/>
              <a:t>	 0</a:t>
            </a:r>
            <a:endParaRPr lang="en-US" sz="2000" dirty="0"/>
          </a:p>
          <a:p>
            <a:pPr marL="82296" indent="0">
              <a:buNone/>
            </a:pPr>
            <a:r>
              <a:rPr lang="en-US" sz="2000" u="sng" dirty="0"/>
              <a:t>freq        </a:t>
            </a:r>
            <a:r>
              <a:rPr lang="en-US" sz="2000" u="sng" dirty="0" smtClean="0"/>
              <a:t>  	 67</a:t>
            </a:r>
          </a:p>
          <a:p>
            <a:pPr marL="82296" indent="0">
              <a:buNone/>
            </a:pPr>
            <a:endParaRPr lang="en-US" sz="2000" dirty="0" smtClean="0"/>
          </a:p>
          <a:p>
            <a:pPr marL="82296" indent="0">
              <a:buNone/>
            </a:pPr>
            <a:r>
              <a:rPr lang="en-US" sz="2000" dirty="0" smtClean="0"/>
              <a:t>The car insurance symboling was treated as a categorical feature. It consist of 6 unique obser -vation (-2,-1,0,1,2,3), a total of 205 registered </a:t>
            </a:r>
            <a:r>
              <a:rPr lang="en-US" sz="2000" dirty="0"/>
              <a:t>cars . </a:t>
            </a:r>
            <a:r>
              <a:rPr lang="en-US" sz="2000" dirty="0" smtClean="0"/>
              <a:t> </a:t>
            </a:r>
            <a:r>
              <a:rPr lang="en-US" sz="2000" dirty="0"/>
              <a:t>A value of +3 indicates that the auto </a:t>
            </a:r>
            <a:r>
              <a:rPr lang="en-US" sz="2000" dirty="0" smtClean="0"/>
              <a:t>is risky</a:t>
            </a:r>
            <a:r>
              <a:rPr lang="en-US" sz="2000" dirty="0"/>
              <a:t>, </a:t>
            </a:r>
            <a:r>
              <a:rPr lang="en-US" sz="2000" dirty="0" smtClean="0"/>
              <a:t> -</a:t>
            </a:r>
            <a:r>
              <a:rPr lang="en-US" sz="2000" dirty="0"/>
              <a:t>3 that it is probably pretty </a:t>
            </a:r>
            <a:r>
              <a:rPr lang="en-US" sz="2000" dirty="0" smtClean="0"/>
              <a:t>safe.  It show that most people register there cars for insurance.</a:t>
            </a:r>
          </a:p>
          <a:p>
            <a:pPr marL="82296" indent="0">
              <a:buNone/>
            </a:pPr>
            <a:endParaRPr lang="en-US" sz="1400"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24400" y="1066800"/>
            <a:ext cx="396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009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Univariate cont’d</a:t>
            </a:r>
            <a:r>
              <a:rPr lang="en-US" dirty="0"/>
              <a:t/>
            </a:r>
            <a:br>
              <a:rPr lang="en-US" dirty="0"/>
            </a:br>
            <a:r>
              <a:rPr lang="en-US" sz="2700" dirty="0" smtClean="0">
                <a:solidFill>
                  <a:schemeClr val="accent4"/>
                </a:solidFill>
              </a:rPr>
              <a:t>Car Name</a:t>
            </a:r>
            <a:endParaRPr lang="en-US" sz="27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marL="82296" indent="0">
              <a:buNone/>
            </a:pPr>
            <a:r>
              <a:rPr lang="en-US" sz="1600" dirty="0"/>
              <a:t>count            </a:t>
            </a:r>
            <a:r>
              <a:rPr lang="en-US" sz="1600" dirty="0" smtClean="0"/>
              <a:t>      </a:t>
            </a:r>
            <a:r>
              <a:rPr lang="en-US" sz="1600" dirty="0"/>
              <a:t>205</a:t>
            </a:r>
          </a:p>
          <a:p>
            <a:pPr marL="82296" indent="0">
              <a:buNone/>
            </a:pPr>
            <a:r>
              <a:rPr lang="en-US" sz="1600" dirty="0"/>
              <a:t>unique            </a:t>
            </a:r>
            <a:r>
              <a:rPr lang="en-US" sz="1600" dirty="0" smtClean="0"/>
              <a:t>     147</a:t>
            </a:r>
            <a:endParaRPr lang="en-US" sz="1600" dirty="0"/>
          </a:p>
          <a:p>
            <a:pPr marL="82296" indent="0">
              <a:buNone/>
            </a:pPr>
            <a:r>
              <a:rPr lang="en-US" sz="1600" dirty="0"/>
              <a:t>top     </a:t>
            </a:r>
            <a:r>
              <a:rPr lang="en-US" sz="1600" dirty="0" smtClean="0"/>
              <a:t>    Peugeot </a:t>
            </a:r>
            <a:r>
              <a:rPr lang="en-US" sz="1600" dirty="0"/>
              <a:t>504</a:t>
            </a:r>
          </a:p>
          <a:p>
            <a:pPr marL="82296" indent="0">
              <a:buNone/>
            </a:pPr>
            <a:r>
              <a:rPr lang="en-US" sz="1600" u="sng" dirty="0" smtClean="0"/>
              <a:t>Freq		6</a:t>
            </a:r>
          </a:p>
          <a:p>
            <a:pPr marL="82296" indent="0">
              <a:buNone/>
            </a:pPr>
            <a:r>
              <a:rPr lang="en-US" dirty="0" smtClean="0"/>
              <a:t>Different types cars were surveyed(147 unique types of cars). Peugeot504,Toyota corolla and  Toyota corona, have highest frequency of 6 each.</a:t>
            </a:r>
          </a:p>
          <a:p>
            <a:pPr marL="82296" indent="0">
              <a:buNone/>
            </a:pPr>
            <a:r>
              <a:rPr lang="en-US" dirty="0" smtClean="0"/>
              <a:t>This means </a:t>
            </a:r>
            <a:r>
              <a:rPr lang="en-US" dirty="0" err="1" smtClean="0"/>
              <a:t>peugeot</a:t>
            </a:r>
            <a:r>
              <a:rPr lang="en-US" dirty="0" smtClean="0"/>
              <a:t> and Toyota are major occupiers of the market</a:t>
            </a:r>
            <a:endParaRPr lang="en-US"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295400"/>
            <a:ext cx="4191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02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fueltype</a:t>
            </a:r>
            <a:endParaRPr lang="en-US" sz="2200" dirty="0">
              <a:solidFill>
                <a:schemeClr val="accent4"/>
              </a:solidFill>
            </a:endParaRP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a:t>diesel     20</a:t>
            </a:r>
          </a:p>
          <a:p>
            <a:pPr marL="82296" indent="0">
              <a:buNone/>
            </a:pPr>
            <a:r>
              <a:rPr lang="en-US" u="sng" dirty="0"/>
              <a:t>gas       </a:t>
            </a:r>
            <a:r>
              <a:rPr lang="en-US" u="sng" dirty="0" smtClean="0"/>
              <a:t>185</a:t>
            </a:r>
          </a:p>
          <a:p>
            <a:pPr marL="82296" indent="0">
              <a:buNone/>
            </a:pPr>
            <a:r>
              <a:rPr lang="en-US" dirty="0" smtClean="0"/>
              <a:t>Out of 205 surveyed cars 20 uses diesel and 185 uses gas. It is clear that </a:t>
            </a:r>
            <a:r>
              <a:rPr lang="en-US" dirty="0" err="1" smtClean="0"/>
              <a:t>nigerians</a:t>
            </a:r>
            <a:r>
              <a:rPr lang="en-US" dirty="0" smtClean="0"/>
              <a:t> prefer cars that uses gas.</a:t>
            </a:r>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219200"/>
            <a:ext cx="396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44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Univariate cont’d</a:t>
            </a:r>
            <a:r>
              <a:rPr lang="en-US" u="sng" dirty="0" smtClean="0"/>
              <a:t/>
            </a:r>
            <a:br>
              <a:rPr lang="en-US" u="sng" dirty="0" smtClean="0"/>
            </a:br>
            <a:r>
              <a:rPr lang="en-US" sz="2700" dirty="0" smtClean="0">
                <a:solidFill>
                  <a:schemeClr val="accent4"/>
                </a:solidFill>
              </a:rPr>
              <a:t>aspiration</a:t>
            </a:r>
            <a:endParaRPr lang="en-US" sz="27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a:t>std      168</a:t>
            </a:r>
          </a:p>
          <a:p>
            <a:pPr marL="82296" indent="0">
              <a:buNone/>
            </a:pPr>
            <a:r>
              <a:rPr lang="en-US" u="sng" dirty="0"/>
              <a:t>turbo     </a:t>
            </a:r>
            <a:r>
              <a:rPr lang="en-US" u="sng" dirty="0" smtClean="0"/>
              <a:t>37</a:t>
            </a:r>
          </a:p>
          <a:p>
            <a:pPr marL="82296" indent="0">
              <a:buNone/>
            </a:pPr>
            <a:r>
              <a:rPr lang="en-US" dirty="0" smtClean="0"/>
              <a:t>Only 37 of the surveyed cars uses turbo chargers and 168 uses std system.</a:t>
            </a:r>
          </a:p>
          <a:p>
            <a:pPr marL="82296" indent="0">
              <a:buNone/>
            </a:pPr>
            <a:r>
              <a:rPr lang="en-US" dirty="0" smtClean="0"/>
              <a:t>This clearly indicates </a:t>
            </a:r>
            <a:r>
              <a:rPr lang="en-US" dirty="0" err="1" smtClean="0"/>
              <a:t>tha</a:t>
            </a:r>
            <a:r>
              <a:rPr lang="en-US" dirty="0" smtClean="0"/>
              <a:t> most </a:t>
            </a:r>
            <a:r>
              <a:rPr lang="en-US" dirty="0" err="1" smtClean="0"/>
              <a:t>nigerians</a:t>
            </a:r>
            <a:r>
              <a:rPr lang="en-US" dirty="0" smtClean="0"/>
              <a:t> prefer cars aspirated by std</a:t>
            </a:r>
            <a:endParaRPr lang="en-US" dirty="0"/>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066800"/>
            <a:ext cx="3810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8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u="sng" dirty="0" smtClean="0"/>
              <a:t/>
            </a:r>
            <a:br>
              <a:rPr lang="en-US" u="sng" dirty="0" smtClean="0"/>
            </a:br>
            <a:r>
              <a:rPr lang="en-US" sz="2200" dirty="0" smtClean="0">
                <a:solidFill>
                  <a:schemeClr val="accent4"/>
                </a:solidFill>
              </a:rPr>
              <a:t>doornumber</a:t>
            </a:r>
            <a:endParaRPr lang="en-US" sz="22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a:t>four    115</a:t>
            </a:r>
          </a:p>
          <a:p>
            <a:pPr marL="82296" indent="0">
              <a:buNone/>
            </a:pPr>
            <a:r>
              <a:rPr lang="en-US" u="sng" dirty="0"/>
              <a:t>two      </a:t>
            </a:r>
            <a:r>
              <a:rPr lang="en-US" u="sng" dirty="0" smtClean="0"/>
              <a:t>90</a:t>
            </a:r>
          </a:p>
          <a:p>
            <a:pPr marL="82296" indent="0">
              <a:buNone/>
            </a:pPr>
            <a:r>
              <a:rPr lang="en-US" dirty="0" smtClean="0"/>
              <a:t>It was discovered that, the majority of cars in </a:t>
            </a:r>
            <a:r>
              <a:rPr lang="en-US" dirty="0"/>
              <a:t>N</a:t>
            </a:r>
            <a:r>
              <a:rPr lang="en-US" dirty="0" smtClean="0"/>
              <a:t>igerian market are four door cars.</a:t>
            </a:r>
            <a:endParaRPr lang="en-US" dirty="0"/>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066800"/>
            <a:ext cx="396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21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000" dirty="0" err="1" smtClean="0">
                <a:solidFill>
                  <a:schemeClr val="accent4"/>
                </a:solidFill>
              </a:rPr>
              <a:t>carbody</a:t>
            </a:r>
            <a:endParaRPr lang="en-US" sz="20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2400" dirty="0" smtClean="0"/>
              <a:t>convertible     </a:t>
            </a:r>
            <a:r>
              <a:rPr lang="en-US" sz="2400" dirty="0"/>
              <a:t>6</a:t>
            </a:r>
          </a:p>
          <a:p>
            <a:pPr marL="82296" indent="0">
              <a:buNone/>
            </a:pPr>
            <a:r>
              <a:rPr lang="en-US" sz="2400" dirty="0"/>
              <a:t>hardtop         </a:t>
            </a:r>
            <a:r>
              <a:rPr lang="en-US" sz="2400" dirty="0" smtClean="0"/>
              <a:t> 8</a:t>
            </a:r>
            <a:endParaRPr lang="en-US" sz="2400" dirty="0"/>
          </a:p>
          <a:p>
            <a:pPr marL="82296" indent="0">
              <a:buNone/>
            </a:pPr>
            <a:r>
              <a:rPr lang="en-US" sz="2400" dirty="0"/>
              <a:t>hatchback      70</a:t>
            </a:r>
          </a:p>
          <a:p>
            <a:pPr marL="82296" indent="0">
              <a:buNone/>
            </a:pPr>
            <a:r>
              <a:rPr lang="en-US" sz="2400" dirty="0"/>
              <a:t>sedan          </a:t>
            </a:r>
            <a:r>
              <a:rPr lang="en-US" sz="2400" dirty="0" smtClean="0"/>
              <a:t>  96</a:t>
            </a:r>
            <a:endParaRPr lang="en-US" sz="2400" dirty="0"/>
          </a:p>
          <a:p>
            <a:pPr marL="82296" indent="0">
              <a:buNone/>
            </a:pPr>
            <a:r>
              <a:rPr lang="en-US" sz="2400" u="sng" dirty="0"/>
              <a:t>wagon          </a:t>
            </a:r>
            <a:r>
              <a:rPr lang="en-US" sz="2400" u="sng" dirty="0" smtClean="0"/>
              <a:t> 25</a:t>
            </a:r>
          </a:p>
          <a:p>
            <a:pPr marL="82296" indent="0">
              <a:buNone/>
            </a:pPr>
            <a:r>
              <a:rPr lang="en-US" sz="2400" dirty="0" smtClean="0"/>
              <a:t>Sedan is the most preferred type car body in the market, followed by hatchback, wagon, hardtop and convertible in that order.</a:t>
            </a:r>
            <a:endParaRPr lang="en-US" sz="2400" dirty="0"/>
          </a:p>
        </p:txBody>
      </p:sp>
      <p:pic>
        <p:nvPicPr>
          <p:cNvPr id="921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73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73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drivewheel</a:t>
            </a:r>
            <a:endParaRPr lang="en-US" sz="22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4wd      9</a:t>
            </a:r>
          </a:p>
          <a:p>
            <a:pPr marL="82296" indent="0">
              <a:buNone/>
            </a:pPr>
            <a:r>
              <a:rPr lang="en-US" sz="1800" dirty="0" smtClean="0"/>
              <a:t>fwd.    </a:t>
            </a:r>
            <a:r>
              <a:rPr lang="en-US" sz="1800" dirty="0"/>
              <a:t>120</a:t>
            </a:r>
          </a:p>
          <a:p>
            <a:pPr marL="82296" indent="0">
              <a:buNone/>
            </a:pPr>
            <a:r>
              <a:rPr lang="en-US" sz="1800" u="sng" dirty="0"/>
              <a:t>rwd     </a:t>
            </a:r>
            <a:r>
              <a:rPr lang="en-US" sz="1800" u="sng" dirty="0" smtClean="0"/>
              <a:t>76</a:t>
            </a:r>
          </a:p>
          <a:p>
            <a:pPr marL="82296" indent="0">
              <a:buNone/>
            </a:pPr>
            <a:r>
              <a:rPr lang="en-US" sz="2400" dirty="0" smtClean="0"/>
              <a:t>Front wheel drive cars dominates the market with 120 sampled cars, followed by Rear wheel drive and four wheel drives.</a:t>
            </a:r>
            <a:endParaRPr lang="en-US" sz="2400" dirty="0"/>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76800" y="1219200"/>
            <a:ext cx="3886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24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974931"/>
          </a:xfrm>
        </p:spPr>
        <p:txBody>
          <a:bodyPr>
            <a:normAutofit fontScale="90000"/>
          </a:bodyPr>
          <a:lstStyle/>
          <a:p>
            <a:r>
              <a:rPr lang="en-US" u="sng" dirty="0" smtClean="0"/>
              <a:t>Univariate cont’d</a:t>
            </a:r>
            <a:r>
              <a:rPr lang="en-US" dirty="0" smtClean="0"/>
              <a:t/>
            </a:r>
            <a:br>
              <a:rPr lang="en-US" dirty="0" smtClean="0"/>
            </a:br>
            <a:r>
              <a:rPr lang="en-US" sz="2200" dirty="0" smtClean="0">
                <a:solidFill>
                  <a:schemeClr val="accent4"/>
                </a:solidFill>
              </a:rPr>
              <a:t>enginelocation</a:t>
            </a:r>
            <a:endParaRPr lang="en-US" sz="22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a:t>front    202</a:t>
            </a:r>
          </a:p>
          <a:p>
            <a:pPr marL="82296" indent="0">
              <a:buNone/>
            </a:pPr>
            <a:r>
              <a:rPr lang="en-US" u="sng" dirty="0"/>
              <a:t>rear  </a:t>
            </a:r>
            <a:r>
              <a:rPr lang="en-US" u="sng" dirty="0" smtClean="0"/>
              <a:t>     3</a:t>
            </a:r>
          </a:p>
          <a:p>
            <a:pPr marL="82296" indent="0">
              <a:buNone/>
            </a:pPr>
            <a:r>
              <a:rPr lang="en-US" dirty="0" smtClean="0"/>
              <a:t>Almost the whole of the market is fill with cars which has there engine at the front.</a:t>
            </a:r>
            <a:endParaRPr lang="en-US" dirty="0"/>
          </a:p>
        </p:txBody>
      </p:sp>
      <p:pic>
        <p:nvPicPr>
          <p:cNvPr id="1126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143000"/>
            <a:ext cx="403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23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Univariate cont’d</a:t>
            </a:r>
            <a:r>
              <a:rPr lang="en-US" dirty="0"/>
              <a:t/>
            </a:r>
            <a:br>
              <a:rPr lang="en-US" dirty="0"/>
            </a:br>
            <a:r>
              <a:rPr lang="en-US" sz="2700" dirty="0">
                <a:solidFill>
                  <a:schemeClr val="accent4"/>
                </a:solidFill>
              </a:rPr>
              <a:t>wheelbase</a:t>
            </a: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98.756585</a:t>
            </a:r>
          </a:p>
          <a:p>
            <a:pPr marL="82296" indent="0">
              <a:buNone/>
            </a:pPr>
            <a:r>
              <a:rPr lang="en-US" sz="1800" dirty="0"/>
              <a:t>std        6.021776</a:t>
            </a:r>
          </a:p>
          <a:p>
            <a:pPr marL="82296" indent="0">
              <a:buNone/>
            </a:pPr>
            <a:r>
              <a:rPr lang="en-US" sz="1800" dirty="0"/>
              <a:t>min       86.600000</a:t>
            </a:r>
          </a:p>
          <a:p>
            <a:pPr marL="82296" indent="0">
              <a:buNone/>
            </a:pPr>
            <a:r>
              <a:rPr lang="en-US" sz="1800" dirty="0"/>
              <a:t>25%       94.500000</a:t>
            </a:r>
          </a:p>
          <a:p>
            <a:pPr marL="82296" indent="0">
              <a:buNone/>
            </a:pPr>
            <a:r>
              <a:rPr lang="en-US" sz="1800" dirty="0"/>
              <a:t>50%       97.000000</a:t>
            </a:r>
          </a:p>
          <a:p>
            <a:pPr marL="82296" indent="0">
              <a:buNone/>
            </a:pPr>
            <a:r>
              <a:rPr lang="en-US" sz="1800" dirty="0"/>
              <a:t>75%      102.400000</a:t>
            </a:r>
          </a:p>
          <a:p>
            <a:pPr marL="82296" indent="0">
              <a:buNone/>
            </a:pPr>
            <a:r>
              <a:rPr lang="en-US" sz="1800" u="sng" dirty="0"/>
              <a:t>max      </a:t>
            </a:r>
            <a:r>
              <a:rPr lang="en-US" sz="1800" u="sng" dirty="0" smtClean="0"/>
              <a:t>120.900000</a:t>
            </a:r>
          </a:p>
          <a:p>
            <a:pPr marL="82296" indent="0">
              <a:buNone/>
            </a:pPr>
            <a:r>
              <a:rPr lang="en-US" sz="1800" dirty="0" smtClean="0"/>
              <a:t>The mean wheel base is 98.8.</a:t>
            </a:r>
          </a:p>
          <a:p>
            <a:pPr marL="82296" indent="0">
              <a:buNone/>
            </a:pPr>
            <a:r>
              <a:rPr lang="en-US" sz="1800" dirty="0" smtClean="0"/>
              <a:t>With the  minimum wheelbase of 86.6 and the maximum of 120.9.  75% of the cars have  there wheelbase around </a:t>
            </a:r>
            <a:r>
              <a:rPr lang="en-US" sz="1100" dirty="0" smtClean="0"/>
              <a:t>102.4.</a:t>
            </a:r>
            <a:endParaRPr lang="en-US" sz="1100" dirty="0"/>
          </a:p>
        </p:txBody>
      </p:sp>
      <p:pic>
        <p:nvPicPr>
          <p:cNvPr id="1229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1295400"/>
            <a:ext cx="38957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06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car length</a:t>
            </a:r>
            <a:endParaRPr lang="en-US" sz="22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174.049268</a:t>
            </a:r>
          </a:p>
          <a:p>
            <a:pPr marL="82296" indent="0">
              <a:buNone/>
            </a:pPr>
            <a:r>
              <a:rPr lang="en-US" sz="1800" dirty="0"/>
              <a:t>std       12.337289</a:t>
            </a:r>
          </a:p>
          <a:p>
            <a:pPr marL="82296" indent="0">
              <a:buNone/>
            </a:pPr>
            <a:r>
              <a:rPr lang="en-US" sz="1800" dirty="0"/>
              <a:t>min      141.100000</a:t>
            </a:r>
          </a:p>
          <a:p>
            <a:pPr marL="82296" indent="0">
              <a:buNone/>
            </a:pPr>
            <a:r>
              <a:rPr lang="en-US" sz="1800" dirty="0"/>
              <a:t>25%      166.300000</a:t>
            </a:r>
          </a:p>
          <a:p>
            <a:pPr marL="82296" indent="0">
              <a:buNone/>
            </a:pPr>
            <a:r>
              <a:rPr lang="en-US" sz="1800" dirty="0"/>
              <a:t>50%      173.200000</a:t>
            </a:r>
          </a:p>
          <a:p>
            <a:pPr marL="82296" indent="0">
              <a:buNone/>
            </a:pPr>
            <a:r>
              <a:rPr lang="en-US" sz="1800" dirty="0"/>
              <a:t>75%      183.100000</a:t>
            </a:r>
          </a:p>
          <a:p>
            <a:pPr marL="82296" indent="0">
              <a:buNone/>
            </a:pPr>
            <a:r>
              <a:rPr lang="en-US" sz="1800" u="sng" dirty="0"/>
              <a:t>max      </a:t>
            </a:r>
            <a:r>
              <a:rPr lang="en-US" sz="1800" u="sng" dirty="0" smtClean="0"/>
              <a:t>208.100000</a:t>
            </a:r>
          </a:p>
          <a:p>
            <a:pPr marL="82296" indent="0">
              <a:buNone/>
            </a:pPr>
            <a:r>
              <a:rPr lang="en-US" sz="1800" dirty="0" smtClean="0"/>
              <a:t>With the mean car length of 174.04, the minimum car length is 141.1, the maximum is 208.1. </a:t>
            </a:r>
            <a:r>
              <a:rPr lang="en-US" sz="1800" dirty="0"/>
              <a:t> </a:t>
            </a:r>
            <a:r>
              <a:rPr lang="en-US" sz="1800" dirty="0" smtClean="0"/>
              <a:t>75% of the car lengths is around185.1</a:t>
            </a:r>
            <a:endParaRPr lang="en-US" sz="1800" dirty="0"/>
          </a:p>
        </p:txBody>
      </p:sp>
      <p:pic>
        <p:nvPicPr>
          <p:cNvPr id="1331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066800"/>
            <a:ext cx="3657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1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98080" cy="1143000"/>
          </a:xfrm>
        </p:spPr>
        <p:txBody>
          <a:bodyPr/>
          <a:lstStyle/>
          <a:p>
            <a:r>
              <a:rPr lang="en-US" dirty="0" smtClean="0"/>
              <a:t>		 </a:t>
            </a:r>
            <a:r>
              <a:rPr lang="en-US" u="sng" dirty="0" smtClean="0"/>
              <a:t>Background</a:t>
            </a:r>
            <a:endParaRPr lang="en-US" u="sng" dirty="0"/>
          </a:p>
        </p:txBody>
      </p:sp>
      <p:sp>
        <p:nvSpPr>
          <p:cNvPr id="3" name="Content Placeholder 2"/>
          <p:cNvSpPr>
            <a:spLocks noGrp="1"/>
          </p:cNvSpPr>
          <p:nvPr>
            <p:ph idx="1"/>
          </p:nvPr>
        </p:nvSpPr>
        <p:spPr/>
        <p:txBody>
          <a:bodyPr>
            <a:normAutofit fontScale="55000" lnSpcReduction="20000"/>
          </a:bodyPr>
          <a:lstStyle/>
          <a:p>
            <a:pPr marL="82296" indent="0">
              <a:buNone/>
            </a:pPr>
            <a:r>
              <a:rPr lang="en-US" dirty="0"/>
              <a:t>Automotive industry in Nigeria dates back to the 1950s and consists of the production of passenger cars and commercial trucks</a:t>
            </a:r>
            <a:r>
              <a:rPr lang="en-US" dirty="0" smtClean="0"/>
              <a:t>.  </a:t>
            </a:r>
            <a:r>
              <a:rPr lang="en-US" dirty="0"/>
              <a:t>Early production was led by the assembly line of Bedford TJ trucks made by United Africa Company's subsidiary, Federated Motors Industries and SCOA's production of Peugeot 404 pickup trucks. Significant development began in the 1970s, during a period of oil boom, the Federal Government of Nigeria signed joint venture partnerships with foreign car manufacturers to assemble vehicles and provide technical assistance towards vertical integration within the local industry. These foreign brands went on to dominate the industry from the middle of the 1970s to the end of the 1980s. The passenger vehicles brands were Peugeot Nigeria Ltd and Volkswagen. The commercial vehicles manufacturers, Leyland, Anambra Motor Manufacturing, and </a:t>
            </a:r>
            <a:r>
              <a:rPr lang="en-US" dirty="0" smtClean="0"/>
              <a:t>Styr </a:t>
            </a:r>
            <a:r>
              <a:rPr lang="en-US" dirty="0"/>
              <a:t>competed with Bedford truck for dominance. The companies simply assembled kits and completely knocked down parts imported from abroad. In the marketplace, demand was largely dictated by the government's budgetary concerns. Towards the end of the 1980s the industry was negatively affected by a downturn in the economy, government's inconsistency and the higher cost of locally manufactured cars compared to imported counterparts. By 2000, used foreign cars dominated car sales in the country, and the rise of these affordable used cars negatively impacted the development of backward integration in the industry. Recently, a local brand, Innoson has opened an assembly plant in the country.</a:t>
            </a:r>
          </a:p>
          <a:p>
            <a:pPr marL="82296" indent="0">
              <a:buNone/>
            </a:pPr>
            <a:endParaRPr lang="en-US" dirty="0"/>
          </a:p>
          <a:p>
            <a:pPr marL="82296" indent="0">
              <a:buNone/>
            </a:pPr>
            <a:endParaRPr lang="en-US" dirty="0"/>
          </a:p>
        </p:txBody>
      </p:sp>
    </p:spTree>
    <p:extLst>
      <p:ext uri="{BB962C8B-B14F-4D97-AF65-F5344CB8AC3E}">
        <p14:creationId xmlns:p14="http://schemas.microsoft.com/office/powerpoint/2010/main" val="214210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Univariate cont’d</a:t>
            </a:r>
            <a:r>
              <a:rPr lang="en-US" dirty="0" smtClean="0"/>
              <a:t/>
            </a:r>
            <a:br>
              <a:rPr lang="en-US" dirty="0" smtClean="0"/>
            </a:br>
            <a:r>
              <a:rPr lang="en-US" sz="2700" dirty="0" smtClean="0">
                <a:solidFill>
                  <a:schemeClr val="accent4"/>
                </a:solidFill>
              </a:rPr>
              <a:t>carwidth</a:t>
            </a:r>
            <a:endParaRPr lang="en-US" sz="27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600" dirty="0"/>
              <a:t>count    205.000000</a:t>
            </a:r>
          </a:p>
          <a:p>
            <a:pPr marL="82296" indent="0">
              <a:buNone/>
            </a:pPr>
            <a:r>
              <a:rPr lang="en-US" sz="1600" dirty="0"/>
              <a:t>mean      65.907805</a:t>
            </a:r>
          </a:p>
          <a:p>
            <a:pPr marL="82296" indent="0">
              <a:buNone/>
            </a:pPr>
            <a:r>
              <a:rPr lang="en-US" sz="1600" dirty="0"/>
              <a:t>std        2.145204</a:t>
            </a:r>
          </a:p>
          <a:p>
            <a:pPr marL="82296" indent="0">
              <a:buNone/>
            </a:pPr>
            <a:r>
              <a:rPr lang="en-US" sz="1600" dirty="0"/>
              <a:t>min       60.300000</a:t>
            </a:r>
          </a:p>
          <a:p>
            <a:pPr marL="82296" indent="0">
              <a:buNone/>
            </a:pPr>
            <a:r>
              <a:rPr lang="en-US" sz="1600" dirty="0"/>
              <a:t>25%       64.100000</a:t>
            </a:r>
          </a:p>
          <a:p>
            <a:pPr marL="82296" indent="0">
              <a:buNone/>
            </a:pPr>
            <a:r>
              <a:rPr lang="en-US" sz="1600" dirty="0"/>
              <a:t>50%       65.500000</a:t>
            </a:r>
          </a:p>
          <a:p>
            <a:pPr marL="82296" indent="0">
              <a:buNone/>
            </a:pPr>
            <a:r>
              <a:rPr lang="en-US" sz="1600" dirty="0"/>
              <a:t>75%       66.900000</a:t>
            </a:r>
          </a:p>
          <a:p>
            <a:pPr marL="82296" indent="0">
              <a:buNone/>
            </a:pPr>
            <a:r>
              <a:rPr lang="en-US" sz="1600" u="sng" dirty="0"/>
              <a:t>max       </a:t>
            </a:r>
            <a:r>
              <a:rPr lang="en-US" sz="1600" u="sng" dirty="0" smtClean="0"/>
              <a:t>72.300000</a:t>
            </a:r>
          </a:p>
          <a:p>
            <a:pPr marL="82296" indent="0">
              <a:buNone/>
            </a:pPr>
            <a:r>
              <a:rPr lang="en-US" sz="1600" dirty="0" smtClean="0"/>
              <a:t>The maximum car width in the market is 72.3, the minimum is 60.3 and the average car width is 65.9.</a:t>
            </a:r>
          </a:p>
          <a:p>
            <a:pPr marL="82296" indent="0">
              <a:buNone/>
            </a:pPr>
            <a:r>
              <a:rPr lang="en-US" sz="1600" dirty="0" smtClean="0"/>
              <a:t>75% of the cars in the market have a width around 66.9.</a:t>
            </a:r>
            <a:endParaRPr lang="en-US" sz="1600" dirty="0"/>
          </a:p>
        </p:txBody>
      </p:sp>
      <p:pic>
        <p:nvPicPr>
          <p:cNvPr id="143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143000"/>
            <a:ext cx="37433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59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28600"/>
            <a:ext cx="7498080" cy="1143000"/>
          </a:xfrm>
        </p:spPr>
        <p:txBody>
          <a:bodyPr>
            <a:normAutofit fontScale="90000"/>
          </a:bodyPr>
          <a:lstStyle/>
          <a:p>
            <a:r>
              <a:rPr lang="en-US" u="sng" dirty="0"/>
              <a:t>Univariate </a:t>
            </a:r>
            <a:r>
              <a:rPr lang="en-US" u="sng" dirty="0" smtClean="0"/>
              <a:t>cont’d</a:t>
            </a:r>
            <a:r>
              <a:rPr lang="en-US" dirty="0" smtClean="0"/>
              <a:t/>
            </a:r>
            <a:br>
              <a:rPr lang="en-US" dirty="0" smtClean="0"/>
            </a:br>
            <a:r>
              <a:rPr lang="en-US" sz="2700" dirty="0" err="1" smtClean="0">
                <a:solidFill>
                  <a:schemeClr val="accent4"/>
                </a:solidFill>
              </a:rPr>
              <a:t>carheight</a:t>
            </a:r>
            <a:endParaRPr lang="en-US" sz="27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53.724878</a:t>
            </a:r>
          </a:p>
          <a:p>
            <a:pPr marL="82296" indent="0">
              <a:buNone/>
            </a:pPr>
            <a:r>
              <a:rPr lang="en-US" sz="1800" dirty="0"/>
              <a:t>std        2.443522</a:t>
            </a:r>
          </a:p>
          <a:p>
            <a:pPr marL="82296" indent="0">
              <a:buNone/>
            </a:pPr>
            <a:r>
              <a:rPr lang="en-US" sz="1800" dirty="0"/>
              <a:t>min       47.800000</a:t>
            </a:r>
          </a:p>
          <a:p>
            <a:pPr marL="82296" indent="0">
              <a:buNone/>
            </a:pPr>
            <a:r>
              <a:rPr lang="en-US" sz="1800" dirty="0"/>
              <a:t>25%       52.000000</a:t>
            </a:r>
          </a:p>
          <a:p>
            <a:pPr marL="82296" indent="0">
              <a:buNone/>
            </a:pPr>
            <a:r>
              <a:rPr lang="en-US" sz="1800" dirty="0"/>
              <a:t>50%       54.100000</a:t>
            </a:r>
          </a:p>
          <a:p>
            <a:pPr marL="82296" indent="0">
              <a:buNone/>
            </a:pPr>
            <a:r>
              <a:rPr lang="en-US" sz="1800" dirty="0"/>
              <a:t>75%       55.500000</a:t>
            </a:r>
          </a:p>
          <a:p>
            <a:pPr marL="82296" indent="0">
              <a:buNone/>
            </a:pPr>
            <a:r>
              <a:rPr lang="en-US" sz="1800" u="sng" dirty="0"/>
              <a:t>max       </a:t>
            </a:r>
            <a:r>
              <a:rPr lang="en-US" sz="1800" u="sng" dirty="0" smtClean="0"/>
              <a:t>59.800000</a:t>
            </a:r>
          </a:p>
          <a:p>
            <a:pPr marL="82296" indent="0">
              <a:buNone/>
            </a:pPr>
            <a:r>
              <a:rPr lang="en-US" sz="1800" dirty="0" smtClean="0"/>
              <a:t>Average car height in the market is 53.7, highest car height is 59.8, and the least car height is 47.8.</a:t>
            </a:r>
          </a:p>
          <a:p>
            <a:pPr marL="82296" indent="0">
              <a:buNone/>
            </a:pPr>
            <a:r>
              <a:rPr lang="en-US" sz="1800" dirty="0" smtClean="0"/>
              <a:t>Majority of the cars height is around 55.5.</a:t>
            </a:r>
            <a:endParaRPr lang="en-US" sz="1800" dirty="0"/>
          </a:p>
        </p:txBody>
      </p:sp>
      <p:pic>
        <p:nvPicPr>
          <p:cNvPr id="1536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066800"/>
            <a:ext cx="36385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07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curb weight</a:t>
            </a:r>
            <a:endParaRPr lang="en-US" sz="22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2555.565854</a:t>
            </a:r>
          </a:p>
          <a:p>
            <a:pPr marL="82296" indent="0">
              <a:buNone/>
            </a:pPr>
            <a:r>
              <a:rPr lang="en-US" sz="1800" dirty="0"/>
              <a:t>std       520.680204</a:t>
            </a:r>
          </a:p>
          <a:p>
            <a:pPr marL="82296" indent="0">
              <a:buNone/>
            </a:pPr>
            <a:r>
              <a:rPr lang="en-US" sz="1800" dirty="0"/>
              <a:t>min      1488.000000</a:t>
            </a:r>
          </a:p>
          <a:p>
            <a:pPr marL="82296" indent="0">
              <a:buNone/>
            </a:pPr>
            <a:r>
              <a:rPr lang="en-US" sz="1800" dirty="0"/>
              <a:t>25%      2145.000000</a:t>
            </a:r>
          </a:p>
          <a:p>
            <a:pPr marL="82296" indent="0">
              <a:buNone/>
            </a:pPr>
            <a:r>
              <a:rPr lang="en-US" sz="1800" dirty="0"/>
              <a:t>50%      2414.000000</a:t>
            </a:r>
          </a:p>
          <a:p>
            <a:pPr marL="82296" indent="0">
              <a:buNone/>
            </a:pPr>
            <a:r>
              <a:rPr lang="en-US" sz="1800" dirty="0"/>
              <a:t>75%      2935.000000</a:t>
            </a:r>
          </a:p>
          <a:p>
            <a:pPr marL="82296" indent="0">
              <a:buNone/>
            </a:pPr>
            <a:r>
              <a:rPr lang="en-US" sz="1800" u="sng" dirty="0"/>
              <a:t>max      </a:t>
            </a:r>
            <a:r>
              <a:rPr lang="en-US" sz="1800" u="sng" dirty="0" smtClean="0"/>
              <a:t>4066.000000</a:t>
            </a:r>
          </a:p>
          <a:p>
            <a:pPr marL="82296" indent="0">
              <a:buNone/>
            </a:pPr>
            <a:r>
              <a:rPr lang="en-US" sz="1800" dirty="0" smtClean="0"/>
              <a:t>With the average of 2555.6,  a maximum car curbweight of 4066.0 and a minimum of 1488.0 most curbweight lies around 2936.0</a:t>
            </a:r>
          </a:p>
          <a:p>
            <a:pPr marL="82296" indent="0">
              <a:buNone/>
            </a:pPr>
            <a:endParaRPr lang="en-US" sz="1400" dirty="0"/>
          </a:p>
        </p:txBody>
      </p:sp>
      <p:pic>
        <p:nvPicPr>
          <p:cNvPr id="1638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143000"/>
            <a:ext cx="37433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42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u="sng" dirty="0" smtClean="0"/>
              <a:t/>
            </a:r>
            <a:br>
              <a:rPr lang="en-US" u="sng" dirty="0" smtClean="0"/>
            </a:br>
            <a:r>
              <a:rPr lang="en-US" sz="2200" dirty="0" smtClean="0">
                <a:solidFill>
                  <a:schemeClr val="accent4"/>
                </a:solidFill>
              </a:rPr>
              <a:t>enginetype</a:t>
            </a:r>
            <a:endParaRPr lang="en-US" sz="2200" dirty="0">
              <a:solidFill>
                <a:schemeClr val="accent4"/>
              </a:solidFill>
            </a:endParaRP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2000" dirty="0" smtClean="0"/>
              <a:t>dohc      </a:t>
            </a:r>
            <a:r>
              <a:rPr lang="en-US" sz="2000" dirty="0"/>
              <a:t>12</a:t>
            </a:r>
          </a:p>
          <a:p>
            <a:pPr marL="82296" indent="0">
              <a:buNone/>
            </a:pPr>
            <a:r>
              <a:rPr lang="en-US" sz="2000" dirty="0"/>
              <a:t>dohcv      1</a:t>
            </a:r>
          </a:p>
          <a:p>
            <a:pPr marL="82296" indent="0">
              <a:buNone/>
            </a:pPr>
            <a:r>
              <a:rPr lang="en-US" sz="2000" dirty="0"/>
              <a:t>l        </a:t>
            </a:r>
            <a:r>
              <a:rPr lang="en-US" sz="2000" dirty="0" smtClean="0"/>
              <a:t>    </a:t>
            </a:r>
            <a:r>
              <a:rPr lang="en-US" sz="2000" dirty="0"/>
              <a:t>12</a:t>
            </a:r>
          </a:p>
          <a:p>
            <a:pPr marL="82296" indent="0">
              <a:buNone/>
            </a:pPr>
            <a:r>
              <a:rPr lang="en-US" sz="2000" dirty="0"/>
              <a:t>ohc      </a:t>
            </a:r>
            <a:r>
              <a:rPr lang="en-US" sz="2000" dirty="0" smtClean="0"/>
              <a:t> 148</a:t>
            </a:r>
            <a:endParaRPr lang="en-US" sz="2000" dirty="0"/>
          </a:p>
          <a:p>
            <a:pPr marL="82296" indent="0">
              <a:buNone/>
            </a:pPr>
            <a:r>
              <a:rPr lang="en-US" sz="2000" dirty="0"/>
              <a:t>ohcf     </a:t>
            </a:r>
            <a:r>
              <a:rPr lang="en-US" sz="2000" dirty="0" smtClean="0"/>
              <a:t>  </a:t>
            </a:r>
            <a:r>
              <a:rPr lang="en-US" sz="2000" dirty="0"/>
              <a:t>15</a:t>
            </a:r>
          </a:p>
          <a:p>
            <a:pPr marL="82296" indent="0">
              <a:buNone/>
            </a:pPr>
            <a:r>
              <a:rPr lang="en-US" sz="2000" dirty="0"/>
              <a:t>ohcv      13</a:t>
            </a:r>
          </a:p>
          <a:p>
            <a:pPr marL="82296" indent="0">
              <a:buNone/>
            </a:pPr>
            <a:r>
              <a:rPr lang="en-US" sz="2000" u="sng" dirty="0"/>
              <a:t>rotor      </a:t>
            </a:r>
            <a:r>
              <a:rPr lang="en-US" sz="2000" u="sng" dirty="0" smtClean="0"/>
              <a:t>4</a:t>
            </a:r>
          </a:p>
          <a:p>
            <a:pPr marL="82296" indent="0">
              <a:buNone/>
            </a:pPr>
            <a:r>
              <a:rPr lang="en-US" sz="2000" dirty="0" smtClean="0"/>
              <a:t>The most used engine type in the Nigerian market is OHC, followed by OHCF and OHCV. The least are ROTOR and DOHCV.</a:t>
            </a:r>
            <a:endParaRPr lang="en-US" sz="2000" dirty="0"/>
          </a:p>
        </p:txBody>
      </p:sp>
      <p:pic>
        <p:nvPicPr>
          <p:cNvPr id="174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371600"/>
            <a:ext cx="403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723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cylinder number</a:t>
            </a:r>
            <a:endParaRPr lang="en-US" sz="2200" dirty="0">
              <a:solidFill>
                <a:schemeClr val="accent4"/>
              </a:solidFill>
            </a:endParaRPr>
          </a:p>
        </p:txBody>
      </p:sp>
      <p:sp>
        <p:nvSpPr>
          <p:cNvPr id="3" name="Content Placeholder 2"/>
          <p:cNvSpPr>
            <a:spLocks noGrp="1"/>
          </p:cNvSpPr>
          <p:nvPr>
            <p:ph sz="half" idx="1"/>
          </p:nvPr>
        </p:nvSpPr>
        <p:spPr>
          <a:xfrm>
            <a:off x="1143000" y="14478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2400" dirty="0"/>
              <a:t>eight       5</a:t>
            </a:r>
          </a:p>
          <a:p>
            <a:pPr marL="82296" indent="0">
              <a:buNone/>
            </a:pPr>
            <a:r>
              <a:rPr lang="en-US" sz="2400" dirty="0"/>
              <a:t>five       11</a:t>
            </a:r>
          </a:p>
          <a:p>
            <a:pPr marL="82296" indent="0">
              <a:buNone/>
            </a:pPr>
            <a:r>
              <a:rPr lang="en-US" sz="2400" dirty="0"/>
              <a:t>four      159</a:t>
            </a:r>
          </a:p>
          <a:p>
            <a:pPr marL="82296" indent="0">
              <a:buNone/>
            </a:pPr>
            <a:r>
              <a:rPr lang="en-US" sz="2400" dirty="0"/>
              <a:t>six        24</a:t>
            </a:r>
          </a:p>
          <a:p>
            <a:pPr marL="82296" indent="0">
              <a:buNone/>
            </a:pPr>
            <a:r>
              <a:rPr lang="en-US" sz="2400" dirty="0"/>
              <a:t>three       1</a:t>
            </a:r>
          </a:p>
          <a:p>
            <a:pPr marL="82296" indent="0">
              <a:buNone/>
            </a:pPr>
            <a:r>
              <a:rPr lang="en-US" sz="2400" dirty="0"/>
              <a:t>twelve      1</a:t>
            </a:r>
          </a:p>
          <a:p>
            <a:pPr marL="82296" indent="0">
              <a:buNone/>
            </a:pPr>
            <a:r>
              <a:rPr lang="en-US" sz="2400" u="sng" dirty="0"/>
              <a:t>two         </a:t>
            </a:r>
            <a:r>
              <a:rPr lang="en-US" sz="2400" u="sng" dirty="0" smtClean="0"/>
              <a:t>4</a:t>
            </a:r>
          </a:p>
          <a:p>
            <a:pPr marL="82296" indent="0">
              <a:buNone/>
            </a:pPr>
            <a:r>
              <a:rPr lang="en-US" sz="2400" dirty="0" smtClean="0"/>
              <a:t>Four cylinder engine cars have the largest of the automobile market , run up by six cylinder </a:t>
            </a:r>
            <a:r>
              <a:rPr lang="en-US" sz="1400" dirty="0" smtClean="0"/>
              <a:t>.</a:t>
            </a:r>
          </a:p>
          <a:p>
            <a:pPr marL="82296" indent="0">
              <a:buNone/>
            </a:pPr>
            <a:endParaRPr lang="en-US" sz="1400" dirty="0"/>
          </a:p>
        </p:txBody>
      </p:sp>
      <p:pic>
        <p:nvPicPr>
          <p:cNvPr id="18434" name="Picture 2"/>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0600" y="990600"/>
            <a:ext cx="4038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235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498080" cy="1143000"/>
          </a:xfrm>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enginesize</a:t>
            </a:r>
            <a:endParaRPr lang="en-US" sz="22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Autofit/>
          </a:bodyPr>
          <a:lstStyle/>
          <a:p>
            <a:pPr marL="82296" indent="0">
              <a:buNone/>
            </a:pPr>
            <a:r>
              <a:rPr lang="en-US" sz="2000" dirty="0"/>
              <a:t>count    205.000000</a:t>
            </a:r>
          </a:p>
          <a:p>
            <a:pPr marL="82296" indent="0">
              <a:buNone/>
            </a:pPr>
            <a:r>
              <a:rPr lang="en-US" sz="2000" dirty="0"/>
              <a:t>mean     126.907317</a:t>
            </a:r>
          </a:p>
          <a:p>
            <a:pPr marL="82296" indent="0">
              <a:buNone/>
            </a:pPr>
            <a:r>
              <a:rPr lang="en-US" sz="2000" dirty="0"/>
              <a:t>std       41.642693</a:t>
            </a:r>
          </a:p>
          <a:p>
            <a:pPr marL="82296" indent="0">
              <a:buNone/>
            </a:pPr>
            <a:r>
              <a:rPr lang="en-US" sz="2000" dirty="0"/>
              <a:t>min       61.000000</a:t>
            </a:r>
          </a:p>
          <a:p>
            <a:pPr marL="82296" indent="0">
              <a:buNone/>
            </a:pPr>
            <a:r>
              <a:rPr lang="en-US" sz="2000" dirty="0"/>
              <a:t>25%       97.000000</a:t>
            </a:r>
          </a:p>
          <a:p>
            <a:pPr marL="82296" indent="0">
              <a:buNone/>
            </a:pPr>
            <a:r>
              <a:rPr lang="en-US" sz="2000" dirty="0"/>
              <a:t>50%      120.000000</a:t>
            </a:r>
          </a:p>
          <a:p>
            <a:pPr marL="82296" indent="0">
              <a:buNone/>
            </a:pPr>
            <a:r>
              <a:rPr lang="en-US" sz="2000" dirty="0"/>
              <a:t>75%      141.000000</a:t>
            </a:r>
          </a:p>
          <a:p>
            <a:pPr marL="82296" indent="0">
              <a:buNone/>
            </a:pPr>
            <a:r>
              <a:rPr lang="en-US" sz="2000" u="sng" dirty="0"/>
              <a:t>max      </a:t>
            </a:r>
            <a:r>
              <a:rPr lang="en-US" sz="2000" u="sng" dirty="0" smtClean="0"/>
              <a:t>326.000000</a:t>
            </a:r>
          </a:p>
          <a:p>
            <a:pPr marL="82296" indent="0">
              <a:buNone/>
            </a:pPr>
            <a:r>
              <a:rPr lang="en-US" sz="2000" dirty="0" smtClean="0"/>
              <a:t>The maximum engine size is 326.0, the minmum is 61.0 . The average is 126.9.</a:t>
            </a:r>
          </a:p>
          <a:p>
            <a:pPr marL="82296" indent="0">
              <a:buNone/>
            </a:pPr>
            <a:r>
              <a:rPr lang="en-US" sz="2000" dirty="0" smtClean="0"/>
              <a:t>75% have an engine size around 141.0</a:t>
            </a:r>
            <a:endParaRPr lang="en-US" sz="2000" dirty="0"/>
          </a:p>
        </p:txBody>
      </p:sp>
      <p:pic>
        <p:nvPicPr>
          <p:cNvPr id="1945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219200"/>
            <a:ext cx="36385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87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fuelsystem</a:t>
            </a:r>
            <a:endParaRPr lang="en-US" sz="2200" dirty="0">
              <a:solidFill>
                <a:schemeClr val="accent4"/>
              </a:solidFill>
            </a:endParaRP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noAutofit/>
          </a:bodyPr>
          <a:lstStyle/>
          <a:p>
            <a:pPr marL="82296" indent="0">
              <a:buNone/>
            </a:pPr>
            <a:r>
              <a:rPr lang="en-US" sz="2000" dirty="0"/>
              <a:t>1bbl    11</a:t>
            </a:r>
          </a:p>
          <a:p>
            <a:pPr marL="82296" indent="0">
              <a:buNone/>
            </a:pPr>
            <a:r>
              <a:rPr lang="en-US" sz="2000" dirty="0"/>
              <a:t>2bbl    66</a:t>
            </a:r>
          </a:p>
          <a:p>
            <a:pPr marL="82296" indent="0">
              <a:buNone/>
            </a:pPr>
            <a:r>
              <a:rPr lang="en-US" sz="2000" dirty="0"/>
              <a:t>4bbl     3</a:t>
            </a:r>
          </a:p>
          <a:p>
            <a:pPr marL="82296" indent="0">
              <a:buNone/>
            </a:pPr>
            <a:r>
              <a:rPr lang="en-US" sz="2000" dirty="0"/>
              <a:t>idi     20</a:t>
            </a:r>
          </a:p>
          <a:p>
            <a:pPr marL="82296" indent="0">
              <a:buNone/>
            </a:pPr>
            <a:r>
              <a:rPr lang="en-US" sz="2000" dirty="0"/>
              <a:t>mfi      1</a:t>
            </a:r>
          </a:p>
          <a:p>
            <a:pPr marL="82296" indent="0">
              <a:buNone/>
            </a:pPr>
            <a:r>
              <a:rPr lang="en-US" sz="2000" dirty="0"/>
              <a:t>mpfi    94</a:t>
            </a:r>
          </a:p>
          <a:p>
            <a:pPr marL="82296" indent="0">
              <a:buNone/>
            </a:pPr>
            <a:r>
              <a:rPr lang="en-US" sz="2000" dirty="0"/>
              <a:t>spdi     9</a:t>
            </a:r>
          </a:p>
          <a:p>
            <a:pPr marL="82296" indent="0">
              <a:buNone/>
            </a:pPr>
            <a:r>
              <a:rPr lang="en-US" sz="2000" u="sng" dirty="0"/>
              <a:t>spfi     </a:t>
            </a:r>
            <a:r>
              <a:rPr lang="en-US" sz="2000" u="sng" dirty="0" smtClean="0"/>
              <a:t>1</a:t>
            </a:r>
          </a:p>
          <a:p>
            <a:pPr marL="82296" indent="0">
              <a:buNone/>
            </a:pPr>
            <a:r>
              <a:rPr lang="en-US" sz="2000" dirty="0" smtClean="0"/>
              <a:t>MPFI is the dominant fuel system in the market followed by 2BBL and other.</a:t>
            </a:r>
            <a:endParaRPr lang="en-US" sz="2000" dirty="0"/>
          </a:p>
        </p:txBody>
      </p:sp>
      <p:pic>
        <p:nvPicPr>
          <p:cNvPr id="2048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00600" y="1295400"/>
            <a:ext cx="403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383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bore ratio</a:t>
            </a:r>
            <a:endParaRPr lang="en-US" sz="22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2000" dirty="0"/>
              <a:t>count    205.000000</a:t>
            </a:r>
          </a:p>
          <a:p>
            <a:pPr marL="82296" indent="0">
              <a:buNone/>
            </a:pPr>
            <a:r>
              <a:rPr lang="en-US" sz="2000" dirty="0"/>
              <a:t>mean       3.329756</a:t>
            </a:r>
          </a:p>
          <a:p>
            <a:pPr marL="82296" indent="0">
              <a:buNone/>
            </a:pPr>
            <a:r>
              <a:rPr lang="en-US" sz="2000" dirty="0"/>
              <a:t>std        0.270844</a:t>
            </a:r>
          </a:p>
          <a:p>
            <a:pPr marL="82296" indent="0">
              <a:buNone/>
            </a:pPr>
            <a:r>
              <a:rPr lang="en-US" sz="2000" dirty="0"/>
              <a:t>min        2.540000</a:t>
            </a:r>
          </a:p>
          <a:p>
            <a:pPr marL="82296" indent="0">
              <a:buNone/>
            </a:pPr>
            <a:r>
              <a:rPr lang="en-US" sz="2000" dirty="0"/>
              <a:t>25%        3.150000</a:t>
            </a:r>
          </a:p>
          <a:p>
            <a:pPr marL="82296" indent="0">
              <a:buNone/>
            </a:pPr>
            <a:r>
              <a:rPr lang="en-US" sz="2000" dirty="0"/>
              <a:t>50%        3.310000</a:t>
            </a:r>
          </a:p>
          <a:p>
            <a:pPr marL="82296" indent="0">
              <a:buNone/>
            </a:pPr>
            <a:r>
              <a:rPr lang="en-US" sz="2000" dirty="0"/>
              <a:t>75%        3.580000</a:t>
            </a:r>
          </a:p>
          <a:p>
            <a:pPr marL="82296" indent="0">
              <a:buNone/>
            </a:pPr>
            <a:r>
              <a:rPr lang="en-US" sz="2000" u="sng" dirty="0"/>
              <a:t>max        </a:t>
            </a:r>
            <a:r>
              <a:rPr lang="en-US" sz="2000" u="sng" dirty="0" smtClean="0"/>
              <a:t>3.940000</a:t>
            </a:r>
          </a:p>
          <a:p>
            <a:pPr marL="82296" indent="0">
              <a:buNone/>
            </a:pPr>
            <a:r>
              <a:rPr lang="en-US" sz="2000" dirty="0" smtClean="0"/>
              <a:t>Maximum bore ratio is 3.9.</a:t>
            </a:r>
          </a:p>
          <a:p>
            <a:pPr marL="82296" indent="0">
              <a:buNone/>
            </a:pPr>
            <a:r>
              <a:rPr lang="en-US" sz="2000" dirty="0" smtClean="0"/>
              <a:t>Minimum is 3.3.</a:t>
            </a:r>
          </a:p>
          <a:p>
            <a:pPr marL="82296" indent="0">
              <a:buNone/>
            </a:pPr>
            <a:r>
              <a:rPr lang="en-US" sz="2000" dirty="0" smtClean="0"/>
              <a:t>Average bore ratio is 3.3.</a:t>
            </a:r>
          </a:p>
          <a:p>
            <a:pPr marL="82296" indent="0">
              <a:buNone/>
            </a:pPr>
            <a:r>
              <a:rPr lang="en-US" sz="2000" dirty="0" smtClean="0"/>
              <a:t>75% of bore ratio is around 3.6</a:t>
            </a:r>
            <a:endParaRPr lang="en-US" sz="2000" dirty="0"/>
          </a:p>
        </p:txBody>
      </p:sp>
      <p:pic>
        <p:nvPicPr>
          <p:cNvPr id="21506" name="Picture 2"/>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harpenSoften amount="43000"/>
                    </a14:imgEffect>
                    <a14:imgEffect>
                      <a14:brightnessContrast bright="-17000" contrast="40000"/>
                    </a14:imgEffect>
                  </a14:imgLayer>
                </a14:imgProps>
              </a:ext>
              <a:ext uri="{28A0092B-C50C-407E-A947-70E740481C1C}">
                <a14:useLocalDpi xmlns:a14="http://schemas.microsoft.com/office/drawing/2010/main" val="0"/>
              </a:ext>
            </a:extLst>
          </a:blip>
          <a:stretch>
            <a:fillRect/>
          </a:stretch>
        </p:blipFill>
        <p:spPr bwMode="auto">
          <a:xfrm>
            <a:off x="4800600" y="1219200"/>
            <a:ext cx="411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466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stroke</a:t>
            </a:r>
            <a:endParaRPr lang="en-US" sz="22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3.255415</a:t>
            </a:r>
          </a:p>
          <a:p>
            <a:pPr marL="82296" indent="0">
              <a:buNone/>
            </a:pPr>
            <a:r>
              <a:rPr lang="en-US" sz="1800" dirty="0"/>
              <a:t>std        0.313597</a:t>
            </a:r>
          </a:p>
          <a:p>
            <a:pPr marL="82296" indent="0">
              <a:buNone/>
            </a:pPr>
            <a:r>
              <a:rPr lang="en-US" sz="1800" dirty="0"/>
              <a:t>min        2.070000</a:t>
            </a:r>
          </a:p>
          <a:p>
            <a:pPr marL="82296" indent="0">
              <a:buNone/>
            </a:pPr>
            <a:r>
              <a:rPr lang="en-US" sz="1800" dirty="0"/>
              <a:t>25%        3.110000</a:t>
            </a:r>
          </a:p>
          <a:p>
            <a:pPr marL="82296" indent="0">
              <a:buNone/>
            </a:pPr>
            <a:r>
              <a:rPr lang="en-US" sz="1800" dirty="0"/>
              <a:t>50%        3.290000</a:t>
            </a:r>
          </a:p>
          <a:p>
            <a:pPr marL="82296" indent="0">
              <a:buNone/>
            </a:pPr>
            <a:r>
              <a:rPr lang="en-US" sz="1800" dirty="0"/>
              <a:t>75%        3.410000</a:t>
            </a:r>
          </a:p>
          <a:p>
            <a:pPr marL="82296" indent="0">
              <a:buNone/>
            </a:pPr>
            <a:r>
              <a:rPr lang="en-US" sz="1800" u="sng" dirty="0"/>
              <a:t>max        </a:t>
            </a:r>
            <a:r>
              <a:rPr lang="en-US" sz="1800" u="sng" dirty="0" smtClean="0"/>
              <a:t>4.170000</a:t>
            </a:r>
          </a:p>
          <a:p>
            <a:pPr marL="82296" indent="0">
              <a:buNone/>
            </a:pPr>
            <a:r>
              <a:rPr lang="en-US" sz="1800" dirty="0" smtClean="0"/>
              <a:t>Average stroke is 3.3.</a:t>
            </a:r>
          </a:p>
          <a:p>
            <a:pPr marL="82296" indent="0">
              <a:buNone/>
            </a:pPr>
            <a:r>
              <a:rPr lang="en-US" sz="1800" dirty="0" smtClean="0"/>
              <a:t>Maximum stroke is 4.2.</a:t>
            </a:r>
          </a:p>
          <a:p>
            <a:pPr marL="82296" indent="0">
              <a:buNone/>
            </a:pPr>
            <a:r>
              <a:rPr lang="en-US" sz="1800" dirty="0" smtClean="0"/>
              <a:t>Minimum stroke is  2.1</a:t>
            </a:r>
          </a:p>
          <a:p>
            <a:pPr marL="82296" indent="0">
              <a:buNone/>
            </a:pPr>
            <a:r>
              <a:rPr lang="en-US" sz="1800" dirty="0" smtClean="0"/>
              <a:t>Majority of stroke are around 3.4</a:t>
            </a:r>
            <a:endParaRPr lang="en-US" sz="1800" dirty="0"/>
          </a:p>
        </p:txBody>
      </p:sp>
      <p:pic>
        <p:nvPicPr>
          <p:cNvPr id="2253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657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701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compressionratio</a:t>
            </a:r>
            <a:endParaRPr lang="en-US" sz="2200" dirty="0">
              <a:solidFill>
                <a:schemeClr val="accent4"/>
              </a:solidFill>
            </a:endParaRPr>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10.142537</a:t>
            </a:r>
          </a:p>
          <a:p>
            <a:pPr marL="82296" indent="0">
              <a:buNone/>
            </a:pPr>
            <a:r>
              <a:rPr lang="en-US" sz="1800" dirty="0"/>
              <a:t>std        3.972040</a:t>
            </a:r>
          </a:p>
          <a:p>
            <a:pPr marL="82296" indent="0">
              <a:buNone/>
            </a:pPr>
            <a:r>
              <a:rPr lang="en-US" sz="1800" dirty="0"/>
              <a:t>min        7.000000</a:t>
            </a:r>
          </a:p>
          <a:p>
            <a:pPr marL="82296" indent="0">
              <a:buNone/>
            </a:pPr>
            <a:r>
              <a:rPr lang="en-US" sz="1800" dirty="0"/>
              <a:t>25%        8.600000</a:t>
            </a:r>
          </a:p>
          <a:p>
            <a:pPr marL="82296" indent="0">
              <a:buNone/>
            </a:pPr>
            <a:r>
              <a:rPr lang="en-US" sz="1800" dirty="0"/>
              <a:t>50%        9.000000</a:t>
            </a:r>
          </a:p>
          <a:p>
            <a:pPr marL="82296" indent="0">
              <a:buNone/>
            </a:pPr>
            <a:r>
              <a:rPr lang="en-US" sz="1800" dirty="0"/>
              <a:t>75%        9.400000</a:t>
            </a:r>
          </a:p>
          <a:p>
            <a:pPr marL="82296" indent="0">
              <a:buNone/>
            </a:pPr>
            <a:r>
              <a:rPr lang="en-US" sz="1800" u="sng" dirty="0"/>
              <a:t>max       </a:t>
            </a:r>
            <a:r>
              <a:rPr lang="en-US" sz="1800" u="sng" dirty="0" smtClean="0"/>
              <a:t>23.000000</a:t>
            </a:r>
          </a:p>
          <a:p>
            <a:pPr marL="82296" indent="0">
              <a:buNone/>
            </a:pPr>
            <a:r>
              <a:rPr lang="en-US" sz="1800" dirty="0" smtClean="0"/>
              <a:t>Average compression ratio is 10.1</a:t>
            </a:r>
          </a:p>
          <a:p>
            <a:pPr marL="82296" indent="0">
              <a:buNone/>
            </a:pPr>
            <a:r>
              <a:rPr lang="en-US" sz="1800" dirty="0" smtClean="0"/>
              <a:t>Minimum compression ratio is 7.0</a:t>
            </a:r>
          </a:p>
          <a:p>
            <a:pPr marL="82296" indent="0">
              <a:buNone/>
            </a:pPr>
            <a:r>
              <a:rPr lang="en-US" sz="1800" dirty="0" smtClean="0"/>
              <a:t>Maximum compression ratio is 23.0</a:t>
            </a:r>
          </a:p>
          <a:p>
            <a:pPr marL="82296" indent="0">
              <a:buNone/>
            </a:pPr>
            <a:r>
              <a:rPr lang="en-US" sz="1800" dirty="0" smtClean="0"/>
              <a:t>75% lies around 9.4</a:t>
            </a:r>
            <a:endParaRPr lang="en-US" sz="1800" dirty="0"/>
          </a:p>
        </p:txBody>
      </p:sp>
      <p:pic>
        <p:nvPicPr>
          <p:cNvPr id="2355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295400"/>
            <a:ext cx="4038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07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smtClean="0"/>
              <a:t>Car  Population and Prices in Nige</a:t>
            </a:r>
            <a:r>
              <a:rPr lang="en-US" u="sng" dirty="0" smtClean="0"/>
              <a:t>ria </a:t>
            </a:r>
            <a:endParaRPr lang="en-US" u="sng"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smtClean="0"/>
              <a:t>As at Dec-2020 the Nigerian Bureau of statistics (NBS) recorded that there were 11.8 million registered vehicles in the country.</a:t>
            </a:r>
          </a:p>
          <a:p>
            <a:pPr marL="82296" indent="0">
              <a:buNone/>
            </a:pPr>
            <a:r>
              <a:rPr lang="en-US" dirty="0"/>
              <a:t>How much does a new car cost in 2022? Vehicles are also getting more expensive. </a:t>
            </a:r>
            <a:endParaRPr lang="en-US" dirty="0" smtClean="0"/>
          </a:p>
          <a:p>
            <a:pPr marL="82296" indent="0">
              <a:buNone/>
            </a:pPr>
            <a:r>
              <a:rPr lang="en-US" dirty="0" smtClean="0"/>
              <a:t>The </a:t>
            </a:r>
            <a:r>
              <a:rPr lang="en-US" dirty="0"/>
              <a:t>average price paid for a new vehicle was the highest on record in July at $48,182, up 12% from the prior-year </a:t>
            </a:r>
            <a:r>
              <a:rPr lang="en-US" dirty="0" smtClean="0"/>
              <a:t>period. </a:t>
            </a:r>
            <a:r>
              <a:rPr lang="en-US" dirty="0"/>
              <a:t>Buyers last month paid on average $875 above sticker price in the non-luxury segment.18 Aug 2022</a:t>
            </a:r>
          </a:p>
        </p:txBody>
      </p:sp>
    </p:spTree>
    <p:extLst>
      <p:ext uri="{BB962C8B-B14F-4D97-AF65-F5344CB8AC3E}">
        <p14:creationId xmlns:p14="http://schemas.microsoft.com/office/powerpoint/2010/main" val="268492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smtClean="0">
                <a:solidFill>
                  <a:schemeClr val="accent4"/>
                </a:solidFill>
              </a:rPr>
              <a:t>horsepower</a:t>
            </a:r>
            <a:endParaRPr lang="en-US" sz="2200" dirty="0">
              <a:solidFill>
                <a:schemeClr val="accent4"/>
              </a:solidFill>
            </a:endParaRPr>
          </a:p>
        </p:txBody>
      </p:sp>
      <p:sp>
        <p:nvSpPr>
          <p:cNvPr id="5" name="Content Placeholder 4"/>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104.117073</a:t>
            </a:r>
          </a:p>
          <a:p>
            <a:pPr marL="82296" indent="0">
              <a:buNone/>
            </a:pPr>
            <a:r>
              <a:rPr lang="en-US" sz="1800" dirty="0"/>
              <a:t>std       39.544167</a:t>
            </a:r>
          </a:p>
          <a:p>
            <a:pPr marL="82296" indent="0">
              <a:buNone/>
            </a:pPr>
            <a:r>
              <a:rPr lang="en-US" sz="1800" dirty="0"/>
              <a:t>min       48.000000</a:t>
            </a:r>
          </a:p>
          <a:p>
            <a:pPr marL="82296" indent="0">
              <a:buNone/>
            </a:pPr>
            <a:r>
              <a:rPr lang="en-US" sz="1800" dirty="0"/>
              <a:t>25%       70.000000</a:t>
            </a:r>
          </a:p>
          <a:p>
            <a:pPr marL="82296" indent="0">
              <a:buNone/>
            </a:pPr>
            <a:r>
              <a:rPr lang="en-US" sz="1800" dirty="0"/>
              <a:t>50%       95.000000</a:t>
            </a:r>
          </a:p>
          <a:p>
            <a:pPr marL="82296" indent="0">
              <a:buNone/>
            </a:pPr>
            <a:r>
              <a:rPr lang="en-US" sz="1800" dirty="0"/>
              <a:t>75%      116.000000</a:t>
            </a:r>
          </a:p>
          <a:p>
            <a:pPr marL="82296" indent="0">
              <a:buNone/>
            </a:pPr>
            <a:r>
              <a:rPr lang="en-US" sz="1800" u="sng" dirty="0"/>
              <a:t>max      </a:t>
            </a:r>
            <a:r>
              <a:rPr lang="en-US" sz="1800" u="sng" dirty="0" smtClean="0"/>
              <a:t>288.000000</a:t>
            </a:r>
          </a:p>
          <a:p>
            <a:pPr marL="82296" indent="0">
              <a:buNone/>
            </a:pPr>
            <a:r>
              <a:rPr lang="en-US" sz="1800" dirty="0" smtClean="0"/>
              <a:t>Average horse power of cars in the market is 104.1</a:t>
            </a:r>
          </a:p>
          <a:p>
            <a:pPr marL="82296" indent="0">
              <a:buNone/>
            </a:pPr>
            <a:r>
              <a:rPr lang="en-US" sz="1800" dirty="0" smtClean="0"/>
              <a:t>Minimum horsepower is 48.0.</a:t>
            </a:r>
          </a:p>
          <a:p>
            <a:pPr marL="82296" indent="0">
              <a:buNone/>
            </a:pPr>
            <a:r>
              <a:rPr lang="en-US" sz="1800" dirty="0" smtClean="0"/>
              <a:t>Maximum horse power is 288.0</a:t>
            </a:r>
          </a:p>
          <a:p>
            <a:pPr marL="82296" indent="0">
              <a:buNone/>
            </a:pPr>
            <a:r>
              <a:rPr lang="en-US" sz="1800" dirty="0" smtClean="0"/>
              <a:t>75% horse power is around 116.0</a:t>
            </a:r>
          </a:p>
          <a:p>
            <a:pPr marL="82296" indent="0">
              <a:buNone/>
            </a:pPr>
            <a:endParaRPr lang="en-US" sz="1800" dirty="0"/>
          </a:p>
        </p:txBody>
      </p:sp>
      <p:pic>
        <p:nvPicPr>
          <p:cNvPr id="24579"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371600"/>
            <a:ext cx="396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160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200" dirty="0" err="1" smtClean="0">
                <a:solidFill>
                  <a:schemeClr val="accent4"/>
                </a:solidFill>
              </a:rPr>
              <a:t>peakrpm</a:t>
            </a:r>
            <a:endParaRPr lang="en-US" sz="22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800" dirty="0"/>
              <a:t>count     205.000000</a:t>
            </a:r>
          </a:p>
          <a:p>
            <a:pPr marL="82296" indent="0">
              <a:buNone/>
            </a:pPr>
            <a:r>
              <a:rPr lang="en-US" sz="1800" dirty="0"/>
              <a:t>mean     5125.121951</a:t>
            </a:r>
          </a:p>
          <a:p>
            <a:pPr marL="82296" indent="0">
              <a:buNone/>
            </a:pPr>
            <a:r>
              <a:rPr lang="en-US" sz="1800" dirty="0"/>
              <a:t>std       476.985643</a:t>
            </a:r>
          </a:p>
          <a:p>
            <a:pPr marL="82296" indent="0">
              <a:buNone/>
            </a:pPr>
            <a:r>
              <a:rPr lang="en-US" sz="1800" dirty="0"/>
              <a:t>min      4150.000000</a:t>
            </a:r>
          </a:p>
          <a:p>
            <a:pPr marL="82296" indent="0">
              <a:buNone/>
            </a:pPr>
            <a:r>
              <a:rPr lang="en-US" sz="1800" dirty="0"/>
              <a:t>25%      4800.000000</a:t>
            </a:r>
          </a:p>
          <a:p>
            <a:pPr marL="82296" indent="0">
              <a:buNone/>
            </a:pPr>
            <a:r>
              <a:rPr lang="en-US" sz="1800" dirty="0"/>
              <a:t>50%      5200.000000</a:t>
            </a:r>
          </a:p>
          <a:p>
            <a:pPr marL="82296" indent="0">
              <a:buNone/>
            </a:pPr>
            <a:r>
              <a:rPr lang="en-US" sz="1800" dirty="0"/>
              <a:t>75%      5500.000000</a:t>
            </a:r>
          </a:p>
          <a:p>
            <a:pPr marL="82296" indent="0">
              <a:buNone/>
            </a:pPr>
            <a:r>
              <a:rPr lang="en-US" sz="1800" dirty="0"/>
              <a:t>max      </a:t>
            </a:r>
            <a:r>
              <a:rPr lang="en-US" sz="1800" dirty="0" smtClean="0"/>
              <a:t>6600.000000</a:t>
            </a:r>
          </a:p>
          <a:p>
            <a:pPr marL="82296" indent="0">
              <a:buNone/>
            </a:pPr>
            <a:r>
              <a:rPr lang="en-US" sz="1800" dirty="0" smtClean="0"/>
              <a:t>Average </a:t>
            </a:r>
            <a:r>
              <a:rPr lang="en-US" sz="1800" dirty="0" err="1" smtClean="0"/>
              <a:t>peakrpm</a:t>
            </a:r>
            <a:r>
              <a:rPr lang="en-US" sz="1800" dirty="0" smtClean="0"/>
              <a:t> is 5125.1.</a:t>
            </a:r>
          </a:p>
          <a:p>
            <a:pPr marL="82296" indent="0">
              <a:buNone/>
            </a:pPr>
            <a:r>
              <a:rPr lang="en-US" sz="1800" dirty="0" smtClean="0"/>
              <a:t>Maximum </a:t>
            </a:r>
            <a:r>
              <a:rPr lang="en-US" sz="1800" dirty="0" err="1" smtClean="0"/>
              <a:t>peakrpm</a:t>
            </a:r>
            <a:r>
              <a:rPr lang="en-US" sz="1800" dirty="0" smtClean="0"/>
              <a:t> is 6600.0.</a:t>
            </a:r>
          </a:p>
          <a:p>
            <a:pPr marL="82296" indent="0">
              <a:buNone/>
            </a:pPr>
            <a:r>
              <a:rPr lang="en-US" sz="1800" dirty="0" smtClean="0"/>
              <a:t>Minimum </a:t>
            </a:r>
            <a:r>
              <a:rPr lang="en-US" sz="1800" dirty="0" err="1" smtClean="0"/>
              <a:t>peakrpm</a:t>
            </a:r>
            <a:r>
              <a:rPr lang="en-US" sz="1800" dirty="0" smtClean="0"/>
              <a:t> is 4150.0.</a:t>
            </a:r>
          </a:p>
          <a:p>
            <a:pPr marL="82296" indent="0">
              <a:buNone/>
            </a:pPr>
            <a:r>
              <a:rPr lang="en-US" sz="1800" dirty="0" smtClean="0"/>
              <a:t>Majority of the </a:t>
            </a:r>
            <a:r>
              <a:rPr lang="en-US" sz="1800" dirty="0" err="1" smtClean="0"/>
              <a:t>peakrpm</a:t>
            </a:r>
            <a:r>
              <a:rPr lang="en-US" sz="1800" dirty="0" smtClean="0"/>
              <a:t> lies around 5500.0.</a:t>
            </a:r>
          </a:p>
          <a:p>
            <a:pPr marL="82296" indent="0">
              <a:buNone/>
            </a:pPr>
            <a:endParaRPr lang="en-US" sz="1200" dirty="0"/>
          </a:p>
        </p:txBody>
      </p:sp>
      <p:pic>
        <p:nvPicPr>
          <p:cNvPr id="256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447800"/>
            <a:ext cx="37433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238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u="sng" dirty="0" smtClean="0"/>
              <a:t/>
            </a:r>
            <a:br>
              <a:rPr lang="en-US" u="sng" dirty="0" smtClean="0"/>
            </a:br>
            <a:r>
              <a:rPr lang="en-US" sz="2200" dirty="0" smtClean="0">
                <a:solidFill>
                  <a:schemeClr val="accent4"/>
                </a:solidFill>
              </a:rPr>
              <a:t>citympg</a:t>
            </a:r>
            <a:endParaRPr lang="en-US" sz="2200" dirty="0">
              <a:solidFill>
                <a:schemeClr val="accent4"/>
              </a:solidFill>
            </a:endParaRPr>
          </a:p>
        </p:txBody>
      </p:sp>
      <p:sp>
        <p:nvSpPr>
          <p:cNvPr id="3" name="Content Placeholder 2"/>
          <p:cNvSpPr>
            <a:spLocks noGrp="1"/>
          </p:cNvSpPr>
          <p:nvPr>
            <p:ph sz="half" idx="1"/>
          </p:nvPr>
        </p:nvSpPr>
        <p:spPr>
          <a:xfrm>
            <a:off x="1143000" y="14478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2000" dirty="0"/>
              <a:t>count    205.000000</a:t>
            </a:r>
          </a:p>
          <a:p>
            <a:pPr marL="82296" indent="0">
              <a:buNone/>
            </a:pPr>
            <a:r>
              <a:rPr lang="en-US" sz="2000" dirty="0"/>
              <a:t>mean      25.219512</a:t>
            </a:r>
          </a:p>
          <a:p>
            <a:pPr marL="82296" indent="0">
              <a:buNone/>
            </a:pPr>
            <a:r>
              <a:rPr lang="en-US" sz="2000" dirty="0"/>
              <a:t>std        6.542142</a:t>
            </a:r>
          </a:p>
          <a:p>
            <a:pPr marL="82296" indent="0">
              <a:buNone/>
            </a:pPr>
            <a:r>
              <a:rPr lang="en-US" sz="2000" dirty="0"/>
              <a:t>min       13.000000</a:t>
            </a:r>
          </a:p>
          <a:p>
            <a:pPr marL="82296" indent="0">
              <a:buNone/>
            </a:pPr>
            <a:r>
              <a:rPr lang="en-US" sz="2000" dirty="0"/>
              <a:t>25%       19.000000</a:t>
            </a:r>
          </a:p>
          <a:p>
            <a:pPr marL="82296" indent="0">
              <a:buNone/>
            </a:pPr>
            <a:r>
              <a:rPr lang="en-US" sz="2000" dirty="0"/>
              <a:t>50%       24.000000</a:t>
            </a:r>
          </a:p>
          <a:p>
            <a:pPr marL="82296" indent="0">
              <a:buNone/>
            </a:pPr>
            <a:r>
              <a:rPr lang="en-US" sz="2000" dirty="0"/>
              <a:t>75%       30.000000</a:t>
            </a:r>
          </a:p>
          <a:p>
            <a:pPr marL="82296" indent="0">
              <a:buNone/>
            </a:pPr>
            <a:r>
              <a:rPr lang="en-US" sz="2000" u="sng" dirty="0" smtClean="0"/>
              <a:t>Max       49.000000</a:t>
            </a:r>
          </a:p>
          <a:p>
            <a:pPr marL="82296" indent="0">
              <a:buNone/>
            </a:pPr>
            <a:r>
              <a:rPr lang="en-US" sz="2000" dirty="0" smtClean="0"/>
              <a:t>Average citympg is 25.2.</a:t>
            </a:r>
          </a:p>
          <a:p>
            <a:pPr marL="82296" indent="0">
              <a:buNone/>
            </a:pPr>
            <a:r>
              <a:rPr lang="en-US" sz="2000" dirty="0" smtClean="0"/>
              <a:t>Minimum citympg is 13.0</a:t>
            </a:r>
          </a:p>
          <a:p>
            <a:pPr marL="82296" indent="0">
              <a:buNone/>
            </a:pPr>
            <a:r>
              <a:rPr lang="en-US" sz="2000" dirty="0" smtClean="0"/>
              <a:t>Maximum citympg is 49.0</a:t>
            </a:r>
          </a:p>
          <a:p>
            <a:pPr marL="82296" indent="0">
              <a:buNone/>
            </a:pPr>
            <a:r>
              <a:rPr lang="en-US" sz="2000" dirty="0" smtClean="0"/>
              <a:t>Most citympg are around 30.0</a:t>
            </a:r>
            <a:endParaRPr lang="en-US" sz="2000" dirty="0"/>
          </a:p>
        </p:txBody>
      </p:sp>
      <p:pic>
        <p:nvPicPr>
          <p:cNvPr id="266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953000" y="13716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2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Univariate cont’d</a:t>
            </a:r>
            <a:r>
              <a:rPr lang="en-US" dirty="0" smtClean="0"/>
              <a:t/>
            </a:r>
            <a:br>
              <a:rPr lang="en-US" dirty="0" smtClean="0"/>
            </a:br>
            <a:r>
              <a:rPr lang="en-US" sz="2000" dirty="0" smtClean="0">
                <a:solidFill>
                  <a:schemeClr val="accent4"/>
                </a:solidFill>
              </a:rPr>
              <a:t>highwaympg</a:t>
            </a:r>
            <a:endParaRPr lang="en-US" sz="2000" dirty="0">
              <a:solidFill>
                <a:schemeClr val="accent4"/>
              </a:solidFill>
            </a:endParaRP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600" dirty="0"/>
              <a:t>count    205.000000</a:t>
            </a:r>
          </a:p>
          <a:p>
            <a:pPr marL="82296" indent="0">
              <a:buNone/>
            </a:pPr>
            <a:r>
              <a:rPr lang="en-US" sz="1600" dirty="0"/>
              <a:t>mean      30.751220</a:t>
            </a:r>
          </a:p>
          <a:p>
            <a:pPr marL="82296" indent="0">
              <a:buNone/>
            </a:pPr>
            <a:r>
              <a:rPr lang="en-US" sz="1600" dirty="0"/>
              <a:t>std        6.886443</a:t>
            </a:r>
          </a:p>
          <a:p>
            <a:pPr marL="82296" indent="0">
              <a:buNone/>
            </a:pPr>
            <a:r>
              <a:rPr lang="en-US" sz="1600" dirty="0"/>
              <a:t>min       16.000000</a:t>
            </a:r>
          </a:p>
          <a:p>
            <a:pPr marL="82296" indent="0">
              <a:buNone/>
            </a:pPr>
            <a:r>
              <a:rPr lang="en-US" sz="1600" dirty="0"/>
              <a:t>25%       25.000000</a:t>
            </a:r>
          </a:p>
          <a:p>
            <a:pPr marL="82296" indent="0">
              <a:buNone/>
            </a:pPr>
            <a:r>
              <a:rPr lang="en-US" sz="1600" dirty="0"/>
              <a:t>50%       30.000000</a:t>
            </a:r>
          </a:p>
          <a:p>
            <a:pPr marL="82296" indent="0">
              <a:buNone/>
            </a:pPr>
            <a:r>
              <a:rPr lang="en-US" sz="1600" dirty="0"/>
              <a:t>75%       34.000000</a:t>
            </a:r>
          </a:p>
          <a:p>
            <a:pPr marL="82296" indent="0">
              <a:buNone/>
            </a:pPr>
            <a:r>
              <a:rPr lang="en-US" sz="1600" u="sng" dirty="0"/>
              <a:t>max       </a:t>
            </a:r>
            <a:r>
              <a:rPr lang="en-US" sz="1600" u="sng" dirty="0" smtClean="0"/>
              <a:t>54.000000</a:t>
            </a:r>
          </a:p>
          <a:p>
            <a:pPr marL="82296" indent="0">
              <a:buNone/>
            </a:pPr>
            <a:r>
              <a:rPr lang="en-US" sz="1600" dirty="0" smtClean="0"/>
              <a:t>Average highwaympg is 30.8</a:t>
            </a:r>
          </a:p>
          <a:p>
            <a:pPr marL="82296" indent="0">
              <a:buNone/>
            </a:pPr>
            <a:r>
              <a:rPr lang="en-US" sz="1600" dirty="0" smtClean="0"/>
              <a:t>Minimum highwaympg is 16.0</a:t>
            </a:r>
          </a:p>
          <a:p>
            <a:pPr marL="82296" indent="0">
              <a:buNone/>
            </a:pPr>
            <a:r>
              <a:rPr lang="en-US" sz="1600" dirty="0" smtClean="0"/>
              <a:t>Maximum is 54.0</a:t>
            </a:r>
          </a:p>
          <a:p>
            <a:pPr marL="82296" indent="0">
              <a:buNone/>
            </a:pPr>
            <a:r>
              <a:rPr lang="en-US" sz="1600" dirty="0" smtClean="0"/>
              <a:t>75% car highwaympg is around 34.0</a:t>
            </a:r>
          </a:p>
          <a:p>
            <a:pPr marL="82296" indent="0">
              <a:buNone/>
            </a:pPr>
            <a:endParaRPr lang="en-US" sz="1600" dirty="0"/>
          </a:p>
        </p:txBody>
      </p:sp>
      <p:pic>
        <p:nvPicPr>
          <p:cNvPr id="27650" name="Picture 2"/>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bright="-21000" contrast="40000"/>
                    </a14:imgEffect>
                  </a14:imgLayer>
                </a14:imgProps>
              </a:ext>
              <a:ext uri="{28A0092B-C50C-407E-A947-70E740481C1C}">
                <a14:useLocalDpi xmlns:a14="http://schemas.microsoft.com/office/drawing/2010/main" val="0"/>
              </a:ext>
            </a:extLst>
          </a:blip>
          <a:stretch>
            <a:fillRect/>
          </a:stretch>
        </p:blipFill>
        <p:spPr bwMode="auto">
          <a:xfrm>
            <a:off x="4724400" y="1371600"/>
            <a:ext cx="396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13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Univariate cont’d</a:t>
            </a:r>
            <a:r>
              <a:rPr lang="en-US" dirty="0" smtClean="0"/>
              <a:t/>
            </a:r>
            <a:br>
              <a:rPr lang="en-US" dirty="0" smtClean="0"/>
            </a:br>
            <a:r>
              <a:rPr lang="en-US" sz="2700" dirty="0" smtClean="0">
                <a:solidFill>
                  <a:schemeClr val="accent4"/>
                </a:solidFill>
              </a:rPr>
              <a:t>price</a:t>
            </a:r>
            <a:endParaRPr lang="en-US" sz="2700" dirty="0">
              <a:solidFill>
                <a:schemeClr val="accent4"/>
              </a:solidFill>
            </a:endParaRP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normAutofit/>
          </a:bodyPr>
          <a:lstStyle/>
          <a:p>
            <a:pPr marL="82296" indent="0">
              <a:buNone/>
            </a:pPr>
            <a:r>
              <a:rPr lang="en-US" sz="1400" dirty="0"/>
              <a:t>count      205.000000</a:t>
            </a:r>
          </a:p>
          <a:p>
            <a:pPr marL="82296" indent="0">
              <a:buNone/>
            </a:pPr>
            <a:r>
              <a:rPr lang="en-US" sz="1400" dirty="0"/>
              <a:t>mean     13276.710571</a:t>
            </a:r>
          </a:p>
          <a:p>
            <a:pPr marL="82296" indent="0">
              <a:buNone/>
            </a:pPr>
            <a:r>
              <a:rPr lang="en-US" sz="1400" dirty="0"/>
              <a:t>std       7988.852332</a:t>
            </a:r>
          </a:p>
          <a:p>
            <a:pPr marL="82296" indent="0">
              <a:buNone/>
            </a:pPr>
            <a:r>
              <a:rPr lang="en-US" sz="1400" dirty="0"/>
              <a:t>min       5118.000000</a:t>
            </a:r>
          </a:p>
          <a:p>
            <a:pPr marL="82296" indent="0">
              <a:buNone/>
            </a:pPr>
            <a:r>
              <a:rPr lang="en-US" sz="1400" dirty="0"/>
              <a:t>25%       7788.000000</a:t>
            </a:r>
          </a:p>
          <a:p>
            <a:pPr marL="82296" indent="0">
              <a:buNone/>
            </a:pPr>
            <a:r>
              <a:rPr lang="en-US" sz="1400" dirty="0"/>
              <a:t>50%      10295.000000</a:t>
            </a:r>
          </a:p>
          <a:p>
            <a:pPr marL="82296" indent="0">
              <a:buNone/>
            </a:pPr>
            <a:r>
              <a:rPr lang="en-US" sz="1400" dirty="0"/>
              <a:t>75%      16503.000000</a:t>
            </a:r>
          </a:p>
          <a:p>
            <a:pPr marL="82296" indent="0">
              <a:buNone/>
            </a:pPr>
            <a:r>
              <a:rPr lang="en-US" sz="1400" u="sng" dirty="0"/>
              <a:t>max      </a:t>
            </a:r>
            <a:r>
              <a:rPr lang="en-US" sz="1400" u="sng" dirty="0" smtClean="0"/>
              <a:t>45400.000000</a:t>
            </a:r>
          </a:p>
          <a:p>
            <a:pPr marL="82296" indent="0">
              <a:buNone/>
            </a:pPr>
            <a:r>
              <a:rPr lang="en-US" sz="1400" dirty="0" smtClean="0"/>
              <a:t>The average price for a car in the market is 13,276.7,.</a:t>
            </a:r>
          </a:p>
          <a:p>
            <a:pPr marL="82296" indent="0">
              <a:buNone/>
            </a:pPr>
            <a:r>
              <a:rPr lang="en-US" sz="1400" dirty="0" smtClean="0"/>
              <a:t>The maximum price of a car is 45400.0.</a:t>
            </a:r>
          </a:p>
          <a:p>
            <a:pPr marL="82296" indent="0">
              <a:buNone/>
            </a:pPr>
            <a:r>
              <a:rPr lang="en-US" sz="1400" dirty="0" smtClean="0"/>
              <a:t>The minimum price is 5118.0</a:t>
            </a:r>
          </a:p>
          <a:p>
            <a:pPr marL="82296" indent="0">
              <a:buNone/>
            </a:pPr>
            <a:r>
              <a:rPr lang="en-US" sz="1400" dirty="0" smtClean="0"/>
              <a:t>75% of the cars are sold for 16503.0</a:t>
            </a:r>
          </a:p>
          <a:p>
            <a:pPr marL="82296" indent="0">
              <a:buNone/>
            </a:pPr>
            <a:endParaRPr lang="en-US" sz="1400" dirty="0"/>
          </a:p>
        </p:txBody>
      </p:sp>
      <p:pic>
        <p:nvPicPr>
          <p:cNvPr id="28674" name="Picture 2"/>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286375" y="1447800"/>
            <a:ext cx="363855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213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Bivariate Analysis</a:t>
            </a:r>
          </a:p>
        </p:txBody>
      </p:sp>
      <p:sp>
        <p:nvSpPr>
          <p:cNvPr id="3" name="Content Placeholder 2"/>
          <p:cNvSpPr>
            <a:spLocks noGrp="1"/>
          </p:cNvSpPr>
          <p:nvPr>
            <p:ph idx="1"/>
          </p:nvPr>
        </p:nvSpPr>
        <p:spPr/>
        <p:txBody>
          <a:bodyPr>
            <a:normAutofit fontScale="77500" lnSpcReduction="20000"/>
          </a:bodyPr>
          <a:lstStyle/>
          <a:p>
            <a:pPr marL="82296" indent="0">
              <a:buNone/>
            </a:pPr>
            <a:r>
              <a:rPr lang="en-US" dirty="0"/>
              <a:t>Bivariate data analysis is also one of the simplest forms of quantitative analysis. basically, it involves the analysis of two or more variables, for the purpose of determining the empirical relationship between </a:t>
            </a:r>
            <a:r>
              <a:rPr lang="en-US" dirty="0" smtClean="0"/>
              <a:t>them. The </a:t>
            </a:r>
            <a:r>
              <a:rPr lang="en-US" dirty="0"/>
              <a:t>relationship can also be visualize using dotplots, </a:t>
            </a:r>
            <a:r>
              <a:rPr lang="en-US" dirty="0" smtClean="0"/>
              <a:t>line plots, joint plots </a:t>
            </a:r>
            <a:r>
              <a:rPr lang="en-US" dirty="0"/>
              <a:t>and so on. It can also be presented by the use of tables.</a:t>
            </a:r>
          </a:p>
          <a:p>
            <a:pPr marL="82296" indent="0">
              <a:buNone/>
            </a:pPr>
            <a:endParaRPr lang="en-US" dirty="0"/>
          </a:p>
          <a:p>
            <a:pPr marL="82296" indent="0">
              <a:buNone/>
            </a:pPr>
            <a:r>
              <a:rPr lang="en-US" dirty="0"/>
              <a:t>The focus of this research work is to </a:t>
            </a:r>
            <a:r>
              <a:rPr lang="en-US" dirty="0" smtClean="0"/>
              <a:t>discover </a:t>
            </a:r>
            <a:r>
              <a:rPr lang="en-US" dirty="0"/>
              <a:t>those factors that affect the pricing of cars in Nigeria. In the bivariate analysis, we try as much as possible to relate most of the variables to the price variable. The section starts with analyzing categorical data before the </a:t>
            </a:r>
            <a:r>
              <a:rPr lang="en-US" dirty="0" smtClean="0"/>
              <a:t>numeric.</a:t>
            </a:r>
            <a:endParaRPr lang="en-US" dirty="0"/>
          </a:p>
        </p:txBody>
      </p:sp>
    </p:spTree>
    <p:extLst>
      <p:ext uri="{BB962C8B-B14F-4D97-AF65-F5344CB8AC3E}">
        <p14:creationId xmlns:p14="http://schemas.microsoft.com/office/powerpoint/2010/main" val="2908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Car Price base on Insurance Symboling</a:t>
            </a:r>
          </a:p>
        </p:txBody>
      </p:sp>
      <p:sp>
        <p:nvSpPr>
          <p:cNvPr id="3" name="Content Placeholder 2"/>
          <p:cNvSpPr>
            <a:spLocks noGrp="1"/>
          </p:cNvSpPr>
          <p:nvPr>
            <p:ph sz="half" idx="1"/>
          </p:nvPr>
        </p:nvSpPr>
        <p:spPr>
          <a:xfrm>
            <a:off x="1435608" y="1524000"/>
            <a:ext cx="3657600" cy="3886200"/>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82296" indent="0">
              <a:buNone/>
            </a:pPr>
            <a:r>
              <a:rPr lang="en-US" dirty="0" smtClean="0"/>
              <a:t>Of the safest and insured cars -1 is the most expensive.  On the other side the riskiest is 3, and it is the most expensive of all the cars in the market. The company can leverage on this opportunity by manufacturing directly insured cars to the market.</a:t>
            </a:r>
            <a:endParaRPr lang="en-US" dirty="0"/>
          </a:p>
        </p:txBody>
      </p:sp>
      <p:pic>
        <p:nvPicPr>
          <p:cNvPr id="296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76850" y="1447800"/>
            <a:ext cx="3657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72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Car price base on fueltype</a:t>
            </a: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It is clear here that, cars that use diesel are more expensive than those who use gas</a:t>
            </a:r>
            <a:endParaRPr lang="en-US" dirty="0"/>
          </a:p>
        </p:txBody>
      </p:sp>
      <p:pic>
        <p:nvPicPr>
          <p:cNvPr id="307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105400" y="1295400"/>
            <a:ext cx="3657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210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Car price base on aspiration</a:t>
            </a: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The turbo charged cars have the higher prices than the std aspirated cars.</a:t>
            </a:r>
            <a:endParaRPr lang="en-US" dirty="0"/>
          </a:p>
        </p:txBody>
      </p:sp>
      <p:pic>
        <p:nvPicPr>
          <p:cNvPr id="317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219200"/>
            <a:ext cx="3657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08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Car price base on car body</a:t>
            </a:r>
          </a:p>
        </p:txBody>
      </p:sp>
      <p:sp>
        <p:nvSpPr>
          <p:cNvPr id="3" name="Content Placeholder 2"/>
          <p:cNvSpPr>
            <a:spLocks noGrp="1"/>
          </p:cNvSpPr>
          <p:nvPr>
            <p:ph sz="half" idx="1"/>
          </p:nvPr>
        </p:nvSpPr>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Hard top and convertible dominate the market in terms of prices, followed by sedan and others</a:t>
            </a:r>
            <a:endParaRPr lang="en-US" dirty="0"/>
          </a:p>
        </p:txBody>
      </p:sp>
      <p:pic>
        <p:nvPicPr>
          <p:cNvPr id="327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295400"/>
            <a:ext cx="3657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39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Objectives</a:t>
            </a:r>
            <a:endParaRPr lang="en-US" u="sng" dirty="0"/>
          </a:p>
        </p:txBody>
      </p:sp>
      <p:sp>
        <p:nvSpPr>
          <p:cNvPr id="3" name="Content Placeholder 2"/>
          <p:cNvSpPr>
            <a:spLocks noGrp="1"/>
          </p:cNvSpPr>
          <p:nvPr>
            <p:ph idx="1"/>
          </p:nvPr>
        </p:nvSpPr>
        <p:spPr/>
        <p:txBody>
          <a:bodyPr/>
          <a:lstStyle/>
          <a:p>
            <a:pPr marL="82296" indent="0">
              <a:buNone/>
            </a:pPr>
            <a:r>
              <a:rPr lang="en-US" dirty="0" smtClean="0"/>
              <a:t>The company’s main aim is to know:</a:t>
            </a:r>
          </a:p>
          <a:p>
            <a:pPr>
              <a:buFont typeface="Wingdings" pitchFamily="2" charset="2"/>
              <a:buChar char="v"/>
            </a:pPr>
            <a:r>
              <a:rPr lang="en-US" sz="3600" dirty="0" smtClean="0"/>
              <a:t>Which </a:t>
            </a:r>
            <a:r>
              <a:rPr lang="en-US" sz="3600" dirty="0"/>
              <a:t>variables are significant in predicting the price of a </a:t>
            </a:r>
            <a:r>
              <a:rPr lang="en-US" sz="3600" dirty="0" smtClean="0"/>
              <a:t>car.</a:t>
            </a:r>
            <a:endParaRPr lang="en-US" sz="3600" dirty="0"/>
          </a:p>
          <a:p>
            <a:pPr>
              <a:buFont typeface="Wingdings" pitchFamily="2" charset="2"/>
              <a:buChar char="v"/>
            </a:pPr>
            <a:r>
              <a:rPr lang="en-US" sz="3600" dirty="0" smtClean="0"/>
              <a:t>How </a:t>
            </a:r>
            <a:r>
              <a:rPr lang="en-US" sz="3600" dirty="0"/>
              <a:t>well do those </a:t>
            </a:r>
            <a:r>
              <a:rPr lang="en-US" sz="3600" dirty="0" smtClean="0"/>
              <a:t>variables </a:t>
            </a:r>
            <a:r>
              <a:rPr lang="en-US" sz="3600" dirty="0"/>
              <a:t>describe the price of a </a:t>
            </a:r>
            <a:r>
              <a:rPr lang="en-US" sz="3600" dirty="0" smtClean="0"/>
              <a:t>car.</a:t>
            </a:r>
          </a:p>
        </p:txBody>
      </p:sp>
    </p:spTree>
    <p:extLst>
      <p:ext uri="{BB962C8B-B14F-4D97-AF65-F5344CB8AC3E}">
        <p14:creationId xmlns:p14="http://schemas.microsoft.com/office/powerpoint/2010/main" val="1252055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Car Price Base On Drive wheel</a:t>
            </a:r>
          </a:p>
        </p:txBody>
      </p:sp>
      <p:sp>
        <p:nvSpPr>
          <p:cNvPr id="3" name="Content Placeholder 2"/>
          <p:cNvSpPr>
            <a:spLocks noGrp="1"/>
          </p:cNvSpPr>
          <p:nvPr>
            <p:ph sz="half" idx="1"/>
          </p:nvPr>
        </p:nvSpPr>
        <p:spPr>
          <a:xfrm>
            <a:off x="1219200" y="14478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Rear wheel drive cars are more expensive than front wheel four wheel drive cars in the Nigerian market.</a:t>
            </a:r>
            <a:endParaRPr lang="en-US" dirty="0"/>
          </a:p>
        </p:txBody>
      </p:sp>
      <p:pic>
        <p:nvPicPr>
          <p:cNvPr id="337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76800" y="1295400"/>
            <a:ext cx="396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470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320"/>
            <a:ext cx="7485888" cy="1143000"/>
          </a:xfrm>
        </p:spPr>
        <p:txBody>
          <a:bodyPr>
            <a:normAutofit fontScale="90000"/>
          </a:bodyPr>
          <a:lstStyle/>
          <a:p>
            <a:r>
              <a:rPr lang="en-US" u="sng" dirty="0"/>
              <a:t>Car Price Base On enginelocation</a:t>
            </a: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Cars with rear engine location have higher price in the market</a:t>
            </a:r>
            <a:endParaRPr lang="en-US" dirty="0"/>
          </a:p>
        </p:txBody>
      </p:sp>
      <p:pic>
        <p:nvPicPr>
          <p:cNvPr id="3481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76800" y="1219200"/>
            <a:ext cx="388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422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Car Price Base On Engine type</a:t>
            </a: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The </a:t>
            </a:r>
            <a:r>
              <a:rPr lang="en-US" dirty="0" err="1" smtClean="0"/>
              <a:t>dochv</a:t>
            </a:r>
            <a:r>
              <a:rPr lang="en-US" dirty="0" smtClean="0"/>
              <a:t> engine is very expensive in the market.</a:t>
            </a:r>
          </a:p>
          <a:p>
            <a:pPr marL="82296" indent="0">
              <a:buNone/>
            </a:pPr>
            <a:r>
              <a:rPr lang="en-US" dirty="0" smtClean="0"/>
              <a:t>It is sold for about 30000. while other far less than 25000</a:t>
            </a:r>
            <a:endParaRPr lang="en-US" dirty="0"/>
          </a:p>
        </p:txBody>
      </p:sp>
      <p:pic>
        <p:nvPicPr>
          <p:cNvPr id="358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24400" y="1219200"/>
            <a:ext cx="3657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988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Car Price by </a:t>
            </a:r>
            <a:r>
              <a:rPr lang="en-US" u="sng" dirty="0" err="1"/>
              <a:t>cylindernumber</a:t>
            </a:r>
            <a:endParaRPr lang="en-US" u="sng" dirty="0"/>
          </a:p>
        </p:txBody>
      </p:sp>
      <p:sp>
        <p:nvSpPr>
          <p:cNvPr id="3" name="Content Placeholder 2"/>
          <p:cNvSpPr>
            <a:spLocks noGrp="1"/>
          </p:cNvSpPr>
          <p:nvPr>
            <p:ph sz="half" idx="1"/>
          </p:nvPr>
        </p:nvSpPr>
        <p:spPr>
          <a:xfrm>
            <a:off x="1143000" y="16002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Eight and twelve cylinder cars are more expensive in the market than other.</a:t>
            </a:r>
            <a:endParaRPr lang="en-US" dirty="0"/>
          </a:p>
        </p:txBody>
      </p:sp>
      <p:pic>
        <p:nvPicPr>
          <p:cNvPr id="3686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76800" y="1219200"/>
            <a:ext cx="3733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628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Car Price By fuelsystem</a:t>
            </a:r>
          </a:p>
        </p:txBody>
      </p:sp>
      <p:sp>
        <p:nvSpPr>
          <p:cNvPr id="3" name="Content Placeholder 2"/>
          <p:cNvSpPr>
            <a:spLocks noGrp="1"/>
          </p:cNvSpPr>
          <p:nvPr>
            <p:ph sz="half" idx="1"/>
          </p:nvPr>
        </p:nvSpPr>
        <p:spPr>
          <a:xfrm>
            <a:off x="1066800" y="14478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The MPFI fuel system cars in the aspect of price dominates the market.</a:t>
            </a:r>
            <a:endParaRPr lang="en-US" dirty="0"/>
          </a:p>
        </p:txBody>
      </p:sp>
      <p:pic>
        <p:nvPicPr>
          <p:cNvPr id="3789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76800" y="1295400"/>
            <a:ext cx="3657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54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Turbo </a:t>
            </a:r>
            <a:r>
              <a:rPr lang="en-US" u="sng" dirty="0" err="1" smtClean="0"/>
              <a:t>vs</a:t>
            </a:r>
            <a:r>
              <a:rPr lang="en-US" u="sng" dirty="0" smtClean="0"/>
              <a:t> std by price</a:t>
            </a:r>
            <a:endParaRPr lang="en-US" u="sng" dirty="0"/>
          </a:p>
        </p:txBody>
      </p:sp>
      <p:sp>
        <p:nvSpPr>
          <p:cNvPr id="3" name="Content Placeholder 2"/>
          <p:cNvSpPr>
            <a:spLocks noGrp="1"/>
          </p:cNvSpPr>
          <p:nvPr>
            <p:ph sz="half" idx="1"/>
          </p:nvPr>
        </p:nvSpPr>
        <p:spPr>
          <a:xfrm>
            <a:off x="1066800" y="1524000"/>
            <a:ext cx="3657600" cy="4663440"/>
          </a:xfrm>
        </p:spPr>
        <p:style>
          <a:lnRef idx="2">
            <a:schemeClr val="accent4"/>
          </a:lnRef>
          <a:fillRef idx="1">
            <a:schemeClr val="lt1"/>
          </a:fillRef>
          <a:effectRef idx="0">
            <a:schemeClr val="accent4"/>
          </a:effectRef>
          <a:fontRef idx="minor">
            <a:schemeClr val="dk1"/>
          </a:fontRef>
        </p:style>
        <p:txBody>
          <a:bodyPr>
            <a:normAutofit fontScale="92500"/>
          </a:bodyPr>
          <a:lstStyle/>
          <a:p>
            <a:pPr marL="82296" indent="0">
              <a:buNone/>
            </a:pPr>
            <a:r>
              <a:rPr lang="en-US" dirty="0" smtClean="0"/>
              <a:t>This figure shows the turbo charged cars leading the market by price. Turbo charged cars that uses diesel are higher than </a:t>
            </a:r>
            <a:r>
              <a:rPr lang="en-US" dirty="0" err="1" smtClean="0"/>
              <a:t>thos</a:t>
            </a:r>
            <a:r>
              <a:rPr lang="en-US" dirty="0" smtClean="0"/>
              <a:t> who  gas.</a:t>
            </a:r>
          </a:p>
          <a:p>
            <a:pPr marL="82296" indent="0">
              <a:buNone/>
            </a:pPr>
            <a:r>
              <a:rPr lang="en-US" dirty="0" smtClean="0"/>
              <a:t>On the category of std aspirated cars those who uses gas are higher than those who use diesel</a:t>
            </a:r>
            <a:endParaRPr lang="en-US" dirty="0"/>
          </a:p>
        </p:txBody>
      </p:sp>
      <p:pic>
        <p:nvPicPr>
          <p:cNvPr id="3891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24400" y="1447800"/>
            <a:ext cx="396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027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Drive wheel </a:t>
            </a:r>
            <a:r>
              <a:rPr lang="en-US" u="sng" dirty="0" err="1" smtClean="0"/>
              <a:t>vs</a:t>
            </a:r>
            <a:r>
              <a:rPr lang="en-US" u="sng" dirty="0" smtClean="0"/>
              <a:t> engine location </a:t>
            </a:r>
            <a:r>
              <a:rPr lang="en-US" u="sng" dirty="0" err="1" smtClean="0"/>
              <a:t>vs</a:t>
            </a:r>
            <a:r>
              <a:rPr lang="en-US" u="sng" dirty="0" smtClean="0"/>
              <a:t> price</a:t>
            </a:r>
            <a:endParaRPr lang="en-US" u="sng" dirty="0"/>
          </a:p>
        </p:txBody>
      </p:sp>
      <p:sp>
        <p:nvSpPr>
          <p:cNvPr id="3" name="Content Placeholder 2"/>
          <p:cNvSpPr>
            <a:spLocks noGrp="1"/>
          </p:cNvSpPr>
          <p:nvPr>
            <p:ph sz="half" idx="1"/>
          </p:nvPr>
        </p:nvSpPr>
        <p:spPr>
          <a:xfrm>
            <a:off x="1143000" y="1524000"/>
            <a:ext cx="3657600" cy="466344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82296" indent="0">
              <a:buNone/>
            </a:pPr>
            <a:r>
              <a:rPr lang="en-US" dirty="0" smtClean="0"/>
              <a:t>From  the category of rear wheel drive cars with rear engine are few in the market but higher in price than all cars.</a:t>
            </a:r>
          </a:p>
          <a:p>
            <a:pPr marL="82296" indent="0">
              <a:buNone/>
            </a:pPr>
            <a:r>
              <a:rPr lang="en-US" dirty="0" smtClean="0"/>
              <a:t>On the category of front wheel drive no car is recorded with rear engine location, same thing with 4wd. </a:t>
            </a:r>
            <a:endParaRPr lang="en-US" dirty="0"/>
          </a:p>
        </p:txBody>
      </p:sp>
      <p:pic>
        <p:nvPicPr>
          <p:cNvPr id="399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00600" y="1676400"/>
            <a:ext cx="388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712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Price by bore ratio and fueltype</a:t>
            </a:r>
            <a:endParaRPr lang="en-US" u="sng" dirty="0"/>
          </a:p>
        </p:txBody>
      </p:sp>
      <p:sp>
        <p:nvSpPr>
          <p:cNvPr id="3" name="Content Placeholder 2"/>
          <p:cNvSpPr>
            <a:spLocks noGrp="1"/>
          </p:cNvSpPr>
          <p:nvPr>
            <p:ph sz="half" idx="1"/>
          </p:nvPr>
        </p:nvSpPr>
        <p:spPr>
          <a:xfrm>
            <a:off x="1066800" y="15240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Price can still depend on car bore ratio and the fuel type car uses</a:t>
            </a:r>
            <a:endParaRPr lang="en-US" dirty="0"/>
          </a:p>
        </p:txBody>
      </p:sp>
      <p:pic>
        <p:nvPicPr>
          <p:cNvPr id="4096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396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75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Price by car aspiration and engine size</a:t>
            </a:r>
            <a:endParaRPr lang="en-US" u="sng" dirty="0"/>
          </a:p>
        </p:txBody>
      </p:sp>
      <p:sp>
        <p:nvSpPr>
          <p:cNvPr id="3" name="Content Placeholder 2"/>
          <p:cNvSpPr>
            <a:spLocks noGrp="1"/>
          </p:cNvSpPr>
          <p:nvPr>
            <p:ph sz="half" idx="1"/>
          </p:nvPr>
        </p:nvSpPr>
        <p:spPr>
          <a:xfrm>
            <a:off x="1066800" y="16002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Car price can also depend on the type of aspiration and engine size on the Nigerian market.</a:t>
            </a:r>
            <a:endParaRPr lang="en-US" dirty="0"/>
          </a:p>
        </p:txBody>
      </p:sp>
      <p:pic>
        <p:nvPicPr>
          <p:cNvPr id="4198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3657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831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Citympg </a:t>
            </a:r>
            <a:r>
              <a:rPr lang="en-US" u="sng" dirty="0" err="1" smtClean="0"/>
              <a:t>vs</a:t>
            </a:r>
            <a:r>
              <a:rPr lang="en-US" u="sng" dirty="0" smtClean="0"/>
              <a:t> highwaympg</a:t>
            </a:r>
            <a:endParaRPr lang="en-US" u="sng" dirty="0"/>
          </a:p>
        </p:txBody>
      </p:sp>
      <p:sp>
        <p:nvSpPr>
          <p:cNvPr id="3" name="Content Placeholder 2"/>
          <p:cNvSpPr>
            <a:spLocks noGrp="1"/>
          </p:cNvSpPr>
          <p:nvPr>
            <p:ph sz="half" idx="1"/>
          </p:nvPr>
        </p:nvSpPr>
        <p:spPr>
          <a:xfrm>
            <a:off x="1066800" y="1371600"/>
            <a:ext cx="3657600" cy="4663440"/>
          </a:xfrm>
        </p:spPr>
        <p:style>
          <a:lnRef idx="2">
            <a:schemeClr val="accent4"/>
          </a:lnRef>
          <a:fillRef idx="1">
            <a:schemeClr val="lt1"/>
          </a:fillRef>
          <a:effectRef idx="0">
            <a:schemeClr val="accent4"/>
          </a:effectRef>
          <a:fontRef idx="minor">
            <a:schemeClr val="dk1"/>
          </a:fontRef>
        </p:style>
        <p:txBody>
          <a:bodyPr/>
          <a:lstStyle/>
          <a:p>
            <a:pPr marL="82296" indent="0">
              <a:buNone/>
            </a:pPr>
            <a:r>
              <a:rPr lang="en-US" dirty="0" smtClean="0"/>
              <a:t>There is a strong relationship between citympg and highwaympg of cars sold in the Nigerian market.</a:t>
            </a:r>
            <a:endParaRPr lang="en-US" dirty="0"/>
          </a:p>
        </p:txBody>
      </p:sp>
      <p:pic>
        <p:nvPicPr>
          <p:cNvPr id="430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00600" y="1219200"/>
            <a:ext cx="3810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76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The Data</a:t>
            </a:r>
            <a:endParaRPr lang="en-US" u="sng" dirty="0"/>
          </a:p>
        </p:txBody>
      </p:sp>
      <p:sp>
        <p:nvSpPr>
          <p:cNvPr id="3" name="Content Placeholder 2"/>
          <p:cNvSpPr>
            <a:spLocks noGrp="1"/>
          </p:cNvSpPr>
          <p:nvPr>
            <p:ph idx="1"/>
          </p:nvPr>
        </p:nvSpPr>
        <p:spPr>
          <a:xfrm>
            <a:off x="1435608" y="1447800"/>
            <a:ext cx="7498080" cy="5029200"/>
          </a:xfrm>
        </p:spPr>
        <p:txBody>
          <a:bodyPr>
            <a:normAutofit fontScale="25000" lnSpcReduction="20000"/>
          </a:bodyPr>
          <a:lstStyle/>
          <a:p>
            <a:pPr marL="82296" indent="0">
              <a:buNone/>
            </a:pPr>
            <a:r>
              <a:rPr lang="en-US" sz="7200" dirty="0" smtClean="0"/>
              <a:t>The data for this analysis obtained through  market surveys of different types of cars across the  Nigerian automobile market.</a:t>
            </a:r>
          </a:p>
          <a:p>
            <a:pPr marL="82296" indent="0">
              <a:buNone/>
            </a:pPr>
            <a:r>
              <a:rPr lang="en-US" sz="7200" dirty="0" smtClean="0"/>
              <a:t>It is characterized by the following features:</a:t>
            </a:r>
          </a:p>
          <a:p>
            <a:pPr>
              <a:buFont typeface="Wingdings" pitchFamily="2" charset="2"/>
              <a:buChar char="Ø"/>
            </a:pPr>
            <a:r>
              <a:rPr lang="en-US" sz="7200" dirty="0" smtClean="0"/>
              <a:t>Car_ID:Unique </a:t>
            </a:r>
            <a:r>
              <a:rPr lang="en-US" sz="7200" dirty="0"/>
              <a:t>id of each observation (Interger</a:t>
            </a:r>
            <a:r>
              <a:rPr lang="en-US" sz="7200" dirty="0" smtClean="0"/>
              <a:t>).</a:t>
            </a:r>
          </a:p>
          <a:p>
            <a:pPr>
              <a:buFont typeface="Wingdings" pitchFamily="2" charset="2"/>
              <a:buChar char="Ø"/>
            </a:pPr>
            <a:r>
              <a:rPr lang="en-US" sz="7200" dirty="0"/>
              <a:t>Symboling</a:t>
            </a:r>
            <a:r>
              <a:rPr lang="en-US" sz="7200" dirty="0" smtClean="0"/>
              <a:t>: Its </a:t>
            </a:r>
            <a:r>
              <a:rPr lang="en-US" sz="7200" dirty="0"/>
              <a:t>assigned insurance risk rating, A value of +3 indicates that the auto is risky, -3 that it is probably pretty safe.(Categorical</a:t>
            </a:r>
            <a:r>
              <a:rPr lang="en-US" sz="7200" dirty="0" smtClean="0"/>
              <a:t>). </a:t>
            </a:r>
          </a:p>
          <a:p>
            <a:pPr>
              <a:buFont typeface="Wingdings" pitchFamily="2" charset="2"/>
              <a:buChar char="Ø"/>
            </a:pPr>
            <a:r>
              <a:rPr lang="en-US" sz="7200" dirty="0"/>
              <a:t>carCompany</a:t>
            </a:r>
            <a:r>
              <a:rPr lang="en-US" sz="7200" dirty="0" smtClean="0"/>
              <a:t>: Name </a:t>
            </a:r>
            <a:r>
              <a:rPr lang="en-US" sz="7200" dirty="0"/>
              <a:t>of car company (Categorical</a:t>
            </a:r>
            <a:r>
              <a:rPr lang="en-US" sz="7200" dirty="0" smtClean="0"/>
              <a:t>)</a:t>
            </a:r>
          </a:p>
          <a:p>
            <a:pPr>
              <a:buFont typeface="Wingdings" pitchFamily="2" charset="2"/>
              <a:buChar char="Ø"/>
            </a:pPr>
            <a:r>
              <a:rPr lang="en-US" sz="7200" dirty="0" smtClean="0"/>
              <a:t>Fueltype: Car </a:t>
            </a:r>
            <a:r>
              <a:rPr lang="en-US" sz="7200" dirty="0"/>
              <a:t>fuel type i.e gas or diesel (Categorical)		</a:t>
            </a:r>
          </a:p>
          <a:p>
            <a:pPr>
              <a:buFont typeface="Wingdings" pitchFamily="2" charset="2"/>
              <a:buChar char="Ø"/>
            </a:pPr>
            <a:r>
              <a:rPr lang="en-US" sz="7200" dirty="0" smtClean="0"/>
              <a:t>Aspiration: Aspiration </a:t>
            </a:r>
            <a:r>
              <a:rPr lang="en-US" sz="7200" dirty="0"/>
              <a:t>used in a car (Categorical)		</a:t>
            </a:r>
          </a:p>
          <a:p>
            <a:pPr>
              <a:buFont typeface="Wingdings" pitchFamily="2" charset="2"/>
              <a:buChar char="Ø"/>
            </a:pPr>
            <a:r>
              <a:rPr lang="en-US" sz="7200" dirty="0"/>
              <a:t>doornumber	:</a:t>
            </a:r>
            <a:r>
              <a:rPr lang="en-US" sz="7200" dirty="0" smtClean="0"/>
              <a:t> Number </a:t>
            </a:r>
            <a:r>
              <a:rPr lang="en-US" sz="7200" dirty="0"/>
              <a:t>of doors in a car (Categorical)		</a:t>
            </a:r>
          </a:p>
          <a:p>
            <a:pPr>
              <a:buFont typeface="Wingdings" pitchFamily="2" charset="2"/>
              <a:buChar char="Ø"/>
            </a:pPr>
            <a:r>
              <a:rPr lang="en-US" sz="7200" dirty="0" smtClean="0"/>
              <a:t>Carbody: body </a:t>
            </a:r>
            <a:r>
              <a:rPr lang="en-US" sz="7200" dirty="0"/>
              <a:t>of car (Categorical)		</a:t>
            </a:r>
          </a:p>
          <a:p>
            <a:pPr>
              <a:buFont typeface="Wingdings" pitchFamily="2" charset="2"/>
              <a:buChar char="Ø"/>
            </a:pPr>
            <a:r>
              <a:rPr lang="en-US" sz="7200" dirty="0" smtClean="0"/>
              <a:t>Drivewheel: type </a:t>
            </a:r>
            <a:r>
              <a:rPr lang="en-US" sz="7200" dirty="0"/>
              <a:t>of drive wheel (Categorical)		</a:t>
            </a:r>
          </a:p>
          <a:p>
            <a:pPr>
              <a:buFont typeface="Wingdings" pitchFamily="2" charset="2"/>
              <a:buChar char="Ø"/>
            </a:pPr>
            <a:r>
              <a:rPr lang="en-US" sz="7200" dirty="0" smtClean="0"/>
              <a:t>Enginelocation: Location </a:t>
            </a:r>
            <a:r>
              <a:rPr lang="en-US" sz="7200" dirty="0"/>
              <a:t>of car engine (Categorical)		</a:t>
            </a:r>
          </a:p>
          <a:p>
            <a:pPr>
              <a:buFont typeface="Wingdings" pitchFamily="2" charset="2"/>
              <a:buChar char="Ø"/>
            </a:pPr>
            <a:r>
              <a:rPr lang="en-US" sz="7200" dirty="0" smtClean="0"/>
              <a:t>Wheelbase: Weelbase </a:t>
            </a:r>
            <a:r>
              <a:rPr lang="en-US" sz="7200" dirty="0"/>
              <a:t>of car (Numeric)		</a:t>
            </a:r>
          </a:p>
          <a:p>
            <a:pPr>
              <a:buFont typeface="Wingdings" pitchFamily="2" charset="2"/>
              <a:buChar char="Ø"/>
            </a:pPr>
            <a:r>
              <a:rPr lang="en-US" sz="7200" dirty="0" smtClean="0"/>
              <a:t>Carlength: Length </a:t>
            </a:r>
            <a:r>
              <a:rPr lang="en-US" sz="7200" dirty="0"/>
              <a:t>of car (Numeric)		</a:t>
            </a:r>
          </a:p>
          <a:p>
            <a:pPr>
              <a:buFont typeface="Wingdings" pitchFamily="2" charset="2"/>
              <a:buChar char="Ø"/>
            </a:pPr>
            <a:r>
              <a:rPr lang="en-US" sz="7200" dirty="0" smtClean="0"/>
              <a:t>Carwidth:Width </a:t>
            </a:r>
            <a:r>
              <a:rPr lang="en-US" sz="7200" dirty="0"/>
              <a:t>of car (Numeric)		</a:t>
            </a:r>
          </a:p>
          <a:p>
            <a:pPr>
              <a:buFont typeface="Wingdings" pitchFamily="2" charset="2"/>
              <a:buChar char="Ø"/>
            </a:pPr>
            <a:r>
              <a:rPr lang="en-US" sz="7200" dirty="0" smtClean="0"/>
              <a:t>Carheight:height </a:t>
            </a:r>
            <a:r>
              <a:rPr lang="en-US" sz="7200" dirty="0"/>
              <a:t>of car (Numeric)</a:t>
            </a:r>
            <a:r>
              <a:rPr lang="en-US" dirty="0"/>
              <a:t>		</a:t>
            </a:r>
          </a:p>
          <a:p>
            <a:pPr marL="82296" indent="0">
              <a:buNone/>
            </a:pPr>
            <a:r>
              <a:rPr lang="en-US" dirty="0"/>
              <a:t>		</a:t>
            </a:r>
          </a:p>
          <a:p>
            <a:pPr>
              <a:buFont typeface="Wingdings" pitchFamily="2" charset="2"/>
              <a:buChar char="Ø"/>
            </a:pPr>
            <a:endParaRPr lang="en-US" dirty="0" smtClean="0"/>
          </a:p>
        </p:txBody>
      </p:sp>
    </p:spTree>
    <p:extLst>
      <p:ext uri="{BB962C8B-B14F-4D97-AF65-F5344CB8AC3E}">
        <p14:creationId xmlns:p14="http://schemas.microsoft.com/office/powerpoint/2010/main" val="556558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Multivariate Analysis</a:t>
            </a:r>
          </a:p>
        </p:txBody>
      </p:sp>
      <p:sp>
        <p:nvSpPr>
          <p:cNvPr id="3" name="Content Placeholder 2"/>
          <p:cNvSpPr>
            <a:spLocks noGrp="1"/>
          </p:cNvSpPr>
          <p:nvPr>
            <p:ph idx="1"/>
          </p:nvPr>
        </p:nvSpPr>
        <p:spPr/>
        <p:txBody>
          <a:bodyPr>
            <a:normAutofit fontScale="92500" lnSpcReduction="20000"/>
          </a:bodyPr>
          <a:lstStyle/>
          <a:p>
            <a:pPr marL="82296" indent="0">
              <a:buNone/>
            </a:pPr>
            <a:r>
              <a:rPr lang="en-US" dirty="0"/>
              <a:t>The multivariate analysis is the simultaneous observation and analysis of more than one outcome variable. Multivariate</a:t>
            </a:r>
          </a:p>
          <a:p>
            <a:pPr marL="82296" indent="0">
              <a:buNone/>
            </a:pPr>
            <a:r>
              <a:rPr lang="en-US" dirty="0"/>
              <a:t>statistics concerns the understanding of the different aims and background of each of the different features of data, and how they relate to each </a:t>
            </a:r>
            <a:r>
              <a:rPr lang="en-US" dirty="0" smtClean="0"/>
              <a:t>other. We </a:t>
            </a:r>
            <a:r>
              <a:rPr lang="en-US" dirty="0"/>
              <a:t>try to relate the numeric variables by correlating them in order to determine the levels of </a:t>
            </a:r>
            <a:r>
              <a:rPr lang="en-US" dirty="0" smtClean="0"/>
              <a:t>relationships </a:t>
            </a:r>
            <a:r>
              <a:rPr lang="en-US" dirty="0"/>
              <a:t>between each one and others</a:t>
            </a:r>
            <a:r>
              <a:rPr lang="en-US" dirty="0" smtClean="0"/>
              <a:t>. The level of relationships between variable is more clear on the heatmap below.</a:t>
            </a:r>
            <a:endParaRPr lang="en-US" dirty="0"/>
          </a:p>
        </p:txBody>
      </p:sp>
    </p:spTree>
    <p:extLst>
      <p:ext uri="{BB962C8B-B14F-4D97-AF65-F5344CB8AC3E}">
        <p14:creationId xmlns:p14="http://schemas.microsoft.com/office/powerpoint/2010/main" val="427782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a:t>
            </a:r>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5473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262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Pairplot </a:t>
            </a:r>
            <a:endParaRPr lang="en-US" dirty="0"/>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88751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537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Selected features for building the model</a:t>
            </a:r>
            <a:endParaRPr lang="en-US" u="sng"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smtClean="0"/>
              <a:t>All the categorical variables were used, except the car_ID and car name.</a:t>
            </a:r>
          </a:p>
          <a:p>
            <a:pPr marL="82296" indent="0">
              <a:buNone/>
            </a:pPr>
            <a:r>
              <a:rPr lang="en-US" dirty="0" smtClean="0"/>
              <a:t>The following numeric variables were selected:</a:t>
            </a:r>
          </a:p>
          <a:p>
            <a:pPr marL="82296" indent="0">
              <a:buNone/>
            </a:pPr>
            <a:r>
              <a:rPr lang="en-US" sz="2600" dirty="0"/>
              <a:t>wheelbase    </a:t>
            </a:r>
            <a:r>
              <a:rPr lang="en-US" sz="2600" dirty="0" smtClean="0"/>
              <a:t>  </a:t>
            </a:r>
            <a:r>
              <a:rPr lang="en-US" sz="2200" dirty="0"/>
              <a:t>0.577816</a:t>
            </a:r>
          </a:p>
          <a:p>
            <a:pPr marL="82296" indent="0">
              <a:buNone/>
            </a:pPr>
            <a:r>
              <a:rPr lang="en-US" sz="2400" dirty="0"/>
              <a:t>carlength     </a:t>
            </a:r>
            <a:r>
              <a:rPr lang="en-US" sz="2400" dirty="0" smtClean="0"/>
              <a:t>     0.682920</a:t>
            </a:r>
            <a:endParaRPr lang="en-US" sz="2400" dirty="0"/>
          </a:p>
          <a:p>
            <a:pPr marL="82296" indent="0">
              <a:buNone/>
            </a:pPr>
            <a:r>
              <a:rPr lang="en-US" sz="2400" dirty="0"/>
              <a:t>carwidth      </a:t>
            </a:r>
            <a:r>
              <a:rPr lang="en-US" sz="2400" dirty="0" smtClean="0"/>
              <a:t>	 0.759325</a:t>
            </a:r>
            <a:endParaRPr lang="en-US" sz="2400" dirty="0"/>
          </a:p>
          <a:p>
            <a:pPr marL="82296" indent="0">
              <a:buNone/>
            </a:pPr>
            <a:r>
              <a:rPr lang="en-US" sz="2400" dirty="0"/>
              <a:t>curbweight   </a:t>
            </a:r>
            <a:r>
              <a:rPr lang="en-US" sz="2400" dirty="0" smtClean="0"/>
              <a:t>	 </a:t>
            </a:r>
            <a:r>
              <a:rPr lang="en-US" sz="2400" dirty="0"/>
              <a:t>0.835305</a:t>
            </a:r>
          </a:p>
          <a:p>
            <a:pPr marL="82296" indent="0">
              <a:buNone/>
            </a:pPr>
            <a:r>
              <a:rPr lang="en-US" sz="2400" dirty="0"/>
              <a:t>enginesize   </a:t>
            </a:r>
            <a:r>
              <a:rPr lang="en-US" sz="2400" dirty="0" smtClean="0"/>
              <a:t>	 </a:t>
            </a:r>
            <a:r>
              <a:rPr lang="en-US" sz="2400" dirty="0"/>
              <a:t>0.874145</a:t>
            </a:r>
          </a:p>
          <a:p>
            <a:pPr marL="82296" indent="0">
              <a:buNone/>
            </a:pPr>
            <a:r>
              <a:rPr lang="en-US" sz="2400" dirty="0"/>
              <a:t>boreratio     </a:t>
            </a:r>
            <a:r>
              <a:rPr lang="en-US" sz="2400" dirty="0" smtClean="0"/>
              <a:t>	 0.553173</a:t>
            </a:r>
            <a:endParaRPr lang="en-US" sz="2400" dirty="0"/>
          </a:p>
          <a:p>
            <a:pPr marL="82296" indent="0">
              <a:buNone/>
            </a:pPr>
            <a:r>
              <a:rPr lang="en-US" sz="2400" dirty="0"/>
              <a:t>horsepower    </a:t>
            </a:r>
            <a:r>
              <a:rPr lang="en-US" sz="2400" dirty="0" smtClean="0"/>
              <a:t>  0.808139</a:t>
            </a:r>
            <a:endParaRPr lang="en-US" sz="2400" dirty="0"/>
          </a:p>
          <a:p>
            <a:pPr marL="82296" indent="0">
              <a:buNone/>
            </a:pPr>
            <a:r>
              <a:rPr lang="en-US" sz="2400" dirty="0"/>
              <a:t>citympg      </a:t>
            </a:r>
            <a:r>
              <a:rPr lang="en-US" sz="2400" dirty="0" smtClean="0"/>
              <a:t>	 </a:t>
            </a:r>
            <a:r>
              <a:rPr lang="en-US" sz="2400" dirty="0"/>
              <a:t>0.685751</a:t>
            </a:r>
          </a:p>
          <a:p>
            <a:pPr marL="82296" indent="0">
              <a:buNone/>
            </a:pPr>
            <a:r>
              <a:rPr lang="en-US" sz="2400" dirty="0"/>
              <a:t>highwaympg   </a:t>
            </a:r>
            <a:r>
              <a:rPr lang="en-US" sz="2400" dirty="0" smtClean="0"/>
              <a:t>	 0.697599</a:t>
            </a:r>
            <a:endParaRPr lang="en-US" sz="2400" dirty="0"/>
          </a:p>
        </p:txBody>
      </p:sp>
    </p:spTree>
    <p:extLst>
      <p:ext uri="{BB962C8B-B14F-4D97-AF65-F5344CB8AC3E}">
        <p14:creationId xmlns:p14="http://schemas.microsoft.com/office/powerpoint/2010/main" val="97102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prediction</a:t>
            </a:r>
            <a:endParaRPr lang="en-US" u="sng" dirty="0"/>
          </a:p>
        </p:txBody>
      </p:sp>
      <p:sp>
        <p:nvSpPr>
          <p:cNvPr id="3" name="Content Placeholder 2"/>
          <p:cNvSpPr>
            <a:spLocks noGrp="1"/>
          </p:cNvSpPr>
          <p:nvPr>
            <p:ph idx="1"/>
          </p:nvPr>
        </p:nvSpPr>
        <p:spPr/>
        <p:txBody>
          <a:bodyPr>
            <a:normAutofit/>
          </a:bodyPr>
          <a:lstStyle/>
          <a:p>
            <a:pPr marL="82296" indent="0">
              <a:buNone/>
            </a:pPr>
            <a:r>
              <a:rPr lang="en-US" dirty="0" smtClean="0"/>
              <a:t>The data was tested using different but with same purpose </a:t>
            </a:r>
            <a:r>
              <a:rPr lang="en-US" dirty="0"/>
              <a:t>machine learning </a:t>
            </a:r>
            <a:r>
              <a:rPr lang="en-US" dirty="0" smtClean="0"/>
              <a:t>Tools(Ridge regression, Linear regression).</a:t>
            </a:r>
          </a:p>
          <a:p>
            <a:pPr marL="82296" indent="0">
              <a:buNone/>
            </a:pPr>
            <a:r>
              <a:rPr lang="en-US" dirty="0" smtClean="0"/>
              <a:t>Ridge regression settles a problem where the model performs well on the </a:t>
            </a:r>
            <a:r>
              <a:rPr lang="en-US" dirty="0" err="1" smtClean="0"/>
              <a:t>traing</a:t>
            </a:r>
            <a:r>
              <a:rPr lang="en-US" dirty="0" smtClean="0"/>
              <a:t> data and poorly on the testing data. While linear regression is a straight forward tool which focus on finding the linear relationship between the target and predictors.</a:t>
            </a:r>
            <a:endParaRPr lang="en-US" dirty="0"/>
          </a:p>
        </p:txBody>
      </p:sp>
    </p:spTree>
    <p:extLst>
      <p:ext uri="{BB962C8B-B14F-4D97-AF65-F5344CB8AC3E}">
        <p14:creationId xmlns:p14="http://schemas.microsoft.com/office/powerpoint/2010/main" val="1079452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prediction cont’d </a:t>
            </a:r>
            <a:r>
              <a:rPr lang="en-US" dirty="0" smtClean="0"/>
              <a:t/>
            </a:r>
            <a:br>
              <a:rPr lang="en-US" dirty="0" smtClean="0"/>
            </a:br>
            <a:r>
              <a:rPr lang="en-US" sz="3100" dirty="0" smtClean="0">
                <a:solidFill>
                  <a:schemeClr val="accent4"/>
                </a:solidFill>
              </a:rPr>
              <a:t>Results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smtClean="0"/>
              <a:t>Since these two models(linear and ridge regression) have a very close result. We will use the results obtained from linear regression , because the RMSE here is minimal.</a:t>
            </a:r>
          </a:p>
          <a:p>
            <a:pPr marL="82296" indent="0">
              <a:buNone/>
            </a:pPr>
            <a:r>
              <a:rPr lang="en-US" b="1" dirty="0"/>
              <a:t>Intercept</a:t>
            </a:r>
            <a:r>
              <a:rPr lang="en-US" dirty="0"/>
              <a:t> </a:t>
            </a:r>
            <a:r>
              <a:rPr lang="en-US" dirty="0" smtClean="0"/>
              <a:t>: 12898.913755244754 (</a:t>
            </a:r>
            <a:r>
              <a:rPr lang="en-US" b="1" dirty="0" smtClean="0"/>
              <a:t>constant </a:t>
            </a:r>
            <a:r>
              <a:rPr lang="en-US" b="1" dirty="0"/>
              <a:t>coefficient</a:t>
            </a:r>
            <a:r>
              <a:rPr lang="en-US" dirty="0"/>
              <a:t> </a:t>
            </a:r>
            <a:r>
              <a:rPr lang="en-US" dirty="0" smtClean="0"/>
              <a:t>) </a:t>
            </a:r>
            <a:r>
              <a:rPr lang="en-US" dirty="0"/>
              <a:t>It means that if both the </a:t>
            </a:r>
            <a:r>
              <a:rPr lang="en-US" dirty="0" smtClean="0"/>
              <a:t>coefficients </a:t>
            </a:r>
            <a:r>
              <a:rPr lang="en-US" dirty="0"/>
              <a:t>are zero, then the expected output (i.e., the Y) would be equal to the </a:t>
            </a:r>
            <a:r>
              <a:rPr lang="en-US" dirty="0" smtClean="0"/>
              <a:t>constant coefficient.</a:t>
            </a:r>
          </a:p>
          <a:p>
            <a:pPr marL="82296" indent="0">
              <a:buNone/>
            </a:pPr>
            <a:endParaRPr lang="en-US" dirty="0"/>
          </a:p>
        </p:txBody>
      </p:sp>
    </p:spTree>
    <p:extLst>
      <p:ext uri="{BB962C8B-B14F-4D97-AF65-F5344CB8AC3E}">
        <p14:creationId xmlns:p14="http://schemas.microsoft.com/office/powerpoint/2010/main" val="2949657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prediction cont’d </a:t>
            </a:r>
            <a:r>
              <a:rPr lang="en-US" u="sng" dirty="0"/>
              <a:t/>
            </a:r>
            <a:br>
              <a:rPr lang="en-US" u="sng" dirty="0"/>
            </a:br>
            <a:r>
              <a:rPr lang="en-US" sz="3100" dirty="0">
                <a:solidFill>
                  <a:schemeClr val="accent4"/>
                </a:solidFill>
              </a:rPr>
              <a:t>Results</a:t>
            </a:r>
          </a:p>
        </p:txBody>
      </p:sp>
      <p:sp>
        <p:nvSpPr>
          <p:cNvPr id="3" name="Content Placeholder 2"/>
          <p:cNvSpPr>
            <a:spLocks noGrp="1"/>
          </p:cNvSpPr>
          <p:nvPr>
            <p:ph idx="1"/>
          </p:nvPr>
        </p:nvSpPr>
        <p:spPr/>
        <p:txBody>
          <a:bodyPr>
            <a:normAutofit lnSpcReduction="10000"/>
          </a:bodyPr>
          <a:lstStyle/>
          <a:p>
            <a:pPr marL="82296" indent="0">
              <a:buNone/>
            </a:pPr>
            <a:r>
              <a:rPr lang="en-US" b="1" dirty="0" smtClean="0"/>
              <a:t>Coefficient(x)</a:t>
            </a:r>
            <a:r>
              <a:rPr lang="en-US" dirty="0" smtClean="0"/>
              <a:t>:  Represents </a:t>
            </a:r>
            <a:r>
              <a:rPr lang="en-US" dirty="0"/>
              <a:t>the change in the output Y due to a change of one unit in </a:t>
            </a:r>
            <a:r>
              <a:rPr lang="en-US" dirty="0" smtClean="0"/>
              <a:t>the X (Predictor variables ).</a:t>
            </a:r>
          </a:p>
          <a:p>
            <a:pPr marL="82296" indent="0">
              <a:buNone/>
            </a:pPr>
            <a:r>
              <a:rPr lang="en-US" b="1" dirty="0"/>
              <a:t>coefficient of </a:t>
            </a:r>
            <a:r>
              <a:rPr lang="en-US" b="1" dirty="0" smtClean="0"/>
              <a:t>determination</a:t>
            </a:r>
            <a:r>
              <a:rPr lang="en-US" b="1" dirty="0"/>
              <a:t>:  </a:t>
            </a:r>
            <a:r>
              <a:rPr lang="en-US" dirty="0" smtClean="0"/>
              <a:t>0.8993194962322323, otherwise </a:t>
            </a:r>
            <a:r>
              <a:rPr lang="en-US" dirty="0"/>
              <a:t>known r_squared, reflects the fit of the </a:t>
            </a:r>
            <a:r>
              <a:rPr lang="en-US" dirty="0" smtClean="0"/>
              <a:t>model. </a:t>
            </a:r>
            <a:r>
              <a:rPr lang="en-US" dirty="0"/>
              <a:t>V</a:t>
            </a:r>
            <a:r>
              <a:rPr lang="en-US" dirty="0" smtClean="0"/>
              <a:t>alues </a:t>
            </a:r>
            <a:r>
              <a:rPr lang="en-US" dirty="0"/>
              <a:t>range from 0 to 1, where a higher value generally indicates a better fit, assuming certain conditions are met</a:t>
            </a:r>
            <a:r>
              <a:rPr lang="en-US" dirty="0" smtClean="0"/>
              <a:t>. In our case the we a very good fit</a:t>
            </a:r>
          </a:p>
          <a:p>
            <a:pPr marL="82296" indent="0">
              <a:buNone/>
            </a:pPr>
            <a:endParaRPr lang="en-US" b="1" dirty="0" smtClean="0"/>
          </a:p>
          <a:p>
            <a:pPr marL="82296" indent="0">
              <a:buNone/>
            </a:pPr>
            <a:endParaRPr lang="en-US" dirty="0"/>
          </a:p>
        </p:txBody>
      </p:sp>
    </p:spTree>
    <p:extLst>
      <p:ext uri="{BB962C8B-B14F-4D97-AF65-F5344CB8AC3E}">
        <p14:creationId xmlns:p14="http://schemas.microsoft.com/office/powerpoint/2010/main" val="1151276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a:t>
            </a:r>
            <a:r>
              <a:rPr lang="en-US" u="sng" dirty="0"/>
              <a:t>prediction </a:t>
            </a:r>
            <a:r>
              <a:rPr lang="en-US" u="sng" dirty="0" smtClean="0"/>
              <a:t>cont’d</a:t>
            </a:r>
            <a:br>
              <a:rPr lang="en-US" u="sng" dirty="0" smtClean="0"/>
            </a:br>
            <a:r>
              <a:rPr lang="en-US" u="sng" dirty="0"/>
              <a:t> </a:t>
            </a:r>
            <a:r>
              <a:rPr lang="en-US" sz="3100" u="sng" dirty="0">
                <a:solidFill>
                  <a:schemeClr val="accent4"/>
                </a:solidFill>
              </a:rPr>
              <a:t>Results</a:t>
            </a:r>
          </a:p>
        </p:txBody>
      </p:sp>
      <p:sp>
        <p:nvSpPr>
          <p:cNvPr id="3" name="Content Placeholder 2"/>
          <p:cNvSpPr>
            <a:spLocks noGrp="1"/>
          </p:cNvSpPr>
          <p:nvPr>
            <p:ph idx="1"/>
          </p:nvPr>
        </p:nvSpPr>
        <p:spPr/>
        <p:txBody>
          <a:bodyPr>
            <a:normAutofit lnSpcReduction="10000"/>
          </a:bodyPr>
          <a:lstStyle/>
          <a:p>
            <a:pPr marL="82296" indent="0">
              <a:buNone/>
            </a:pPr>
            <a:r>
              <a:rPr lang="en-US" dirty="0" smtClean="0"/>
              <a:t>RMSE</a:t>
            </a:r>
            <a:r>
              <a:rPr lang="en-US" dirty="0"/>
              <a:t>: </a:t>
            </a:r>
            <a:r>
              <a:rPr lang="en-US" dirty="0" smtClean="0"/>
              <a:t>2035.3316903994732  </a:t>
            </a:r>
            <a:r>
              <a:rPr lang="en-US" dirty="0"/>
              <a:t>this </a:t>
            </a:r>
            <a:r>
              <a:rPr lang="en-US" dirty="0" smtClean="0"/>
              <a:t>is a very good property which examines the response variable.</a:t>
            </a:r>
          </a:p>
          <a:p>
            <a:pPr marL="82296" indent="0">
              <a:buNone/>
            </a:pPr>
            <a:r>
              <a:rPr lang="en-US" dirty="0" smtClean="0"/>
              <a:t>Lower value of RMSE indicate a better fit. RMSE is a measure of how accurate the model predicts the response.</a:t>
            </a:r>
          </a:p>
          <a:p>
            <a:pPr marL="82296" indent="0">
              <a:buNone/>
            </a:pPr>
            <a:r>
              <a:rPr lang="en-US" dirty="0" smtClean="0"/>
              <a:t>The RMSE value above is indicate a good prediction.</a:t>
            </a:r>
          </a:p>
          <a:p>
            <a:pPr marL="82296" indent="0">
              <a:buNone/>
            </a:pPr>
            <a:r>
              <a:rPr lang="en-US" dirty="0" smtClean="0"/>
              <a:t>Below is the visualization of the predicted response.</a:t>
            </a:r>
            <a:endParaRPr lang="en-US" dirty="0"/>
          </a:p>
        </p:txBody>
      </p:sp>
    </p:spTree>
    <p:extLst>
      <p:ext uri="{BB962C8B-B14F-4D97-AF65-F5344CB8AC3E}">
        <p14:creationId xmlns:p14="http://schemas.microsoft.com/office/powerpoint/2010/main" val="1661594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
            <a:ext cx="7238999"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180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Summary</a:t>
            </a:r>
            <a:endParaRPr lang="en-US" u="sng" dirty="0"/>
          </a:p>
        </p:txBody>
      </p:sp>
      <p:sp>
        <p:nvSpPr>
          <p:cNvPr id="3" name="Content Placeholder 2"/>
          <p:cNvSpPr>
            <a:spLocks noGrp="1"/>
          </p:cNvSpPr>
          <p:nvPr>
            <p:ph idx="1"/>
          </p:nvPr>
        </p:nvSpPr>
        <p:spPr/>
        <p:txBody>
          <a:bodyPr/>
          <a:lstStyle/>
          <a:p>
            <a:pPr marL="82296" indent="0">
              <a:buNone/>
            </a:pPr>
            <a:r>
              <a:rPr lang="en-US" sz="1800" dirty="0"/>
              <a:t>This section of the study summarizes the observations derive from the data</a:t>
            </a:r>
            <a:r>
              <a:rPr lang="en-US" sz="1800" dirty="0" smtClean="0"/>
              <a:t>.</a:t>
            </a:r>
          </a:p>
          <a:p>
            <a:pPr>
              <a:buFont typeface="Wingdings" pitchFamily="2" charset="2"/>
              <a:buChar char="§"/>
            </a:pPr>
            <a:r>
              <a:rPr lang="en-US" sz="1800" dirty="0" smtClean="0"/>
              <a:t>It was seen that most cars in the market are not under insurance.</a:t>
            </a:r>
          </a:p>
          <a:p>
            <a:pPr>
              <a:buFont typeface="Wingdings" pitchFamily="2" charset="2"/>
              <a:buChar char="§"/>
            </a:pPr>
            <a:r>
              <a:rPr lang="en-US" sz="1800" dirty="0" smtClean="0"/>
              <a:t>The top two companies in the market are Toyota and Peugeot.</a:t>
            </a:r>
          </a:p>
          <a:p>
            <a:pPr>
              <a:buFont typeface="Wingdings" pitchFamily="2" charset="2"/>
              <a:buChar char="§"/>
            </a:pPr>
            <a:r>
              <a:rPr lang="en-US" sz="1800" dirty="0" smtClean="0"/>
              <a:t>Most cars in the market uses gas </a:t>
            </a:r>
          </a:p>
          <a:p>
            <a:pPr>
              <a:buFont typeface="Wingdings" pitchFamily="2" charset="2"/>
              <a:buChar char="§"/>
            </a:pPr>
            <a:r>
              <a:rPr lang="en-US" sz="1800" dirty="0" smtClean="0"/>
              <a:t>The most preferred car aspiration is std and it’s the selling</a:t>
            </a:r>
            <a:r>
              <a:rPr lang="en-US" dirty="0" smtClean="0"/>
              <a:t>.</a:t>
            </a:r>
          </a:p>
          <a:p>
            <a:pPr>
              <a:buFont typeface="Wingdings" pitchFamily="2" charset="2"/>
              <a:buChar char="§"/>
            </a:pPr>
            <a:r>
              <a:rPr lang="en-US" sz="1800" dirty="0" smtClean="0"/>
              <a:t>Sedan and hatchback are the most selling cars by body.</a:t>
            </a:r>
          </a:p>
          <a:p>
            <a:pPr>
              <a:buFont typeface="Wingdings" pitchFamily="2" charset="2"/>
              <a:buChar char="§"/>
            </a:pPr>
            <a:r>
              <a:rPr lang="en-US" sz="1800" dirty="0" smtClean="0"/>
              <a:t>People prefer front wheel drive cars and front </a:t>
            </a:r>
            <a:r>
              <a:rPr lang="en-US" sz="1800" dirty="0"/>
              <a:t>engine </a:t>
            </a:r>
            <a:r>
              <a:rPr lang="en-US" sz="1800" dirty="0" smtClean="0"/>
              <a:t>location mostly</a:t>
            </a:r>
            <a:r>
              <a:rPr lang="en-US" sz="2000" dirty="0" smtClean="0"/>
              <a:t>.</a:t>
            </a:r>
          </a:p>
          <a:p>
            <a:pPr>
              <a:buFont typeface="Wingdings" pitchFamily="2" charset="2"/>
              <a:buChar char="§"/>
            </a:pPr>
            <a:r>
              <a:rPr lang="en-US" sz="2000" dirty="0" smtClean="0"/>
              <a:t>Most cars are </a:t>
            </a:r>
            <a:r>
              <a:rPr lang="en-US" sz="2000" dirty="0"/>
              <a:t>sold around </a:t>
            </a:r>
            <a:r>
              <a:rPr lang="en-US" sz="2000" dirty="0" smtClean="0"/>
              <a:t>16503 and below.</a:t>
            </a:r>
          </a:p>
          <a:p>
            <a:pPr>
              <a:buFont typeface="Wingdings" pitchFamily="2" charset="2"/>
              <a:buChar char="§"/>
            </a:pPr>
            <a:r>
              <a:rPr lang="en-US" sz="2000" dirty="0" smtClean="0"/>
              <a:t>Most costly cars are not much in the market.</a:t>
            </a:r>
          </a:p>
          <a:p>
            <a:pPr>
              <a:buFont typeface="Wingdings" pitchFamily="2" charset="2"/>
              <a:buChar char="§"/>
            </a:pPr>
            <a:endParaRPr lang="en-US" sz="2000" dirty="0" smtClean="0"/>
          </a:p>
          <a:p>
            <a:pPr>
              <a:buFont typeface="Wingdings" pitchFamily="2" charset="2"/>
              <a:buChar char="§"/>
            </a:pPr>
            <a:endParaRPr lang="en-US" sz="2000" dirty="0" smtClean="0"/>
          </a:p>
          <a:p>
            <a:pPr>
              <a:buFont typeface="Wingdings" pitchFamily="2" charset="2"/>
              <a:buChar char="§"/>
            </a:pPr>
            <a:endParaRPr lang="en-US" sz="2000" dirty="0"/>
          </a:p>
          <a:p>
            <a:pPr marL="82296" indent="0">
              <a:buNone/>
            </a:pPr>
            <a:endParaRPr lang="en-US" sz="2000" dirty="0"/>
          </a:p>
        </p:txBody>
      </p:sp>
    </p:spTree>
    <p:extLst>
      <p:ext uri="{BB962C8B-B14F-4D97-AF65-F5344CB8AC3E}">
        <p14:creationId xmlns:p14="http://schemas.microsoft.com/office/powerpoint/2010/main" val="385849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The Data cont’d</a:t>
            </a:r>
            <a:endParaRPr lang="en-US" u="sng"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a:t>Curbweight:The weight of a car without occupants or baggage. (Numeric</a:t>
            </a:r>
            <a:r>
              <a:rPr lang="en-US" dirty="0" smtClean="0"/>
              <a:t>).</a:t>
            </a:r>
            <a:r>
              <a:rPr lang="en-US" dirty="0"/>
              <a:t>		</a:t>
            </a:r>
          </a:p>
          <a:p>
            <a:pPr>
              <a:buFont typeface="Wingdings" pitchFamily="2" charset="2"/>
              <a:buChar char="Ø"/>
            </a:pPr>
            <a:r>
              <a:rPr lang="en-US" dirty="0"/>
              <a:t>Enginetype:Type of engine. (Categorical</a:t>
            </a:r>
            <a:r>
              <a:rPr lang="en-US" dirty="0" smtClean="0"/>
              <a:t>).</a:t>
            </a:r>
            <a:r>
              <a:rPr lang="en-US" dirty="0"/>
              <a:t>		</a:t>
            </a:r>
          </a:p>
          <a:p>
            <a:pPr>
              <a:buFont typeface="Wingdings" pitchFamily="2" charset="2"/>
              <a:buChar char="Ø"/>
            </a:pPr>
            <a:r>
              <a:rPr lang="en-US" dirty="0"/>
              <a:t>Cylindernumber:cylinder placed in the car (Categorical)	</a:t>
            </a:r>
            <a:r>
              <a:rPr lang="en-US" dirty="0" smtClean="0"/>
              <a:t>.</a:t>
            </a:r>
            <a:r>
              <a:rPr lang="en-US" dirty="0"/>
              <a:t>	</a:t>
            </a:r>
          </a:p>
          <a:p>
            <a:pPr>
              <a:buFont typeface="Wingdings" pitchFamily="2" charset="2"/>
              <a:buChar char="Ø"/>
            </a:pPr>
            <a:r>
              <a:rPr lang="en-US" dirty="0" smtClean="0"/>
              <a:t> Enginesize:Size </a:t>
            </a:r>
            <a:r>
              <a:rPr lang="en-US" dirty="0"/>
              <a:t>of car (Numeric</a:t>
            </a:r>
            <a:r>
              <a:rPr lang="en-US" dirty="0" smtClean="0"/>
              <a:t>).</a:t>
            </a:r>
            <a:r>
              <a:rPr lang="en-US" dirty="0"/>
              <a:t>		</a:t>
            </a:r>
          </a:p>
          <a:p>
            <a:pPr>
              <a:buFont typeface="Wingdings" pitchFamily="2" charset="2"/>
              <a:buChar char="Ø"/>
            </a:pPr>
            <a:r>
              <a:rPr lang="en-US" dirty="0"/>
              <a:t>Fuelsystem:Fuel system of car (Categorical</a:t>
            </a:r>
            <a:r>
              <a:rPr lang="en-US" dirty="0" smtClean="0"/>
              <a:t>).</a:t>
            </a:r>
            <a:r>
              <a:rPr lang="en-US" dirty="0"/>
              <a:t>		</a:t>
            </a:r>
          </a:p>
          <a:p>
            <a:pPr>
              <a:buFont typeface="Wingdings" pitchFamily="2" charset="2"/>
              <a:buChar char="Ø"/>
            </a:pPr>
            <a:r>
              <a:rPr lang="en-US" dirty="0"/>
              <a:t>Boreratio:Boreratio of car (Numeric</a:t>
            </a:r>
            <a:r>
              <a:rPr lang="en-US" dirty="0" smtClean="0"/>
              <a:t>).</a:t>
            </a:r>
            <a:r>
              <a:rPr lang="en-US" dirty="0"/>
              <a:t>		</a:t>
            </a:r>
          </a:p>
          <a:p>
            <a:pPr>
              <a:buFont typeface="Wingdings" pitchFamily="2" charset="2"/>
              <a:buChar char="Ø"/>
            </a:pPr>
            <a:r>
              <a:rPr lang="en-US" dirty="0"/>
              <a:t>Stroke:Stroke or volume inside the engine (Numeric</a:t>
            </a:r>
            <a:r>
              <a:rPr lang="en-US" dirty="0" smtClean="0"/>
              <a:t>).</a:t>
            </a:r>
            <a:r>
              <a:rPr lang="en-US" dirty="0"/>
              <a:t>		</a:t>
            </a:r>
          </a:p>
          <a:p>
            <a:pPr>
              <a:buFont typeface="Wingdings" pitchFamily="2" charset="2"/>
              <a:buChar char="Ø"/>
            </a:pPr>
            <a:r>
              <a:rPr lang="en-US" dirty="0"/>
              <a:t>Compressionratio:compression ratio of car (Numeric</a:t>
            </a:r>
            <a:r>
              <a:rPr lang="en-US" dirty="0" smtClean="0"/>
              <a:t>).</a:t>
            </a:r>
            <a:r>
              <a:rPr lang="en-US" dirty="0"/>
              <a:t>		</a:t>
            </a:r>
          </a:p>
          <a:p>
            <a:pPr>
              <a:buFont typeface="Wingdings" pitchFamily="2" charset="2"/>
              <a:buChar char="Ø"/>
            </a:pPr>
            <a:r>
              <a:rPr lang="en-US" dirty="0"/>
              <a:t>Horsepower:Horsepower (Numeric</a:t>
            </a:r>
            <a:r>
              <a:rPr lang="en-US" dirty="0" smtClean="0"/>
              <a:t>).</a:t>
            </a:r>
            <a:r>
              <a:rPr lang="en-US" dirty="0"/>
              <a:t>		</a:t>
            </a:r>
          </a:p>
          <a:p>
            <a:pPr>
              <a:buFont typeface="Wingdings" pitchFamily="2" charset="2"/>
              <a:buChar char="Ø"/>
            </a:pPr>
            <a:r>
              <a:rPr lang="en-US" dirty="0"/>
              <a:t>Peakrpm:car peak rpm (Numeric</a:t>
            </a:r>
            <a:r>
              <a:rPr lang="en-US" dirty="0" smtClean="0"/>
              <a:t>).</a:t>
            </a:r>
            <a:r>
              <a:rPr lang="en-US" dirty="0"/>
              <a:t>		</a:t>
            </a:r>
          </a:p>
          <a:p>
            <a:pPr>
              <a:buFont typeface="Wingdings" pitchFamily="2" charset="2"/>
              <a:buChar char="Ø"/>
            </a:pPr>
            <a:r>
              <a:rPr lang="en-US" dirty="0"/>
              <a:t>Citympg:Mileage in city (Numeric</a:t>
            </a:r>
            <a:r>
              <a:rPr lang="en-US" dirty="0" smtClean="0"/>
              <a:t>).</a:t>
            </a:r>
            <a:r>
              <a:rPr lang="en-US" dirty="0"/>
              <a:t>		</a:t>
            </a:r>
          </a:p>
          <a:p>
            <a:pPr>
              <a:buFont typeface="Wingdings" pitchFamily="2" charset="2"/>
              <a:buChar char="Ø"/>
            </a:pPr>
            <a:r>
              <a:rPr lang="en-US" dirty="0"/>
              <a:t>Highwaympg:Mileage on highway (Numeric</a:t>
            </a:r>
            <a:r>
              <a:rPr lang="en-US" dirty="0" smtClean="0"/>
              <a:t>).</a:t>
            </a:r>
            <a:r>
              <a:rPr lang="en-US" dirty="0"/>
              <a:t>		</a:t>
            </a:r>
          </a:p>
          <a:p>
            <a:pPr>
              <a:buFont typeface="Wingdings" pitchFamily="2" charset="2"/>
              <a:buChar char="Ø"/>
            </a:pPr>
            <a:r>
              <a:rPr lang="en-US" dirty="0"/>
              <a:t>price(Dependent variable):Price of car (Numeric</a:t>
            </a:r>
            <a:r>
              <a:rPr lang="en-US" dirty="0" smtClean="0"/>
              <a:t>).</a:t>
            </a:r>
            <a:endParaRPr lang="en-US" dirty="0"/>
          </a:p>
        </p:txBody>
      </p:sp>
    </p:spTree>
    <p:extLst>
      <p:ext uri="{BB962C8B-B14F-4D97-AF65-F5344CB8AC3E}">
        <p14:creationId xmlns:p14="http://schemas.microsoft.com/office/powerpoint/2010/main" val="1716329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Recommendations</a:t>
            </a:r>
          </a:p>
        </p:txBody>
      </p:sp>
      <p:sp>
        <p:nvSpPr>
          <p:cNvPr id="3" name="Content Placeholder 2"/>
          <p:cNvSpPr>
            <a:spLocks noGrp="1"/>
          </p:cNvSpPr>
          <p:nvPr>
            <p:ph idx="1"/>
          </p:nvPr>
        </p:nvSpPr>
        <p:spPr/>
        <p:txBody>
          <a:bodyPr/>
          <a:lstStyle/>
          <a:p>
            <a:pPr marL="82296" indent="0">
              <a:buNone/>
            </a:pPr>
            <a:r>
              <a:rPr lang="en-US" dirty="0" smtClean="0"/>
              <a:t>From all observations, the market is filled with not too expensive cars but also efficient.</a:t>
            </a:r>
          </a:p>
          <a:p>
            <a:pPr marL="82296" indent="0">
              <a:buNone/>
            </a:pPr>
            <a:r>
              <a:rPr lang="en-US" dirty="0" err="1" smtClean="0"/>
              <a:t>Geely</a:t>
            </a:r>
            <a:r>
              <a:rPr lang="en-US" dirty="0" smtClean="0"/>
              <a:t> should consider investing here.</a:t>
            </a:r>
            <a:endParaRPr lang="en-US" dirty="0"/>
          </a:p>
        </p:txBody>
      </p:sp>
    </p:spTree>
    <p:extLst>
      <p:ext uri="{BB962C8B-B14F-4D97-AF65-F5344CB8AC3E}">
        <p14:creationId xmlns:p14="http://schemas.microsoft.com/office/powerpoint/2010/main" val="466419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67000"/>
            <a:ext cx="7498080" cy="1143000"/>
          </a:xfrm>
        </p:spPr>
        <p:txBody>
          <a:bodyPr>
            <a:normAutofit fontScale="90000"/>
          </a:bodyPr>
          <a:lstStyle/>
          <a:p>
            <a:r>
              <a:rPr lang="en-US" sz="8900" i="1" dirty="0" smtClean="0">
                <a:latin typeface="Castellar" pitchFamily="18" charset="0"/>
              </a:rPr>
              <a:t>THAN KYOU</a:t>
            </a:r>
            <a:endParaRPr lang="en-US" sz="8900" i="1" dirty="0">
              <a:latin typeface="Castellar" pitchFamily="18" charset="0"/>
            </a:endParaRPr>
          </a:p>
        </p:txBody>
      </p:sp>
    </p:spTree>
    <p:extLst>
      <p:ext uri="{BB962C8B-B14F-4D97-AF65-F5344CB8AC3E}">
        <p14:creationId xmlns:p14="http://schemas.microsoft.com/office/powerpoint/2010/main" val="321747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The Data</a:t>
            </a:r>
            <a:endParaRPr lang="en-US" u="sng" dirty="0"/>
          </a:p>
        </p:txBody>
      </p:sp>
      <p:sp>
        <p:nvSpPr>
          <p:cNvPr id="3" name="Content Placeholder 2"/>
          <p:cNvSpPr>
            <a:spLocks noGrp="1"/>
          </p:cNvSpPr>
          <p:nvPr>
            <p:ph idx="1"/>
          </p:nvPr>
        </p:nvSpPr>
        <p:spPr/>
        <p:txBody>
          <a:bodyPr/>
          <a:lstStyle/>
          <a:p>
            <a:pPr marL="82296" indent="0">
              <a:buNone/>
            </a:pPr>
            <a:r>
              <a:rPr lang="en-US" dirty="0" smtClean="0"/>
              <a:t>Below are the few rows of the data set with the columns continued.</a:t>
            </a:r>
          </a:p>
          <a:p>
            <a:pPr marL="82296" indent="0">
              <a:buNone/>
            </a:pPr>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5000" contrast="-40000"/>
                    </a14:imgEffect>
                  </a14:imgLayer>
                </a14:imgProps>
              </a:ext>
              <a:ext uri="{28A0092B-C50C-407E-A947-70E740481C1C}">
                <a14:useLocalDpi xmlns:a14="http://schemas.microsoft.com/office/drawing/2010/main" val="0"/>
              </a:ext>
            </a:extLst>
          </a:blip>
          <a:srcRect/>
          <a:stretch>
            <a:fillRect/>
          </a:stretch>
        </p:blipFill>
        <p:spPr bwMode="auto">
          <a:xfrm>
            <a:off x="1066800" y="2514600"/>
            <a:ext cx="7696200" cy="2060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76800"/>
            <a:ext cx="7696200" cy="17240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86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Data </a:t>
            </a:r>
            <a:r>
              <a:rPr lang="en-US" u="sng" dirty="0"/>
              <a:t>Analysis</a:t>
            </a:r>
          </a:p>
        </p:txBody>
      </p:sp>
      <p:sp>
        <p:nvSpPr>
          <p:cNvPr id="3" name="Content Placeholder 2"/>
          <p:cNvSpPr>
            <a:spLocks noGrp="1"/>
          </p:cNvSpPr>
          <p:nvPr>
            <p:ph idx="1"/>
          </p:nvPr>
        </p:nvSpPr>
        <p:spPr/>
        <p:txBody>
          <a:bodyPr/>
          <a:lstStyle/>
          <a:p>
            <a:pPr marL="82296" indent="0">
              <a:buNone/>
            </a:pPr>
            <a:r>
              <a:rPr lang="en-US" dirty="0"/>
              <a:t>To achieve the objectives of the research, a multistage kind of analysis was carried from univariate, bivariate through multivariate types of data </a:t>
            </a:r>
            <a:r>
              <a:rPr lang="en-US" dirty="0" smtClean="0"/>
              <a:t>analysis, known as exploratory data analysis.</a:t>
            </a:r>
          </a:p>
          <a:p>
            <a:pPr marL="82296" indent="0">
              <a:buNone/>
            </a:pPr>
            <a:r>
              <a:rPr lang="en-US" dirty="0" smtClean="0"/>
              <a:t>A predictive analysis was carried to enable the conclusion on the best variables that contribute to car pricing in the Nigerian market.</a:t>
            </a:r>
            <a:endParaRPr lang="en-US" dirty="0"/>
          </a:p>
          <a:p>
            <a:pPr marL="82296" indent="0">
              <a:buNone/>
            </a:pPr>
            <a:endParaRPr lang="en-US" dirty="0"/>
          </a:p>
        </p:txBody>
      </p:sp>
    </p:spTree>
    <p:extLst>
      <p:ext uri="{BB962C8B-B14F-4D97-AF65-F5344CB8AC3E}">
        <p14:creationId xmlns:p14="http://schemas.microsoft.com/office/powerpoint/2010/main" val="36161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Univariate</a:t>
            </a:r>
            <a:r>
              <a:rPr lang="en-US" dirty="0" smtClean="0"/>
              <a:t> </a:t>
            </a:r>
            <a:endParaRPr lang="en-US" dirty="0"/>
          </a:p>
        </p:txBody>
      </p:sp>
      <p:sp>
        <p:nvSpPr>
          <p:cNvPr id="3" name="Content Placeholder 2"/>
          <p:cNvSpPr>
            <a:spLocks noGrp="1"/>
          </p:cNvSpPr>
          <p:nvPr>
            <p:ph idx="1"/>
          </p:nvPr>
        </p:nvSpPr>
        <p:spPr>
          <a:xfrm>
            <a:off x="1295400" y="2514600"/>
            <a:ext cx="7498080" cy="2438400"/>
          </a:xfrm>
        </p:spPr>
        <p:txBody>
          <a:bodyPr>
            <a:normAutofit/>
          </a:bodyPr>
          <a:lstStyle/>
          <a:p>
            <a:pPr marL="82296" indent="0">
              <a:buNone/>
            </a:pPr>
            <a:r>
              <a:rPr lang="en-US" dirty="0"/>
              <a:t>This kind of analysis explores each variable or feature in the dataset separately.</a:t>
            </a:r>
          </a:p>
          <a:p>
            <a:pPr marL="82296" indent="0">
              <a:buNone/>
            </a:pPr>
            <a:r>
              <a:rPr lang="en-US" dirty="0"/>
              <a:t>The data was analyze using these methods as follows:</a:t>
            </a:r>
          </a:p>
          <a:p>
            <a:pPr marL="82296" indent="0">
              <a:buNone/>
            </a:pPr>
            <a:endParaRPr lang="en-US" dirty="0"/>
          </a:p>
        </p:txBody>
      </p:sp>
    </p:spTree>
    <p:extLst>
      <p:ext uri="{BB962C8B-B14F-4D97-AF65-F5344CB8AC3E}">
        <p14:creationId xmlns:p14="http://schemas.microsoft.com/office/powerpoint/2010/main" val="83672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504</TotalTime>
  <Words>2555</Words>
  <Application>Microsoft Office PowerPoint</Application>
  <PresentationFormat>On-screen Show (4:3)</PresentationFormat>
  <Paragraphs>372</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Solstice</vt:lpstr>
      <vt:lpstr>  GEELY AUTO </vt:lpstr>
      <vt:lpstr>   Background</vt:lpstr>
      <vt:lpstr>Car  Population and Prices in Nigeria </vt:lpstr>
      <vt:lpstr>  Objectives</vt:lpstr>
      <vt:lpstr>  The Data</vt:lpstr>
      <vt:lpstr>  The Data cont’d</vt:lpstr>
      <vt:lpstr>   The Data</vt:lpstr>
      <vt:lpstr>  Data Analysis</vt:lpstr>
      <vt:lpstr>  Univariate </vt:lpstr>
      <vt:lpstr>Univariate cont’d symboling</vt:lpstr>
      <vt:lpstr>Univariate cont’d Car Name</vt:lpstr>
      <vt:lpstr>Univariate cont’d fueltype</vt:lpstr>
      <vt:lpstr>Univariate cont’d aspiration</vt:lpstr>
      <vt:lpstr>Univariate cont’d doornumber</vt:lpstr>
      <vt:lpstr>Univariate cont’d carbody</vt:lpstr>
      <vt:lpstr>Univariate cont’d drivewheel</vt:lpstr>
      <vt:lpstr>Univariate cont’d enginelocation</vt:lpstr>
      <vt:lpstr>Univariate cont’d wheelbase</vt:lpstr>
      <vt:lpstr>Univariate cont’d car length</vt:lpstr>
      <vt:lpstr>Univariate cont’d carwidth</vt:lpstr>
      <vt:lpstr>Univariate cont’d carheight</vt:lpstr>
      <vt:lpstr>Univariate cont’d curb weight</vt:lpstr>
      <vt:lpstr>Univariate cont’d enginetype</vt:lpstr>
      <vt:lpstr>Univariate cont’d cylinder number</vt:lpstr>
      <vt:lpstr>Univariate cont’d enginesize</vt:lpstr>
      <vt:lpstr>Univariate cont’d fuelsystem</vt:lpstr>
      <vt:lpstr>Univariate cont’d bore ratio</vt:lpstr>
      <vt:lpstr>Univariate cont’d stroke</vt:lpstr>
      <vt:lpstr>Univariate cont’d compressionratio</vt:lpstr>
      <vt:lpstr>Univariate cont’d horsepower</vt:lpstr>
      <vt:lpstr>Univariate cont’d peakrpm</vt:lpstr>
      <vt:lpstr>Univariate cont’d citympg</vt:lpstr>
      <vt:lpstr>Univariate cont’d highwaympg</vt:lpstr>
      <vt:lpstr>Univariate cont’d price</vt:lpstr>
      <vt:lpstr>Bivariate Analysis</vt:lpstr>
      <vt:lpstr>Car Price base on Insurance Symboling</vt:lpstr>
      <vt:lpstr>Car price base on fueltype</vt:lpstr>
      <vt:lpstr>Car price base on aspiration</vt:lpstr>
      <vt:lpstr>Car price base on car body</vt:lpstr>
      <vt:lpstr>Car Price Base On Drive wheel</vt:lpstr>
      <vt:lpstr>Car Price Base On enginelocation</vt:lpstr>
      <vt:lpstr>Car Price Base On Engine type</vt:lpstr>
      <vt:lpstr>Car Price by cylindernumber</vt:lpstr>
      <vt:lpstr>Car Price By fuelsystem</vt:lpstr>
      <vt:lpstr>Turbo vs std by price</vt:lpstr>
      <vt:lpstr>Drive wheel vs engine location vs price</vt:lpstr>
      <vt:lpstr>Price by bore ratio and fueltype</vt:lpstr>
      <vt:lpstr>Price by car aspiration and engine size</vt:lpstr>
      <vt:lpstr>Citympg vs highwaympg</vt:lpstr>
      <vt:lpstr>Multivariate Analysis</vt:lpstr>
      <vt:lpstr>Heatmap</vt:lpstr>
      <vt:lpstr>Pairplot </vt:lpstr>
      <vt:lpstr>Selected features for building the model</vt:lpstr>
      <vt:lpstr>The prediction</vt:lpstr>
      <vt:lpstr>The prediction cont’d  Results </vt:lpstr>
      <vt:lpstr>The prediction cont’d  Results</vt:lpstr>
      <vt:lpstr>The prediction cont’d  Results</vt:lpstr>
      <vt:lpstr>PowerPoint Presentation</vt:lpstr>
      <vt:lpstr>Summary</vt:lpstr>
      <vt:lpstr>Recommendations</vt:lpstr>
      <vt:lpstr>THAN 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cp</dc:creator>
  <cp:lastModifiedBy>user cp</cp:lastModifiedBy>
  <cp:revision>85</cp:revision>
  <dcterms:created xsi:type="dcterms:W3CDTF">2022-10-21T14:02:56Z</dcterms:created>
  <dcterms:modified xsi:type="dcterms:W3CDTF">2022-10-21T22:27:49Z</dcterms:modified>
</cp:coreProperties>
</file>