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63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Times New Roman" charset="0"/>
              </a:rPr>
              <a:t>Android</a:t>
            </a:r>
            <a:r>
              <a:rPr lang="zh-CN" altLang="en-US"/>
              <a:t>源代码目录结构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19210" y="5664200"/>
            <a:ext cx="2993390" cy="813435"/>
          </a:xfrm>
        </p:spPr>
        <p:txBody>
          <a:bodyPr/>
          <a:lstStyle/>
          <a:p>
            <a:r>
              <a:rPr lang="zh-CN" altLang="en-US"/>
              <a:t>黎鹏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框架</a:t>
            </a:r>
          </a:p>
        </p:txBody>
      </p:sp>
      <p:pic>
        <p:nvPicPr>
          <p:cNvPr id="4" name="内容占位符 3" descr="android_framework_details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80690" y="69215"/>
            <a:ext cx="9194165" cy="6382385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639445" y="1593215"/>
            <a:ext cx="5262880" cy="4759960"/>
          </a:xfrm>
        </p:spPr>
        <p:txBody>
          <a:bodyPr>
            <a:normAutofit/>
          </a:bodyPr>
          <a:lstStyle/>
          <a:p>
            <a:r>
              <a:rPr lang="zh-CN" altLang="en-US"/>
              <a:t>应用层</a:t>
            </a:r>
          </a:p>
          <a:p>
            <a:endParaRPr lang="zh-CN" altLang="en-US"/>
          </a:p>
          <a:p>
            <a:r>
              <a:rPr lang="zh-CN" altLang="en-US"/>
              <a:t>应用框架层</a:t>
            </a:r>
          </a:p>
          <a:p>
            <a:endParaRPr lang="zh-CN" altLang="en-US"/>
          </a:p>
          <a:p>
            <a:r>
              <a:rPr lang="zh-CN" altLang="en-US"/>
              <a:t>系统运行库层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硬件抽象层</a:t>
            </a:r>
          </a:p>
          <a:p>
            <a:endParaRPr lang="zh-CN" altLang="en-US"/>
          </a:p>
          <a:p>
            <a:r>
              <a:rPr lang="en-US" altLang="zh-CN"/>
              <a:t>Linux</a:t>
            </a:r>
            <a:r>
              <a:rPr lang="zh-CN" altLang="en-US"/>
              <a:t>内核层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230" y="332740"/>
            <a:ext cx="11559540" cy="6454775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sz="3200" b="1"/>
              <a:t>应用层</a:t>
            </a:r>
            <a:r>
              <a:rPr lang="en-US" altLang="zh-CN" sz="3200" b="1"/>
              <a:t>: packages/</a:t>
            </a:r>
          </a:p>
          <a:p>
            <a:pPr marL="0" indent="0">
              <a:buNone/>
            </a:pPr>
            <a:r>
              <a:rPr lang="zh-CN" altLang="en-US"/>
              <a:t>    系统内置的应用程序以及非系统级的应用程序都是属于应用层</a:t>
            </a:r>
          </a:p>
          <a:p>
            <a:r>
              <a:rPr lang="zh-CN" altLang="en-US" sz="3200" b="1"/>
              <a:t>应用框架层（Java Framework) </a:t>
            </a:r>
            <a:r>
              <a:rPr lang="en-US" altLang="zh-CN" sz="3200" b="1"/>
              <a:t>framework/</a:t>
            </a:r>
          </a:p>
          <a:p>
            <a:pPr marL="0" indent="0">
              <a:buNone/>
            </a:pPr>
            <a:r>
              <a:rPr lang="zh-CN" altLang="en-US"/>
              <a:t>    应用框架层为开发人员提供了可以开发应用程序所需要的API</a:t>
            </a:r>
          </a:p>
          <a:p>
            <a:pPr marL="0" indent="0">
              <a:buNone/>
            </a:pPr>
            <a:r>
              <a:rPr lang="zh-CN" altLang="en-US"/>
              <a:t>    这一层的是由Java代码编写的，可以称为Java Framework</a:t>
            </a:r>
          </a:p>
          <a:p>
            <a:r>
              <a:rPr lang="zh-CN" altLang="en-US" sz="3200" b="1"/>
              <a:t>系统运行库层（Native)  </a:t>
            </a:r>
            <a:endParaRPr lang="en-US" altLang="zh-CN" sz="3200" b="1"/>
          </a:p>
          <a:p>
            <a:pPr marL="0" indent="0">
              <a:buNone/>
            </a:pPr>
            <a:r>
              <a:rPr lang="zh-CN" altLang="en-US"/>
              <a:t>    1</a:t>
            </a:r>
            <a:r>
              <a:rPr lang="en-US" altLang="zh-CN"/>
              <a:t>) C/C++</a:t>
            </a:r>
            <a:r>
              <a:rPr lang="zh-CN" altLang="en-US"/>
              <a:t>程序库</a:t>
            </a:r>
            <a:r>
              <a:rPr lang="en-US" altLang="zh-CN"/>
              <a:t>: </a:t>
            </a:r>
            <a:r>
              <a:rPr lang="en-US" altLang="zh-CN" b="1">
                <a:sym typeface="+mn-ea"/>
              </a:rPr>
              <a:t>framework/</a:t>
            </a:r>
            <a:endParaRPr lang="en-US" altLang="zh-CN" b="1"/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en-US" altLang="zh-CN"/>
              <a:t>2) Android</a:t>
            </a:r>
            <a:r>
              <a:rPr lang="zh-CN" altLang="en-US"/>
              <a:t>运行时库：核心库</a:t>
            </a:r>
            <a:r>
              <a:rPr lang="en-US" altLang="zh-CN"/>
              <a:t>(</a:t>
            </a:r>
            <a:r>
              <a:rPr lang="en-US" altLang="zh-CN" b="1"/>
              <a:t>libcore/</a:t>
            </a:r>
            <a:r>
              <a:rPr lang="en-US" altLang="zh-CN"/>
              <a:t>)</a:t>
            </a:r>
            <a:r>
              <a:rPr lang="zh-CN" altLang="en-US"/>
              <a:t>和</a:t>
            </a:r>
            <a:r>
              <a:rPr lang="en-US" altLang="zh-CN"/>
              <a:t>ART(</a:t>
            </a:r>
            <a:r>
              <a:rPr lang="en-US" altLang="zh-CN" b="1">
                <a:sym typeface="+mn-ea"/>
              </a:rPr>
              <a:t>art/, dalvik/</a:t>
            </a:r>
            <a:r>
              <a:rPr lang="en-US" altLang="zh-CN"/>
              <a:t>)</a:t>
            </a:r>
          </a:p>
          <a:p>
            <a:r>
              <a:rPr lang="zh-CN" altLang="en-US" sz="3200" b="1"/>
              <a:t>硬件抽象层（HAL) </a:t>
            </a:r>
            <a:r>
              <a:rPr lang="en-US" altLang="zh-CN" sz="3200" b="1"/>
              <a:t>: hardware/</a:t>
            </a:r>
          </a:p>
          <a:p>
            <a:pPr marL="0" indent="0">
              <a:buNone/>
            </a:pPr>
            <a:r>
              <a:rPr lang="zh-CN" altLang="en-US"/>
              <a:t>   硬件抽象层是位于操作系统内核与硬件电路之间的接口层</a:t>
            </a:r>
          </a:p>
          <a:p>
            <a:pPr marL="0" indent="0">
              <a:buNone/>
            </a:pPr>
            <a:r>
              <a:rPr lang="zh-CN" altLang="en-US"/>
              <a:t>  目的在于将硬件抽象化</a:t>
            </a:r>
            <a:r>
              <a:rPr lang="en-US" altLang="zh-CN"/>
              <a:t>, 使其具有硬件无关性，可在多种平台上进行移植.</a:t>
            </a:r>
          </a:p>
          <a:p>
            <a:r>
              <a:rPr lang="zh-CN" altLang="en-US" sz="3200" b="1"/>
              <a:t>Linux内核层</a:t>
            </a:r>
            <a:r>
              <a:rPr lang="en-US" altLang="zh-CN" sz="3200" b="1"/>
              <a:t>: kernel/</a:t>
            </a:r>
          </a:p>
          <a:p>
            <a:pPr marL="0" indent="0">
              <a:buNone/>
            </a:pPr>
            <a:r>
              <a:rPr lang="zh-CN" altLang="en-US"/>
              <a:t>   Android 的核心系统服务基于Linux 内核</a:t>
            </a:r>
          </a:p>
          <a:p>
            <a:pPr marL="0" indent="0">
              <a:buNone/>
            </a:pPr>
            <a:r>
              <a:rPr lang="zh-CN" altLang="en-US"/>
              <a:t>   在此基础上添加了部分</a:t>
            </a:r>
            <a:r>
              <a:rPr lang="zh-CN" altLang="en-US">
                <a:sym typeface="+mn-ea"/>
              </a:rPr>
              <a:t>Android专用的驱动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android_audio_architecture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60700" y="28575"/>
            <a:ext cx="7406640" cy="680085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94640" y="179772"/>
            <a:ext cx="39871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 </a:t>
            </a:r>
            <a:r>
              <a:rPr lang="en-US" altLang="zh-CN" dirty="0"/>
              <a:t>Audio example =====&gt;&gt;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主要探讨</a:t>
            </a:r>
            <a:r>
              <a:rPr lang="en-US" altLang="zh-CN"/>
              <a:t>AndroidO</a:t>
            </a:r>
            <a:r>
              <a:rPr lang="zh-CN" altLang="en-US"/>
              <a:t>的</a:t>
            </a:r>
            <a:r>
              <a:rPr lang="zh-CN" altLang="en-US">
                <a:sym typeface="+mn-ea"/>
              </a:rPr>
              <a:t>目录结构</a:t>
            </a:r>
            <a:endParaRPr lang="zh-CN" altLang="en-US"/>
          </a:p>
          <a:p>
            <a:r>
              <a:rPr lang="zh-CN" altLang="en-US"/>
              <a:t>具体请参考AndroidO源代码目录结构</a:t>
            </a:r>
            <a:r>
              <a:rPr lang="en-US" altLang="zh-CN"/>
              <a:t>.txt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宽屏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主题</vt:lpstr>
      <vt:lpstr>Android源代码目录结构</vt:lpstr>
      <vt:lpstr>框架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Android源代码目录结构</dc:title>
  <dc:creator/>
  <cp:lastModifiedBy>lipeng</cp:lastModifiedBy>
  <cp:revision>10</cp:revision>
  <dcterms:created xsi:type="dcterms:W3CDTF">2018-03-08T09:58:03Z</dcterms:created>
  <dcterms:modified xsi:type="dcterms:W3CDTF">2019-04-15T04:07:26Z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