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68" r:id="rId10"/>
    <p:sldId id="265" r:id="rId11"/>
    <p:sldId id="269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9388A-3E53-4DB6-8D4D-AFCCB7F7A4E6}" type="datetimeFigureOut">
              <a:rPr lang="sk-SK" smtClean="0"/>
              <a:t>30. 5. 2024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2D870-8EA8-4DC5-BC01-8CC75F8A75D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67597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2D870-8EA8-4DC5-BC01-8CC75F8A75DD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0670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2D870-8EA8-4DC5-BC01-8CC75F8A75DD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01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7338-DC17-4E65-9BE8-5CFFFE9ECB4A}" type="datetimeFigureOut">
              <a:rPr lang="sk-SK" smtClean="0"/>
              <a:t>30. 5. 2024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8B38-70B4-4D5A-880B-9C2E4DFC7BD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6758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7338-DC17-4E65-9BE8-5CFFFE9ECB4A}" type="datetimeFigureOut">
              <a:rPr lang="sk-SK" smtClean="0"/>
              <a:t>30. 5. 2024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8B38-70B4-4D5A-880B-9C2E4DFC7BD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595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7338-DC17-4E65-9BE8-5CFFFE9ECB4A}" type="datetimeFigureOut">
              <a:rPr lang="sk-SK" smtClean="0"/>
              <a:t>30. 5. 2024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8B38-70B4-4D5A-880B-9C2E4DFC7BD7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1031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7338-DC17-4E65-9BE8-5CFFFE9ECB4A}" type="datetimeFigureOut">
              <a:rPr lang="sk-SK" smtClean="0"/>
              <a:t>30. 5. 2024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8B38-70B4-4D5A-880B-9C2E4DFC7BD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2137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7338-DC17-4E65-9BE8-5CFFFE9ECB4A}" type="datetimeFigureOut">
              <a:rPr lang="sk-SK" smtClean="0"/>
              <a:t>30. 5. 2024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8B38-70B4-4D5A-880B-9C2E4DFC7BD7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4232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7338-DC17-4E65-9BE8-5CFFFE9ECB4A}" type="datetimeFigureOut">
              <a:rPr lang="sk-SK" smtClean="0"/>
              <a:t>30. 5. 2024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8B38-70B4-4D5A-880B-9C2E4DFC7BD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285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7338-DC17-4E65-9BE8-5CFFFE9ECB4A}" type="datetimeFigureOut">
              <a:rPr lang="sk-SK" smtClean="0"/>
              <a:t>30. 5. 2024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8B38-70B4-4D5A-880B-9C2E4DFC7BD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27026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7338-DC17-4E65-9BE8-5CFFFE9ECB4A}" type="datetimeFigureOut">
              <a:rPr lang="sk-SK" smtClean="0"/>
              <a:t>30. 5. 2024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8B38-70B4-4D5A-880B-9C2E4DFC7BD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0371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7338-DC17-4E65-9BE8-5CFFFE9ECB4A}" type="datetimeFigureOut">
              <a:rPr lang="sk-SK" smtClean="0"/>
              <a:t>30. 5. 2024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8B38-70B4-4D5A-880B-9C2E4DFC7BD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76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7338-DC17-4E65-9BE8-5CFFFE9ECB4A}" type="datetimeFigureOut">
              <a:rPr lang="sk-SK" smtClean="0"/>
              <a:t>30. 5. 2024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8B38-70B4-4D5A-880B-9C2E4DFC7BD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4678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7338-DC17-4E65-9BE8-5CFFFE9ECB4A}" type="datetimeFigureOut">
              <a:rPr lang="sk-SK" smtClean="0"/>
              <a:t>30. 5. 2024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8B38-70B4-4D5A-880B-9C2E4DFC7BD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7143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7338-DC17-4E65-9BE8-5CFFFE9ECB4A}" type="datetimeFigureOut">
              <a:rPr lang="sk-SK" smtClean="0"/>
              <a:t>30. 5. 2024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8B38-70B4-4D5A-880B-9C2E4DFC7BD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886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7338-DC17-4E65-9BE8-5CFFFE9ECB4A}" type="datetimeFigureOut">
              <a:rPr lang="sk-SK" smtClean="0"/>
              <a:t>30. 5. 2024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8B38-70B4-4D5A-880B-9C2E4DFC7BD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4284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7338-DC17-4E65-9BE8-5CFFFE9ECB4A}" type="datetimeFigureOut">
              <a:rPr lang="sk-SK" smtClean="0"/>
              <a:t>30. 5. 2024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8B38-70B4-4D5A-880B-9C2E4DFC7BD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407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7338-DC17-4E65-9BE8-5CFFFE9ECB4A}" type="datetimeFigureOut">
              <a:rPr lang="sk-SK" smtClean="0"/>
              <a:t>30. 5. 2024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8B38-70B4-4D5A-880B-9C2E4DFC7BD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2165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7338-DC17-4E65-9BE8-5CFFFE9ECB4A}" type="datetimeFigureOut">
              <a:rPr lang="sk-SK" smtClean="0"/>
              <a:t>30. 5. 2024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8B38-70B4-4D5A-880B-9C2E4DFC7BD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008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97338-DC17-4E65-9BE8-5CFFFE9ECB4A}" type="datetimeFigureOut">
              <a:rPr lang="sk-SK" smtClean="0"/>
              <a:t>30. 5. 2024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AC8B38-70B4-4D5A-880B-9C2E4DFC7BD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0001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trabanka.sk/sk/novinky-oznamy/falosna-webova-stranka/" TargetMode="External"/><Relationship Id="rId7" Type="http://schemas.openxmlformats.org/officeDocument/2006/relationships/hyperlink" Target="https://www.sector.sk/novinka/145248/ako-vyzera-kvantovy-pocitac.htm" TargetMode="External"/><Relationship Id="rId2" Type="http://schemas.openxmlformats.org/officeDocument/2006/relationships/hyperlink" Target="https://sectigostore.com/blog/42-cyber-attack-statistics-by-year-a-look-at-the-last-deca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ts.sk/index.php/services/it-skolenia-a-konzultacie/" TargetMode="External"/><Relationship Id="rId5" Type="http://schemas.openxmlformats.org/officeDocument/2006/relationships/hyperlink" Target="https://www.ibm.com/topics/mobile-device-management" TargetMode="External"/><Relationship Id="rId4" Type="http://schemas.openxmlformats.org/officeDocument/2006/relationships/hyperlink" Target="https://cheapsslweb.com/blog/mfa-vs-2fa-understanding-the-key-technical-difference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B2FDEA-2151-386D-029C-FB3EA0CA9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err="1"/>
              <a:t>Zabezpečnie</a:t>
            </a:r>
            <a:r>
              <a:rPr lang="sk-SK" dirty="0"/>
              <a:t> koncových zariadení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3A02481-DD16-1271-FF11-A96E37A13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Matúš Lupták</a:t>
            </a:r>
          </a:p>
          <a:p>
            <a:r>
              <a:rPr lang="sk-SK" dirty="0"/>
              <a:t>2.D</a:t>
            </a:r>
          </a:p>
          <a:p>
            <a:r>
              <a:rPr lang="sk-SK" dirty="0"/>
              <a:t>Máj</a:t>
            </a:r>
            <a:r>
              <a:rPr lang="en-US" dirty="0"/>
              <a:t> 2024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7184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0" name="Group 411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21" name="Straight Connector 412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2" name="Straight Connector 412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2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412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4125" name="Isosceles Triangle 412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412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412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412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4129" name="Isosceles Triangle 412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4130" name="Isosceles Triangle 412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</p:grpSp>
      <p:pic>
        <p:nvPicPr>
          <p:cNvPr id="4098" name="Picture 2" descr="Ako vyzerá kvantový počítač?">
            <a:extLst>
              <a:ext uri="{FF2B5EF4-FFF2-40B4-BE49-F238E27FC236}">
                <a16:creationId xmlns:a16="http://schemas.microsoft.com/office/drawing/2014/main" id="{9E50E55A-8939-0ED2-9D1A-8F25CC5A620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2" r="10700" b="9091"/>
          <a:stretch/>
        </p:blipFill>
        <p:spPr bwMode="auto"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47DD32D3-4F39-24C2-EA14-FDE17948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3" y="60271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/>
              <a:t>Kvantové</a:t>
            </a:r>
            <a:r>
              <a:rPr lang="en-US" sz="4800" dirty="0"/>
              <a:t> </a:t>
            </a:r>
            <a:r>
              <a:rPr lang="en-US" sz="4800" dirty="0" err="1"/>
              <a:t>počítače</a:t>
            </a:r>
            <a:endParaRPr lang="en-US" sz="4800" dirty="0"/>
          </a:p>
        </p:txBody>
      </p:sp>
      <p:cxnSp>
        <p:nvCxnSpPr>
          <p:cNvPr id="4132" name="Straight Connector 413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4" name="Straight Connector 413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3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k-SK"/>
          </a:p>
        </p:txBody>
      </p:sp>
      <p:sp>
        <p:nvSpPr>
          <p:cNvPr id="413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k-SK"/>
          </a:p>
        </p:txBody>
      </p:sp>
      <p:sp>
        <p:nvSpPr>
          <p:cNvPr id="414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k-SK"/>
          </a:p>
        </p:txBody>
      </p:sp>
      <p:sp>
        <p:nvSpPr>
          <p:cNvPr id="414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k-SK"/>
          </a:p>
        </p:txBody>
      </p:sp>
      <p:sp>
        <p:nvSpPr>
          <p:cNvPr id="414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k-SK"/>
          </a:p>
        </p:txBody>
      </p:sp>
      <p:sp>
        <p:nvSpPr>
          <p:cNvPr id="414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k-SK"/>
          </a:p>
        </p:txBody>
      </p:sp>
      <p:sp>
        <p:nvSpPr>
          <p:cNvPr id="414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k-SK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68075162-0423-E88E-A58A-321904914650}"/>
              </a:ext>
            </a:extLst>
          </p:cNvPr>
          <p:cNvSpPr txBox="1"/>
          <p:nvPr/>
        </p:nvSpPr>
        <p:spPr>
          <a:xfrm>
            <a:off x="1468283" y="3309095"/>
            <a:ext cx="3176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Qubit</a:t>
            </a:r>
            <a:r>
              <a:rPr lang="sk-SK" dirty="0"/>
              <a:t> = kvantový bit</a:t>
            </a:r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Exponenciálny nárast rýchlosti</a:t>
            </a:r>
          </a:p>
        </p:txBody>
      </p:sp>
    </p:spTree>
    <p:extLst>
      <p:ext uri="{BB962C8B-B14F-4D97-AF65-F5344CB8AC3E}">
        <p14:creationId xmlns:p14="http://schemas.microsoft.com/office/powerpoint/2010/main" val="1980074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3" name="Group 515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154" name="Straight Connector 515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5" name="Straight Connector 515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5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515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5158" name="Isosceles Triangle 515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515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516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516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5162" name="Isosceles Triangle 516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5163" name="Isosceles Triangle 516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</p:grpSp>
      <p:sp>
        <p:nvSpPr>
          <p:cNvPr id="5165" name="Rectangle 516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67" name="Group 516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168" name="Straight Connector 516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6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517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5171" name="Isosceles Triangle 517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517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517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517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5175" name="Isosceles Triangle 517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5176" name="Isosceles Triangle 517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</p:grpSp>
      <p:sp>
        <p:nvSpPr>
          <p:cNvPr id="5178" name="Rectangle 517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Obrázok 7" descr="Obrázok, na ktorom je text, snímka obrazovky, kruh, písmo&#10;&#10;Automaticky generovaný popis">
            <a:extLst>
              <a:ext uri="{FF2B5EF4-FFF2-40B4-BE49-F238E27FC236}">
                <a16:creationId xmlns:a16="http://schemas.microsoft.com/office/drawing/2014/main" id="{5CDAFF31-2173-8694-7D9B-31CB83859D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2" r="1" b="1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1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5FA888B7-3DEC-DA9B-D415-DF5AA37E6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/>
              <a:t>Ďakujem za pozornosť</a:t>
            </a:r>
          </a:p>
        </p:txBody>
      </p:sp>
      <p:sp>
        <p:nvSpPr>
          <p:cNvPr id="6" name="Podnadpis 5">
            <a:extLst>
              <a:ext uri="{FF2B5EF4-FFF2-40B4-BE49-F238E27FC236}">
                <a16:creationId xmlns:a16="http://schemas.microsoft.com/office/drawing/2014/main" id="{49A2ADAC-D96E-B626-DB22-C44B089B8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1268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DD32D3-4F39-24C2-EA14-FDE17948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Zdroje</a:t>
            </a:r>
            <a:endParaRPr lang="sk-SK" dirty="0"/>
          </a:p>
        </p:txBody>
      </p:sp>
      <p:sp>
        <p:nvSpPr>
          <p:cNvPr id="8" name="Zástupný objekt pre obsah 7">
            <a:extLst>
              <a:ext uri="{FF2B5EF4-FFF2-40B4-BE49-F238E27FC236}">
                <a16:creationId xmlns:a16="http://schemas.microsoft.com/office/drawing/2014/main" id="{B870FECE-FD93-693A-60C2-1BAB27869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https://sectigostore.com/blog/42-cyber-attack-statistics-by-year-a-look-at-the-last-decade/</a:t>
            </a:r>
            <a:endParaRPr lang="sk-SK" dirty="0"/>
          </a:p>
          <a:p>
            <a:r>
              <a:rPr lang="sk-SK" dirty="0">
                <a:hlinkClick r:id="rId3"/>
              </a:rPr>
              <a:t>https://www.tatrabanka.sk/sk/novinky-oznamy/falosna-webova-stranka/</a:t>
            </a:r>
            <a:endParaRPr lang="sk-SK" dirty="0"/>
          </a:p>
          <a:p>
            <a:r>
              <a:rPr lang="sk-SK" dirty="0">
                <a:hlinkClick r:id="rId4"/>
              </a:rPr>
              <a:t>https://cheapsslweb.com/blog/mfa-vs-2fa-understanding-the-key-technical-differences/</a:t>
            </a:r>
            <a:endParaRPr lang="sk-SK" dirty="0"/>
          </a:p>
          <a:p>
            <a:r>
              <a:rPr lang="sk-SK" dirty="0">
                <a:hlinkClick r:id="rId5"/>
              </a:rPr>
              <a:t>https://www.ibm.com/topics/mobile-device-management</a:t>
            </a:r>
            <a:endParaRPr lang="sk-SK" dirty="0"/>
          </a:p>
          <a:p>
            <a:r>
              <a:rPr lang="sk-SK" dirty="0">
                <a:hlinkClick r:id="rId6"/>
              </a:rPr>
              <a:t>https://www.nts.sk/index.php/services/it-skolenia-a-konzultacie/</a:t>
            </a:r>
            <a:endParaRPr lang="sk-SK" dirty="0"/>
          </a:p>
          <a:p>
            <a:r>
              <a:rPr lang="sk-SK" dirty="0">
                <a:hlinkClick r:id="rId7"/>
              </a:rPr>
              <a:t>https://www.sector.sk/novinka/145248/ako-vyzera-kvantovy-pocitac.htm</a:t>
            </a:r>
            <a:endParaRPr lang="sk-SK" dirty="0"/>
          </a:p>
          <a:p>
            <a:r>
              <a:rPr lang="sk-SK" dirty="0"/>
              <a:t>https://readwrite.com/the-future-of-ai-in-cyber-security-testing-unlock-the-potential/</a:t>
            </a:r>
          </a:p>
        </p:txBody>
      </p:sp>
    </p:spTree>
    <p:extLst>
      <p:ext uri="{BB962C8B-B14F-4D97-AF65-F5344CB8AC3E}">
        <p14:creationId xmlns:p14="http://schemas.microsoft.com/office/powerpoint/2010/main" val="25696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03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036" name="Isosceles Triangle 103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03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03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03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040" name="Isosceles Triangle 103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041" name="Isosceles Triangle 104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</p:grpSp>
      <p:sp useBgFill="1">
        <p:nvSpPr>
          <p:cNvPr id="1054" name="Rectangle 104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56" name="Rectangle 104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8" name="Straight Connector 104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4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k-SK"/>
          </a:p>
        </p:txBody>
      </p:sp>
      <p:sp>
        <p:nvSpPr>
          <p:cNvPr id="105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k-SK"/>
          </a:p>
        </p:txBody>
      </p:sp>
      <p:sp>
        <p:nvSpPr>
          <p:cNvPr id="1055" name="Isosceles Triangle 105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k-SK"/>
          </a:p>
        </p:txBody>
      </p:sp>
      <p:sp>
        <p:nvSpPr>
          <p:cNvPr id="105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k-SK"/>
          </a:p>
        </p:txBody>
      </p:sp>
      <p:sp>
        <p:nvSpPr>
          <p:cNvPr id="1059" name="Isosceles Triangle 105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k-SK"/>
          </a:p>
        </p:txBody>
      </p:sp>
      <p:sp>
        <p:nvSpPr>
          <p:cNvPr id="1061" name="Freeform: Shape 106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3D34993-9E85-8B9B-C098-0CAF42368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Úvod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27CE5B-33A1-8A37-0CCC-275C2B89E53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507" y="1893220"/>
            <a:ext cx="4964504" cy="290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AFF52A37-0116-1025-AC72-3DEE2B5D5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Čo je to koncové zariadenie na sieti ?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Telefóny, tablety, počítače ako aj práčky, alarmy, kamery a iné</a:t>
            </a:r>
          </a:p>
          <a:p>
            <a:pPr lvl="1"/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Zabezpečenie je kľúčové pre ochranu dát</a:t>
            </a:r>
          </a:p>
        </p:txBody>
      </p:sp>
    </p:spTree>
    <p:extLst>
      <p:ext uri="{BB962C8B-B14F-4D97-AF65-F5344CB8AC3E}">
        <p14:creationId xmlns:p14="http://schemas.microsoft.com/office/powerpoint/2010/main" val="688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3D34993-9E85-8B9B-C098-0CAF42368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Najčastejšie hrozby</a:t>
            </a:r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AFF52A37-0116-1025-AC72-3DEE2B5D5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Malvér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Poškodenie alebo zničenie dát</a:t>
            </a:r>
          </a:p>
          <a:p>
            <a:pPr lvl="1"/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Ransomware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Šifrovanie dát a žiada výkupné</a:t>
            </a:r>
          </a:p>
          <a:p>
            <a:pPr lvl="1"/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Phishing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Podvodné stránky a emaily, ktoré získavajú citlivé dáta</a:t>
            </a:r>
          </a:p>
        </p:txBody>
      </p:sp>
      <p:pic>
        <p:nvPicPr>
          <p:cNvPr id="3" name="Zástupný objekt pre obsah 2">
            <a:extLst>
              <a:ext uri="{FF2B5EF4-FFF2-40B4-BE49-F238E27FC236}">
                <a16:creationId xmlns:a16="http://schemas.microsoft.com/office/drawing/2014/main" id="{C30C82D3-D564-E6F5-7D43-3F9BE74018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1" y="1988992"/>
            <a:ext cx="5143500" cy="2867500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4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13D34993-9E85-8B9B-C098-0CAF4236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Silné heslá a autentifikácia</a:t>
            </a:r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AFF52A37-0116-1025-AC72-3DEE2B5D5B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2FA</a:t>
            </a:r>
            <a:r>
              <a:rPr lang="en-US" dirty="0"/>
              <a:t> / MFA</a:t>
            </a:r>
          </a:p>
          <a:p>
            <a:endParaRPr lang="en-US" dirty="0"/>
          </a:p>
          <a:p>
            <a:r>
              <a:rPr lang="en-US" dirty="0" err="1"/>
              <a:t>Hesl</a:t>
            </a:r>
            <a:r>
              <a:rPr lang="sk-SK" dirty="0"/>
              <a:t>á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1234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Heslo1985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Heslo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PowerPoint </a:t>
            </a:r>
            <a:r>
              <a:rPr lang="en-US" dirty="0">
                <a:solidFill>
                  <a:schemeClr val="tx1"/>
                </a:solidFill>
              </a:rPr>
              <a:t>|</a:t>
            </a: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_</a:t>
            </a:r>
            <a:r>
              <a:rPr lang="sk-SK" dirty="0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0vv3Rpo1nt#109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Neprepo</a:t>
            </a:r>
            <a:r>
              <a:rPr lang="sk-SK" dirty="0">
                <a:solidFill>
                  <a:schemeClr val="tx1"/>
                </a:solidFill>
              </a:rPr>
              <a:t>užívať heslá !!!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Zástupný objekt pre obsah 8">
            <a:extLst>
              <a:ext uri="{FF2B5EF4-FFF2-40B4-BE49-F238E27FC236}">
                <a16:creationId xmlns:a16="http://schemas.microsoft.com/office/drawing/2014/main" id="{79F875C6-F360-77CC-3DF6-731C100B4C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08140" y="2220656"/>
            <a:ext cx="4184650" cy="270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3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2" name="Straight Connector 3081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3" name="Straight Connector 3082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4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3085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3086" name="Isosceles Triangle 3085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3087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3088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3089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3090" name="Isosceles Triangle 3089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3091" name="Isosceles Triangle 3090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</p:grpSp>
      <p:sp useBgFill="1">
        <p:nvSpPr>
          <p:cNvPr id="3093" name="Rectangle 3092">
            <a:extLst>
              <a:ext uri="{FF2B5EF4-FFF2-40B4-BE49-F238E27FC236}">
                <a16:creationId xmlns:a16="http://schemas.microsoft.com/office/drawing/2014/main" id="{4BE9D4C4-9FA3-4885-A769-301639CC7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095" name="Freeform: Shape 3094">
            <a:extLst>
              <a:ext uri="{FF2B5EF4-FFF2-40B4-BE49-F238E27FC236}">
                <a16:creationId xmlns:a16="http://schemas.microsoft.com/office/drawing/2014/main" id="{4524F065-9F7C-400C-9A20-B343BFAA6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2627" y="-4"/>
            <a:ext cx="8139373" cy="6858000"/>
          </a:xfrm>
          <a:custGeom>
            <a:avLst/>
            <a:gdLst>
              <a:gd name="connsiteX0" fmla="*/ 5181344 w 8139373"/>
              <a:gd name="connsiteY0" fmla="*/ 0 h 6858000"/>
              <a:gd name="connsiteX1" fmla="*/ 8139373 w 8139373"/>
              <a:gd name="connsiteY1" fmla="*/ 0 h 6858000"/>
              <a:gd name="connsiteX2" fmla="*/ 8139373 w 8139373"/>
              <a:gd name="connsiteY2" fmla="*/ 6858000 h 6858000"/>
              <a:gd name="connsiteX3" fmla="*/ 0 w 813937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9373" h="6858000">
                <a:moveTo>
                  <a:pt x="5181344" y="0"/>
                </a:moveTo>
                <a:lnTo>
                  <a:pt x="8139373" y="0"/>
                </a:lnTo>
                <a:lnTo>
                  <a:pt x="8139373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3D34993-9E85-8B9B-C098-0CAF42368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76489"/>
            <a:ext cx="3749061" cy="1508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Základné opatrenia</a:t>
            </a:r>
          </a:p>
        </p:txBody>
      </p:sp>
      <p:sp>
        <p:nvSpPr>
          <p:cNvPr id="3097" name="Isosceles Triangle 3096">
            <a:extLst>
              <a:ext uri="{FF2B5EF4-FFF2-40B4-BE49-F238E27FC236}">
                <a16:creationId xmlns:a16="http://schemas.microsoft.com/office/drawing/2014/main" id="{7EB6695E-BED5-4DA3-8C9B-AD301AEF4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35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k-SK"/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AFF52A37-0116-1025-AC72-3DEE2B5D5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795618"/>
            <a:ext cx="3749061" cy="300528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k-SK" sz="1600" dirty="0"/>
              <a:t>Antivírusové a </a:t>
            </a:r>
            <a:r>
              <a:rPr lang="sk-SK" sz="1600" dirty="0" err="1"/>
              <a:t>antimalvérové</a:t>
            </a:r>
            <a:r>
              <a:rPr lang="sk-SK" sz="1600" dirty="0"/>
              <a:t> softvéry</a:t>
            </a:r>
          </a:p>
          <a:p>
            <a:endParaRPr lang="sk-SK" sz="1600" dirty="0"/>
          </a:p>
          <a:p>
            <a:r>
              <a:rPr lang="sk-SK" sz="1600" dirty="0"/>
              <a:t>Pravidelné aktualizácie operačných systémov</a:t>
            </a:r>
            <a:endParaRPr lang="en-US" sz="1600" dirty="0"/>
          </a:p>
        </p:txBody>
      </p:sp>
      <p:sp>
        <p:nvSpPr>
          <p:cNvPr id="3099" name="Freeform: Shape 3098">
            <a:extLst>
              <a:ext uri="{FF2B5EF4-FFF2-40B4-BE49-F238E27FC236}">
                <a16:creationId xmlns:a16="http://schemas.microsoft.com/office/drawing/2014/main" id="{46DB9E65-E072-43AF-A8C9-9744BA0CC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6867" y="6"/>
            <a:ext cx="4831627" cy="4520011"/>
          </a:xfrm>
          <a:custGeom>
            <a:avLst/>
            <a:gdLst>
              <a:gd name="connsiteX0" fmla="*/ 0 w 4831627"/>
              <a:gd name="connsiteY0" fmla="*/ 0 h 4520011"/>
              <a:gd name="connsiteX1" fmla="*/ 4831627 w 4831627"/>
              <a:gd name="connsiteY1" fmla="*/ 0 h 4520011"/>
              <a:gd name="connsiteX2" fmla="*/ 1416677 w 4831627"/>
              <a:gd name="connsiteY2" fmla="*/ 4520011 h 452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1627" h="4520011">
                <a:moveTo>
                  <a:pt x="0" y="0"/>
                </a:moveTo>
                <a:lnTo>
                  <a:pt x="4831627" y="0"/>
                </a:lnTo>
                <a:lnTo>
                  <a:pt x="1416677" y="452001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Microsoft Defender Antivirus - Wikipedia">
            <a:extLst>
              <a:ext uri="{FF2B5EF4-FFF2-40B4-BE49-F238E27FC236}">
                <a16:creationId xmlns:a16="http://schemas.microsoft.com/office/drawing/2014/main" id="{CF043F5C-18EC-6477-EFEB-FC12475A81E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8272" y="313741"/>
            <a:ext cx="1885599" cy="188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orton antivirus overhauls consumer products from 9 to 1">
            <a:extLst>
              <a:ext uri="{FF2B5EF4-FFF2-40B4-BE49-F238E27FC236}">
                <a16:creationId xmlns:a16="http://schemas.microsoft.com/office/drawing/2014/main" id="{854362CD-D338-85AB-ED75-8F9019F42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6256" y="2312894"/>
            <a:ext cx="2684929" cy="357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771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03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036" name="Isosceles Triangle 103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03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03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03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040" name="Isosceles Triangle 103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041" name="Isosceles Triangle 104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</p:grpSp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7" name="Isosceles Triangle 104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D62E15C-DAF0-F9E8-5537-17C183F4D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Šifrovanie a ochrana dát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D59222E-5A55-14F2-475D-664A51119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Kryptológia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Veda o utajení obsahov správ</a:t>
            </a:r>
          </a:p>
          <a:p>
            <a:pPr lvl="1"/>
            <a:endParaRPr lang="en-US">
              <a:solidFill>
                <a:schemeClr val="bg1"/>
              </a:solidFill>
            </a:endParaRPr>
          </a:p>
          <a:p>
            <a:pPr lvl="1"/>
            <a:r>
              <a:rPr lang="en-US">
                <a:solidFill>
                  <a:schemeClr val="bg1"/>
                </a:solidFill>
              </a:rPr>
              <a:t>Kryptografia</a:t>
            </a:r>
          </a:p>
          <a:p>
            <a:pPr lvl="2"/>
            <a:r>
              <a:rPr lang="en-US">
                <a:solidFill>
                  <a:schemeClr val="bg1"/>
                </a:solidFill>
              </a:rPr>
              <a:t>Skúmanie a navrhovanie šifrovacích systémov</a:t>
            </a:r>
          </a:p>
          <a:p>
            <a:pPr lvl="1"/>
            <a:endParaRPr lang="en-US">
              <a:solidFill>
                <a:schemeClr val="bg1"/>
              </a:solidFill>
            </a:endParaRPr>
          </a:p>
          <a:p>
            <a:pPr lvl="1"/>
            <a:r>
              <a:rPr lang="en-US">
                <a:solidFill>
                  <a:schemeClr val="bg1"/>
                </a:solidFill>
              </a:rPr>
              <a:t>Kryptoanalýza</a:t>
            </a:r>
          </a:p>
          <a:p>
            <a:pPr lvl="2"/>
            <a:r>
              <a:rPr lang="en-US">
                <a:solidFill>
                  <a:schemeClr val="bg1"/>
                </a:solidFill>
              </a:rPr>
              <a:t>Skúmanie metód luštenia šifrovacích systémov</a:t>
            </a:r>
          </a:p>
          <a:p>
            <a:pPr lvl="1"/>
            <a:endParaRPr lang="en-US">
              <a:solidFill>
                <a:schemeClr val="bg1"/>
              </a:solidFill>
            </a:endParaRPr>
          </a:p>
          <a:p>
            <a:pPr lvl="1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26" name="Picture 2" descr="Caesarova šifra – Wikipedie">
            <a:extLst>
              <a:ext uri="{FF2B5EF4-FFF2-40B4-BE49-F238E27FC236}">
                <a16:creationId xmlns:a16="http://schemas.microsoft.com/office/drawing/2014/main" id="{28E7DFC4-7F40-DEE8-A420-4E0E766CA06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2336178"/>
            <a:ext cx="5143500" cy="217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Isosceles Triangle 104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1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</p:grpSp>
      <p:pic>
        <p:nvPicPr>
          <p:cNvPr id="3074" name="Picture 2" descr="Obrázok, na ktorom je stolička, nábytok&#10;&#10;Automaticky generovaný popis">
            <a:extLst>
              <a:ext uri="{FF2B5EF4-FFF2-40B4-BE49-F238E27FC236}">
                <a16:creationId xmlns:a16="http://schemas.microsoft.com/office/drawing/2014/main" id="{FDC3713D-7393-BB28-D47F-F3660C51610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3" r="12832"/>
          <a:stretch/>
        </p:blipFill>
        <p:spPr bwMode="auto"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47DD32D3-4F39-24C2-EA14-FDE17948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Zaškoľovanie ľudí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DA955E6-A8E0-927D-197A-A59510279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Opakované zdôrazňovanie základných vecí</a:t>
            </a:r>
          </a:p>
          <a:p>
            <a:endParaRPr lang="en-US"/>
          </a:p>
          <a:p>
            <a:r>
              <a:rPr lang="en-US"/>
              <a:t>Heslá</a:t>
            </a:r>
          </a:p>
          <a:p>
            <a:r>
              <a:rPr lang="en-US"/>
              <a:t>USB</a:t>
            </a:r>
          </a:p>
          <a:p>
            <a:r>
              <a:rPr lang="en-US"/>
              <a:t>Aktualizácie</a:t>
            </a:r>
          </a:p>
          <a:p>
            <a:endParaRPr lang="en-US"/>
          </a:p>
          <a:p>
            <a:r>
              <a:rPr lang="en-US"/>
              <a:t>PRAVIDELNÉ ŠKOLENIA</a:t>
            </a:r>
          </a:p>
        </p:txBody>
      </p:sp>
      <p:cxnSp>
        <p:nvCxnSpPr>
          <p:cNvPr id="3091" name="Straight Connector 309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3" name="Straight Connector 309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9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k-SK"/>
          </a:p>
        </p:txBody>
      </p:sp>
      <p:sp>
        <p:nvSpPr>
          <p:cNvPr id="309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k-SK"/>
          </a:p>
        </p:txBody>
      </p:sp>
      <p:sp>
        <p:nvSpPr>
          <p:cNvPr id="309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k-SK"/>
          </a:p>
        </p:txBody>
      </p:sp>
      <p:sp>
        <p:nvSpPr>
          <p:cNvPr id="310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k-SK"/>
          </a:p>
        </p:txBody>
      </p:sp>
      <p:sp>
        <p:nvSpPr>
          <p:cNvPr id="310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k-SK"/>
          </a:p>
        </p:txBody>
      </p:sp>
      <p:sp>
        <p:nvSpPr>
          <p:cNvPr id="310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k-SK"/>
          </a:p>
        </p:txBody>
      </p:sp>
      <p:sp>
        <p:nvSpPr>
          <p:cNvPr id="310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4260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56" name="Straight Connector 2055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Straight Connector 2056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8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2059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2060" name="Isosceles Triangle 2059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2061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2062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2063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2064" name="Isosceles Triangle 2063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2065" name="Isosceles Triangle 2064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</p:grpSp>
      <p:sp useBgFill="1">
        <p:nvSpPr>
          <p:cNvPr id="2067" name="Rectangle 206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71" name="Isosceles Triangle 207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7DD32D3-4F39-24C2-EA14-FDE17948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chemeClr val="bg1"/>
                </a:solidFill>
              </a:rPr>
              <a:t>Správa mobilných zariadení (MDM)</a:t>
            </a:r>
            <a:br>
              <a:rPr lang="en-US" sz="2500">
                <a:solidFill>
                  <a:schemeClr val="bg1"/>
                </a:solidFill>
              </a:rPr>
            </a:br>
            <a:r>
              <a:rPr lang="en-US" sz="2500">
                <a:solidFill>
                  <a:schemeClr val="bg1"/>
                </a:solidFill>
              </a:rPr>
              <a:t>Mobile device management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DA955E6-A8E0-927D-197A-A59510279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chemeClr val="bg1"/>
                </a:solidFill>
              </a:rPr>
              <a:t>Spolupráca softvéru a hardvéru pre ochranu zariadenia</a:t>
            </a:r>
          </a:p>
          <a:p>
            <a:pPr>
              <a:lnSpc>
                <a:spcPct val="90000"/>
              </a:lnSpc>
            </a:pPr>
            <a:endParaRPr lang="en-US" sz="17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bg1"/>
                </a:solidFill>
              </a:rPr>
              <a:t>Umožňuje chrániť citlivé dáta firiem a korporátov</a:t>
            </a:r>
          </a:p>
          <a:p>
            <a:pPr>
              <a:lnSpc>
                <a:spcPct val="90000"/>
              </a:lnSpc>
            </a:pPr>
            <a:endParaRPr lang="en-US" sz="17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bg1"/>
                </a:solidFill>
              </a:rPr>
              <a:t>Sledovanie polohy zariadenia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bg1"/>
                </a:solidFill>
              </a:rPr>
              <a:t>Managment aplikácií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bg1"/>
                </a:solidFill>
              </a:rPr>
              <a:t>Ochrana dát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bg1"/>
                </a:solidFill>
              </a:rPr>
              <a:t>Šifrovanie dát</a:t>
            </a:r>
          </a:p>
        </p:txBody>
      </p:sp>
      <p:pic>
        <p:nvPicPr>
          <p:cNvPr id="2050" name="Picture 2" descr="Mobile Device Management for Enterprises | MDM defined">
            <a:extLst>
              <a:ext uri="{FF2B5EF4-FFF2-40B4-BE49-F238E27FC236}">
                <a16:creationId xmlns:a16="http://schemas.microsoft.com/office/drawing/2014/main" id="{5EDAD088-E941-5EBB-34A3-CF0C590BE4A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5389" y="1582943"/>
            <a:ext cx="6833888" cy="389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3" name="Isosceles Triangle 207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955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B4F8FB2F-362C-51B4-C4C8-46ED8952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017473"/>
            <a:ext cx="8596668" cy="1826581"/>
          </a:xfrm>
        </p:spPr>
        <p:txBody>
          <a:bodyPr/>
          <a:lstStyle/>
          <a:p>
            <a:pPr algn="ctr"/>
            <a:r>
              <a:rPr lang="sk-SK" dirty="0"/>
              <a:t>Budúce trendy v zabezpečení koncových zariadení</a:t>
            </a: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5066D88D-9D0E-9BBC-794E-55A5CE3C5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920217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TM02900688[[fn=Fazeta]]</Template>
  <TotalTime>250</TotalTime>
  <Words>266</Words>
  <Application>Microsoft Office PowerPoint</Application>
  <PresentationFormat>Širokouhlá</PresentationFormat>
  <Paragraphs>75</Paragraphs>
  <Slides>13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8" baseType="lpstr">
      <vt:lpstr>Aptos</vt:lpstr>
      <vt:lpstr>Arial</vt:lpstr>
      <vt:lpstr>Trebuchet MS</vt:lpstr>
      <vt:lpstr>Wingdings 3</vt:lpstr>
      <vt:lpstr>Fazeta</vt:lpstr>
      <vt:lpstr>Zabezpečnie koncových zariadení</vt:lpstr>
      <vt:lpstr>Úvod</vt:lpstr>
      <vt:lpstr>Najčastejšie hrozby</vt:lpstr>
      <vt:lpstr>Silné heslá a autentifikácia</vt:lpstr>
      <vt:lpstr>Základné opatrenia</vt:lpstr>
      <vt:lpstr>Šifrovanie a ochrana dát</vt:lpstr>
      <vt:lpstr>Zaškoľovanie ľudí</vt:lpstr>
      <vt:lpstr>Správa mobilných zariadení (MDM) Mobile device management</vt:lpstr>
      <vt:lpstr>Budúce trendy v zabezpečení koncových zariadení</vt:lpstr>
      <vt:lpstr>Kvantové počítače</vt:lpstr>
      <vt:lpstr>Prezentácia programu PowerPoint</vt:lpstr>
      <vt:lpstr>Ďakujem za pozornosť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Zabezpečnie koncových zariadení</dc:title>
  <dc:creator>Luptak Matus</dc:creator>
  <cp:lastModifiedBy>Luptak Matus</cp:lastModifiedBy>
  <cp:revision>15</cp:revision>
  <dcterms:created xsi:type="dcterms:W3CDTF">2024-05-28T18:22:14Z</dcterms:created>
  <dcterms:modified xsi:type="dcterms:W3CDTF">2024-05-30T07:23:44Z</dcterms:modified>
</cp:coreProperties>
</file>