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4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76" r:id="rId6"/>
    <p:sldId id="30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D791-184B-487B-90B6-B1E1ECD6CB2B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579E-385A-4295-A932-6BA6B1686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B7E-871C-4FC8-B820-300CD8F2EF29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B24D-71F8-440E-A945-E373082D12F9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F05F-C251-417A-8483-E83CB69CA31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BCE4-56EA-4C96-A8C2-263D61810A9C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C1D9-0779-4BE0-8B57-2E2DF4BF7508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6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C367-BAD5-43CC-98EA-270B567B4A36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0D0-BD27-46ED-9B32-A5E3387380EF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9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EF70-D998-41FB-B952-B3C3BE6587C0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7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1ED0-2E96-42A5-AEE1-1DE201924109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8AEDDA-B7F5-4902-8580-162930CE421D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CD25-C8DB-4B7A-A6A4-3D0222C47534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F79E36-F040-4F03-B3E7-5A6950B58B7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6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DBFAA-FA8A-4E9B-8D1B-BB898699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/>
              <a:t>Курсовой проект</a:t>
            </a:r>
            <a:br>
              <a:rPr lang="ru-RU" sz="4000" dirty="0"/>
            </a:br>
            <a:r>
              <a:rPr lang="ru-RU" sz="4000" b="1" dirty="0"/>
              <a:t>Программная система «Виртуальная арт-галерея»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2463D-10D4-4B11-804A-17E099D9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77327"/>
          </a:xfrm>
        </p:spPr>
        <p:txBody>
          <a:bodyPr>
            <a:normAutofit fontScale="62500" lnSpcReduction="20000"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Выполнили: студентка гр. ИСТ-122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	</a:t>
            </a:r>
            <a:r>
              <a:rPr lang="ru-RU" dirty="0" err="1"/>
              <a:t>Жминьковская</a:t>
            </a:r>
            <a:r>
              <a:rPr lang="ru-RU" dirty="0"/>
              <a:t> М.А.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студентка гр. ПРИ-122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		Шутова Т.Е.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Приняла:	доц. каф. ИСПИ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Проскурина Г.В.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B176F1-4C7E-4284-8B77-B15D73A7275D}"/>
              </a:ext>
            </a:extLst>
          </p:cNvPr>
          <p:cNvSpPr/>
          <p:nvPr/>
        </p:nvSpPr>
        <p:spPr>
          <a:xfrm>
            <a:off x="0" y="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«Владимирский государственный университет 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Кафедра информационных систем и программной инженерии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123EEF-5D28-413C-B61A-9481AB84AAEF}"/>
              </a:ext>
            </a:extLst>
          </p:cNvPr>
          <p:cNvSpPr/>
          <p:nvPr/>
        </p:nvSpPr>
        <p:spPr>
          <a:xfrm>
            <a:off x="4973577" y="5908002"/>
            <a:ext cx="2244845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Владимир, 2025</a:t>
            </a:r>
          </a:p>
        </p:txBody>
      </p:sp>
    </p:spTree>
    <p:extLst>
      <p:ext uri="{BB962C8B-B14F-4D97-AF65-F5344CB8AC3E}">
        <p14:creationId xmlns:p14="http://schemas.microsoft.com/office/powerpoint/2010/main" val="410266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TO-BE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10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5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A-0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44010" y="1083721"/>
            <a:ext cx="6903975" cy="4880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98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TO-BE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11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6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A0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44010" y="1085870"/>
            <a:ext cx="6903975" cy="4875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09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TO-BE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12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7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A3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47136" y="1085870"/>
            <a:ext cx="6897723" cy="4875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TO-BE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13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8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A31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50254" y="1085870"/>
            <a:ext cx="6891486" cy="4875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54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TO-BE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14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9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IDEF3 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A312.1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50254" y="1086988"/>
            <a:ext cx="6891486" cy="4873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9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Административная организационная диаграмма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15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1528613" y="5960730"/>
            <a:ext cx="913476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10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Административная организационная диаграмма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51053" y="1086988"/>
            <a:ext cx="6889888" cy="4873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83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Дерево узлов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16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1528613" y="5960730"/>
            <a:ext cx="913476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11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Дерево узлов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51053" y="1135243"/>
            <a:ext cx="6889888" cy="4869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50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46E40AF-06B4-48AB-B22F-60ED014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Расчетная</a:t>
            </a:r>
            <a:r>
              <a:rPr lang="en-US" dirty="0"/>
              <a:t> </a:t>
            </a:r>
            <a:r>
              <a:rPr lang="ru-RU" dirty="0"/>
              <a:t>оценка</a:t>
            </a:r>
            <a:r>
              <a:rPr lang="en-US" dirty="0"/>
              <a:t> </a:t>
            </a:r>
            <a:r>
              <a:rPr lang="ru-RU" dirty="0"/>
              <a:t>эффективности</a:t>
            </a:r>
            <a:r>
              <a:rPr lang="en-US" dirty="0"/>
              <a:t> и </a:t>
            </a:r>
            <a:r>
              <a:rPr lang="ru-RU" dirty="0"/>
              <a:t>экономической</a:t>
            </a:r>
            <a:r>
              <a:rPr lang="en-US" dirty="0"/>
              <a:t> </a:t>
            </a:r>
            <a:r>
              <a:rPr lang="ru-RU" dirty="0"/>
              <a:t>целесообразности</a:t>
            </a:r>
            <a:r>
              <a:rPr lang="en-US" dirty="0"/>
              <a:t> </a:t>
            </a:r>
            <a:r>
              <a:rPr lang="ru-RU" dirty="0"/>
              <a:t>ИС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D5F96-48DA-4ED4-89C5-6896AE1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D56B8CD-B94E-43A8-B36D-738F3794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16165"/>
              </p:ext>
            </p:extLst>
          </p:nvPr>
        </p:nvGraphicFramePr>
        <p:xfrm>
          <a:off x="2134104" y="4477252"/>
          <a:ext cx="7984751" cy="1475994"/>
        </p:xfrm>
        <a:graphic>
          <a:graphicData uri="http://schemas.openxmlformats.org/drawingml/2006/table">
            <a:tbl>
              <a:tblPr firstRow="1" firstCol="1" bandRow="1"/>
              <a:tblGrid>
                <a:gridCol w="2516824">
                  <a:extLst>
                    <a:ext uri="{9D8B030D-6E8A-4147-A177-3AD203B41FA5}">
                      <a16:colId xmlns:a16="http://schemas.microsoft.com/office/drawing/2014/main" val="901892863"/>
                    </a:ext>
                  </a:extLst>
                </a:gridCol>
                <a:gridCol w="3094182">
                  <a:extLst>
                    <a:ext uri="{9D8B030D-6E8A-4147-A177-3AD203B41FA5}">
                      <a16:colId xmlns:a16="http://schemas.microsoft.com/office/drawing/2014/main" val="1391872046"/>
                    </a:ext>
                  </a:extLst>
                </a:gridCol>
                <a:gridCol w="2373745">
                  <a:extLst>
                    <a:ext uri="{9D8B030D-6E8A-4147-A177-3AD203B41FA5}">
                      <a16:colId xmlns:a16="http://schemas.microsoft.com/office/drawing/2014/main" val="90519649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168275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Комментарий</a:t>
                      </a: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146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Стоимость рекламы выставки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2000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2413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Продвижение в течение 7 дней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6690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Стоимость рекламы публикации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1000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999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Комиссия сервиса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7500 р. (по формуле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2413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Среднее значение в месяц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30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Время художника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3200 р. (по формуле 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209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Общие затраты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2000 + 1000 + 7500 + 3200 = 13700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52521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70DB4F-E247-4C9D-BAD9-F2125D7B25DA}"/>
              </a:ext>
            </a:extLst>
          </p:cNvPr>
          <p:cNvSpPr/>
          <p:nvPr/>
        </p:nvSpPr>
        <p:spPr>
          <a:xfrm>
            <a:off x="1097280" y="1767006"/>
            <a:ext cx="10058401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Формула общих затрат: </a:t>
            </a:r>
          </a:p>
          <a:p>
            <a:pPr marR="16827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= Р + К + В, 	(1)</a:t>
            </a: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где С – общие затраты пользователя; </a:t>
            </a: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 – стоимость рекламной кампании; </a:t>
            </a: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 –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КоличествоПродаж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ЦенаПродажи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*%Комиссии – комиссия сервиса; </a:t>
            </a: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–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 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время на работу с системой (часы),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S 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стоимость часа пользователя. </a:t>
            </a:r>
          </a:p>
          <a:p>
            <a:pPr marR="16827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 = 10 * 5000 * 0.15 = 7500 рублей,	(2)</a:t>
            </a:r>
          </a:p>
          <a:p>
            <a:pPr marR="168275" algn="ctr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= 8 * 400 = 3200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рублей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	(3)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4E208C1-10EB-45F4-AD2D-0ADE9313485C}"/>
              </a:ext>
            </a:extLst>
          </p:cNvPr>
          <p:cNvSpPr/>
          <p:nvPr/>
        </p:nvSpPr>
        <p:spPr>
          <a:xfrm>
            <a:off x="2624123" y="5953246"/>
            <a:ext cx="694375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Таблица 2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Затраты для художника (месяц)</a:t>
            </a:r>
          </a:p>
        </p:txBody>
      </p:sp>
    </p:spTree>
    <p:extLst>
      <p:ext uri="{BB962C8B-B14F-4D97-AF65-F5344CB8AC3E}">
        <p14:creationId xmlns:p14="http://schemas.microsoft.com/office/powerpoint/2010/main" val="338350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46E40AF-06B4-48AB-B22F-60ED014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Расчетная</a:t>
            </a:r>
            <a:r>
              <a:rPr lang="en-US" dirty="0"/>
              <a:t> </a:t>
            </a:r>
            <a:r>
              <a:rPr lang="ru-RU" dirty="0"/>
              <a:t>оценка</a:t>
            </a:r>
            <a:r>
              <a:rPr lang="en-US" dirty="0"/>
              <a:t> </a:t>
            </a:r>
            <a:r>
              <a:rPr lang="ru-RU" dirty="0"/>
              <a:t>эффективности</a:t>
            </a:r>
            <a:r>
              <a:rPr lang="en-US" dirty="0"/>
              <a:t> и </a:t>
            </a:r>
            <a:r>
              <a:rPr lang="ru-RU" dirty="0"/>
              <a:t>экономической</a:t>
            </a:r>
            <a:r>
              <a:rPr lang="en-US" dirty="0"/>
              <a:t> </a:t>
            </a:r>
            <a:r>
              <a:rPr lang="ru-RU" dirty="0"/>
              <a:t>целесообразности</a:t>
            </a:r>
            <a:r>
              <a:rPr lang="en-US" dirty="0"/>
              <a:t> </a:t>
            </a:r>
            <a:r>
              <a:rPr lang="ru-RU" dirty="0"/>
              <a:t>ИС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D5F96-48DA-4ED4-89C5-6896AE1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A70DB4F-E247-4C9D-BAD9-F2125D7B25DA}"/>
                  </a:ext>
                </a:extLst>
              </p:cNvPr>
              <p:cNvSpPr/>
              <p:nvPr/>
            </p:nvSpPr>
            <p:spPr>
              <a:xfrm>
                <a:off x="1097280" y="1767006"/>
                <a:ext cx="10058401" cy="4443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827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Формула выручки художника:</a:t>
                </a:r>
              </a:p>
              <a:p>
                <a:pPr marR="168275" algn="ctr">
                  <a:lnSpc>
                    <a:spcPct val="150000"/>
                  </a:lnSpc>
                </a:pPr>
                <a:r>
                  <a:rPr lang="ru-RU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ВыручкаЧистая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​= (</a:t>
                </a:r>
                <a:r>
                  <a:rPr lang="ru-RU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КоличествоПродаж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r>
                  <a:rPr lang="ru-RU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ЦенаПродажи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*(1−%Комиссии))-Р​-В	(4)</a:t>
                </a:r>
              </a:p>
              <a:p>
                <a:pPr marR="16827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Расчёт выручки художника:</a:t>
                </a:r>
              </a:p>
              <a:p>
                <a:pPr marR="168275" algn="ctr">
                  <a:lnSpc>
                    <a:spcPct val="150000"/>
                  </a:lnSpc>
                </a:pPr>
                <a:r>
                  <a:rPr lang="ru-RU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ВыручкаЧистая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​= 10 * 5000 * 0.85 – 3000 – 3200 = 36300 рублей	(5)</a:t>
                </a:r>
              </a:p>
              <a:p>
                <a:pPr marR="168275" algn="ctr">
                  <a:lnSpc>
                    <a:spcPct val="150000"/>
                  </a:lnSpc>
                </a:pPr>
                <a:r>
                  <a:rPr lang="ru-R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Оценка эффективности системы для пользователя</a:t>
                </a:r>
              </a:p>
              <a:p>
                <a:pPr marR="16827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Ключевые метрики:</a:t>
                </a:r>
              </a:p>
              <a:p>
                <a:pPr marL="171450" marR="168275" lvl="0" indent="-171450" algn="just">
                  <a:lnSpc>
                    <a:spcPct val="150000"/>
                  </a:lnSpc>
                  <a:buFont typeface="Calibri" panose="020F0502020204030204" pitchFamily="34" charset="0"/>
                  <a:buChar char="―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ROI (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окупаемость рекламы)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[6]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171450" marR="168275" lvl="0" indent="-171450" algn="just">
                  <a:lnSpc>
                    <a:spcPct val="150000"/>
                  </a:lnSpc>
                  <a:buFont typeface="Calibri" panose="020F0502020204030204" pitchFamily="34" charset="0"/>
                  <a:buChar char="―"/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Увеличение аудитории (за счёт встроенных инструментов продвижения).</a:t>
                </a:r>
              </a:p>
              <a:p>
                <a:pPr marL="171450" marR="168275" lvl="0" indent="-171450" algn="just">
                  <a:lnSpc>
                    <a:spcPct val="150000"/>
                  </a:lnSpc>
                  <a:buFont typeface="Calibri" panose="020F0502020204030204" pitchFamily="34" charset="0"/>
                  <a:buChar char="―"/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Снижение транзакционных издержек (не нужно платить за хостинг, безопасность платежей).</a:t>
                </a:r>
              </a:p>
              <a:p>
                <a:pPr marR="16827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Формула и расчёт окупаемости рекламы:</a:t>
                </a:r>
              </a:p>
              <a:p>
                <a:pPr marR="168275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𝑅𝑂𝐼</m:t>
                    </m:r>
                    <m:r>
                      <a:rPr lang="ru-RU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ВыручкаЧистая−Затраты</m:t>
                        </m:r>
                      </m:num>
                      <m:den>
                        <m:r>
                          <a:rPr lang="ru-RU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Затраты</m:t>
                        </m:r>
                      </m:den>
                    </m:f>
                    <m:r>
                      <a:rPr lang="ru-RU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∗100%= </m:t>
                    </m:r>
                    <m:f>
                      <m:fPr>
                        <m:ctrlPr>
                          <a:rPr lang="ru-RU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36300−13700</m:t>
                        </m:r>
                      </m:num>
                      <m:den>
                        <m:r>
                          <a:rPr lang="ru-RU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13700</m:t>
                        </m:r>
                      </m:den>
                    </m:f>
                    <m:r>
                      <a:rPr lang="ru-RU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∗100%≈165%</m:t>
                    </m:r>
                  </m:oMath>
                </a14:m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(6)</a:t>
                </a:r>
              </a:p>
              <a:p>
                <a:pPr marR="168275" algn="just">
                  <a:lnSpc>
                    <a:spcPct val="150000"/>
                  </a:lnSpc>
                </a:pP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Отсюда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можно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сделать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вывод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что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затраты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пользователя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(13700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рублей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окупаются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счёт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высоких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продаж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относительно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низких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затрат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на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продвижение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(165%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окупаемости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).</a:t>
                </a:r>
                <a:endParaRPr lang="ru-RU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A70DB4F-E247-4C9D-BAD9-F2125D7B2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67006"/>
                <a:ext cx="10058401" cy="4443396"/>
              </a:xfrm>
              <a:prstGeom prst="rect">
                <a:avLst/>
              </a:prstGeom>
              <a:blipFill>
                <a:blip r:embed="rId2"/>
                <a:stretch>
                  <a:fillRect l="-182" b="-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08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46E40AF-06B4-48AB-B22F-60ED014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Расчетная</a:t>
            </a:r>
            <a:r>
              <a:rPr lang="en-US" dirty="0"/>
              <a:t> </a:t>
            </a:r>
            <a:r>
              <a:rPr lang="ru-RU" dirty="0"/>
              <a:t>оценка</a:t>
            </a:r>
            <a:r>
              <a:rPr lang="en-US" dirty="0"/>
              <a:t> </a:t>
            </a:r>
            <a:r>
              <a:rPr lang="ru-RU" dirty="0"/>
              <a:t>эффективности</a:t>
            </a:r>
            <a:r>
              <a:rPr lang="en-US" dirty="0"/>
              <a:t> и </a:t>
            </a:r>
            <a:r>
              <a:rPr lang="ru-RU" dirty="0"/>
              <a:t>экономической</a:t>
            </a:r>
            <a:r>
              <a:rPr lang="en-US" dirty="0"/>
              <a:t> </a:t>
            </a:r>
            <a:r>
              <a:rPr lang="ru-RU" dirty="0"/>
              <a:t>целесообразности</a:t>
            </a:r>
            <a:r>
              <a:rPr lang="en-US" dirty="0"/>
              <a:t> </a:t>
            </a:r>
            <a:r>
              <a:rPr lang="ru-RU" dirty="0"/>
              <a:t>ИС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D5F96-48DA-4ED4-89C5-6896AE1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A70DB4F-E247-4C9D-BAD9-F2125D7B25DA}"/>
                  </a:ext>
                </a:extLst>
              </p:cNvPr>
              <p:cNvSpPr/>
              <p:nvPr/>
            </p:nvSpPr>
            <p:spPr>
              <a:xfrm>
                <a:off x="1097280" y="1767006"/>
                <a:ext cx="10058401" cy="2587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Пользователь может получать выручку за счёт продаж своих услуг и без рекламы. Для этого стоит рассмотреть сценарий пользования системой без рекламы.</a:t>
                </a:r>
              </a:p>
              <a:p>
                <a:pPr marL="285750" lvl="0" indent="-285750">
                  <a:buFont typeface="Calibri" panose="020F0502020204030204" pitchFamily="34" charset="0"/>
                  <a:buChar char="―"/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Продажи: Без продвижения видимость работ резко снижается. Статистически количество продаж без рекламы уменьшается в 3 раза (с 10 до 3 в месяц).</a:t>
                </a:r>
              </a:p>
              <a:p>
                <a:pPr marL="285750" lvl="0" indent="-285750">
                  <a:buFont typeface="Calibri" panose="020F0502020204030204" pitchFamily="34" charset="0"/>
                  <a:buChar char="―"/>
                </a:pP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Затраты: Отсутствуют расходы на рекламу, но сохраняются комиссия сервиса и время на работу с системой.</a:t>
                </a:r>
              </a:p>
              <a:p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Расчёт затрат без рекламы:</a:t>
                </a:r>
              </a:p>
              <a:p>
                <a:pPr algn="ctr"/>
                <a:r>
                  <a:rPr lang="ru-RU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СБезРекламы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​ = К + В = (3*5000*0.15) + (8*400) = 2250 + 3200 = 5450 рублей	(7)</a:t>
                </a:r>
              </a:p>
              <a:p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Расчёт выручки без рекламы:</a:t>
                </a:r>
              </a:p>
              <a:p>
                <a:pPr algn="ctr"/>
                <a:r>
                  <a:rPr lang="ru-RU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ВыручкаЧистая</a:t>
                </a:r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​= 3 * 5000 * 0.85 – 3200 = 9550 рублей	(8)</a:t>
                </a:r>
              </a:p>
              <a:p>
                <a:r>
                  <a:rPr lang="ru-RU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Расчёт окупаемости: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𝑅𝑂𝐼</m:t>
                    </m:r>
                    <m:r>
                      <a: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ВыручкаЧистая−Затраты</m:t>
                        </m:r>
                      </m:num>
                      <m:den>
                        <m:r>
                          <a:rPr lang="en-US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Затраты</m:t>
                        </m:r>
                      </m:den>
                    </m:f>
                    <m:r>
                      <a: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∗100%= </m:t>
                    </m:r>
                    <m:f>
                      <m:fPr>
                        <m:ctrlPr>
                          <a:rPr lang="ru-RU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9550−5450</m:t>
                        </m:r>
                      </m:num>
                      <m:den>
                        <m:r>
                          <a:rPr lang="en-US" sz="1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5450</m:t>
                        </m:r>
                      </m:den>
                    </m:f>
                    <m:r>
                      <a: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∗100%≈75%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(9)</a:t>
                </a:r>
                <a:endParaRPr lang="ru-RU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A70DB4F-E247-4C9D-BAD9-F2125D7B2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67006"/>
                <a:ext cx="10058401" cy="2587631"/>
              </a:xfrm>
              <a:prstGeom prst="rect">
                <a:avLst/>
              </a:prstGeom>
              <a:blipFill>
                <a:blip r:embed="rId2"/>
                <a:stretch>
                  <a:fillRect l="-182" t="-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95CC2BBF-EBB4-4DA1-B6F4-20D33D807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97996"/>
              </p:ext>
            </p:extLst>
          </p:nvPr>
        </p:nvGraphicFramePr>
        <p:xfrm>
          <a:off x="2624123" y="4384283"/>
          <a:ext cx="6943754" cy="1229995"/>
        </p:xfrm>
        <a:graphic>
          <a:graphicData uri="http://schemas.openxmlformats.org/drawingml/2006/table">
            <a:tbl>
              <a:tblPr firstRow="1" firstCol="1" bandRow="1"/>
              <a:tblGrid>
                <a:gridCol w="1784948">
                  <a:extLst>
                    <a:ext uri="{9D8B030D-6E8A-4147-A177-3AD203B41FA5}">
                      <a16:colId xmlns:a16="http://schemas.microsoft.com/office/drawing/2014/main" val="1504441084"/>
                    </a:ext>
                  </a:extLst>
                </a:gridCol>
                <a:gridCol w="1784238">
                  <a:extLst>
                    <a:ext uri="{9D8B030D-6E8A-4147-A177-3AD203B41FA5}">
                      <a16:colId xmlns:a16="http://schemas.microsoft.com/office/drawing/2014/main" val="2297083993"/>
                    </a:ext>
                  </a:extLst>
                </a:gridCol>
                <a:gridCol w="1780687">
                  <a:extLst>
                    <a:ext uri="{9D8B030D-6E8A-4147-A177-3AD203B41FA5}">
                      <a16:colId xmlns:a16="http://schemas.microsoft.com/office/drawing/2014/main" val="1857155079"/>
                    </a:ext>
                  </a:extLst>
                </a:gridCol>
                <a:gridCol w="1593881">
                  <a:extLst>
                    <a:ext uri="{9D8B030D-6E8A-4147-A177-3AD203B41FA5}">
                      <a16:colId xmlns:a16="http://schemas.microsoft.com/office/drawing/2014/main" val="109963122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168275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Параметр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С рекламой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Без рекламы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Разница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1254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Количество продаж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10 шт.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 шт.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-7 шт.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000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Затраты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13700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5450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-8250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128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Чистая выручка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36300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9550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-26750 р.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827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ROI</a:t>
                      </a:r>
                      <a:endParaRPr lang="ru-RU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165%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75%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-90%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46639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5CC06A-4007-4F2B-9A74-E03374D45E29}"/>
              </a:ext>
            </a:extLst>
          </p:cNvPr>
          <p:cNvSpPr/>
          <p:nvPr/>
        </p:nvSpPr>
        <p:spPr>
          <a:xfrm>
            <a:off x="2624123" y="5643924"/>
            <a:ext cx="694375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Таблица 3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Эффективность рекламы</a:t>
            </a:r>
          </a:p>
        </p:txBody>
      </p:sp>
    </p:spTree>
    <p:extLst>
      <p:ext uri="{BB962C8B-B14F-4D97-AF65-F5344CB8AC3E}">
        <p14:creationId xmlns:p14="http://schemas.microsoft.com/office/powerpoint/2010/main" val="389347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5D1BC-A25A-4E1A-91DD-A1C15BAB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77BB0-C9F0-4DB7-ACB0-8C5D407A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 развитием цифровых технологий и их активным внедрением в различные сферы жизни, искусство претерпевает значительные изменения. Одной из ключевых тенденций является переход к виртуальным форматам взаимодействия с произведениями искусства, что особенно актуально в условиях глобализации и развития удаленных коммуникаций. Создание виртуальных арт-галерей становится важным инструментом для популяризации искусства, расширения аудитории и предоставления пользователям доступа к культурному наследию, независимо от их географического положения.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931FC9-C717-4263-9760-DF92D263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0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46E40AF-06B4-48AB-B22F-60ED014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Количественный анализ диаграмм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D5F96-48DA-4ED4-89C5-6896AE1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76C779E-0745-4726-9E3F-5C7E3009F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32949"/>
              </p:ext>
            </p:extLst>
          </p:nvPr>
        </p:nvGraphicFramePr>
        <p:xfrm>
          <a:off x="732444" y="1838036"/>
          <a:ext cx="5745018" cy="3443986"/>
        </p:xfrm>
        <a:graphic>
          <a:graphicData uri="http://schemas.openxmlformats.org/drawingml/2006/table">
            <a:tbl>
              <a:tblPr firstRow="1" firstCol="1" bandRow="1"/>
              <a:tblGrid>
                <a:gridCol w="1246909">
                  <a:extLst>
                    <a:ext uri="{9D8B030D-6E8A-4147-A177-3AD203B41FA5}">
                      <a16:colId xmlns:a16="http://schemas.microsoft.com/office/drawing/2014/main" val="2767109689"/>
                    </a:ext>
                  </a:extLst>
                </a:gridCol>
                <a:gridCol w="1607128">
                  <a:extLst>
                    <a:ext uri="{9D8B030D-6E8A-4147-A177-3AD203B41FA5}">
                      <a16:colId xmlns:a16="http://schemas.microsoft.com/office/drawing/2014/main" val="264383570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1408375964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val="134060342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Уровни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Коэффициент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Уровни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Коэффициент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099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Модель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AS-IS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Модель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TO-BE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3887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 уровень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 уровень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275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(7+6+8+4+5)/5-8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=2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(7+7+9+4+5)/5-9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=2.6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48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 уровень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 уровень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451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1.1*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1.1*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29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1.2*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1.2*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58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(5+6+5)/3-6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=0.67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(6+6+5)/3-6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=0.33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2401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1.4*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1.4*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295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1.5*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1.5*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774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 уровень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 уровень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218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1.3.1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(5+7+6+6)/4-7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=1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1.3.1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(5+4+7+6+6)/5-7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|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=1.4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924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1.3.2*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1.3.2*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615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1.3.3*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1.3.3*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49489" marR="49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8935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F157E3-7EB8-4B50-95D9-C4BE922C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01608"/>
              </p:ext>
            </p:extLst>
          </p:nvPr>
        </p:nvGraphicFramePr>
        <p:xfrm>
          <a:off x="7023281" y="1828799"/>
          <a:ext cx="4436275" cy="3443986"/>
        </p:xfrm>
        <a:graphic>
          <a:graphicData uri="http://schemas.openxmlformats.org/drawingml/2006/table">
            <a:tbl>
              <a:tblPr firstRow="1" firstCol="1" bandRow="1"/>
              <a:tblGrid>
                <a:gridCol w="979103">
                  <a:extLst>
                    <a:ext uri="{9D8B030D-6E8A-4147-A177-3AD203B41FA5}">
                      <a16:colId xmlns:a16="http://schemas.microsoft.com/office/drawing/2014/main" val="777671661"/>
                    </a:ext>
                  </a:extLst>
                </a:gridCol>
                <a:gridCol w="1221972">
                  <a:extLst>
                    <a:ext uri="{9D8B030D-6E8A-4147-A177-3AD203B41FA5}">
                      <a16:colId xmlns:a16="http://schemas.microsoft.com/office/drawing/2014/main" val="3682356265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1509932676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869750400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Уровни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Коэффициент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Уровни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Коэффициент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05075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Модель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AS-IS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58060" marR="5806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Модель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TO-BE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58060" marR="5806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30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 уровень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 уровень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745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5/1 = 5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5/1=5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81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 уровень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 уровень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38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1.1*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1.1*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1109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1.2*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1.2*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101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3/2 = 1.5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3/2 = 1.5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431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1.4*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1.4*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865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1.5*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1.5*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856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 уровень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 уровень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3461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1.3.1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4/3=1.33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1.3.1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5/3=1.66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1127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1.3.2*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1.3.2*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825376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1.3.3*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1.3.3*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68275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—</a:t>
                      </a:r>
                    </a:p>
                  </a:txBody>
                  <a:tcPr marL="58060" marR="58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3706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68BA9E-A39D-4994-8336-11DAC2C74C86}"/>
              </a:ext>
            </a:extLst>
          </p:cNvPr>
          <p:cNvSpPr/>
          <p:nvPr/>
        </p:nvSpPr>
        <p:spPr>
          <a:xfrm>
            <a:off x="732444" y="5293147"/>
            <a:ext cx="5745018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Таблица 4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Расчёт коэффициента сбалансированности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314CE-8857-4D3C-899B-B488C4A495E1}"/>
              </a:ext>
            </a:extLst>
          </p:cNvPr>
          <p:cNvSpPr/>
          <p:nvPr/>
        </p:nvSpPr>
        <p:spPr>
          <a:xfrm>
            <a:off x="7023281" y="5272785"/>
            <a:ext cx="4436275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Таблица 5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Поведение коэффициента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N/L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53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4F458-1CF0-49FE-905E-6B0FF31F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613DA-6F3D-42D8-B726-8DA0A59C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курсового проектирования были построены функциональные модели типов </a:t>
            </a:r>
            <a:r>
              <a:rPr lang="en-US" dirty="0"/>
              <a:t>AS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 и 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BE</a:t>
            </a:r>
            <a:r>
              <a:rPr lang="ru-RU" dirty="0"/>
              <a:t> в нотации </a:t>
            </a:r>
            <a:r>
              <a:rPr lang="en-US" dirty="0"/>
              <a:t>IDEF</a:t>
            </a:r>
            <a:r>
              <a:rPr lang="ru-RU" dirty="0"/>
              <a:t>0 и с использованием декомпозиции подпроцесса в нотации </a:t>
            </a:r>
            <a:r>
              <a:rPr lang="en-US" dirty="0"/>
              <a:t>IDEF</a:t>
            </a:r>
            <a:r>
              <a:rPr lang="ru-RU" dirty="0"/>
              <a:t>3, а также был проведён полный анализ для выбранной темы. Составлена пояснительная записка, описывающая все этапы проектирования функциональной модели. Модель информационной системы «Виртуальная арт-галерея» можно считать достаточно полной и проработанной с точки зрения пользователя. </a:t>
            </a:r>
          </a:p>
          <a:p>
            <a:r>
              <a:rPr lang="ru-RU" dirty="0"/>
              <a:t>Данный проект демонстрирует, что виртуальные арт-галереи становятся эффективным решением для популяризации искусства в условиях цифровизации. Рассмотренная система не только решает практические задачи управления контентом, но и способствует созданию уникального пользовательского опыта, что делает ее актуальной и перспективной для дальнейшего развития.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8FD6BC-CA9F-4EBF-9480-ED4B08E0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8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0B2388-0500-4ABC-87CB-0DE2CAD2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E85476A-5110-494D-AE13-653674F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0D4C97-0D03-477D-A4D3-B7A909B0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21CA55A-7696-4E29-ACD5-4F80A842F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81" y="1737360"/>
            <a:ext cx="10058400" cy="4522763"/>
          </a:xfrm>
        </p:spPr>
        <p:txBody>
          <a:bodyPr>
            <a:noAutofit/>
          </a:bodyPr>
          <a:lstStyle/>
          <a:p>
            <a:pPr marL="0" marR="180340" lvl="0" indent="0" algn="just">
              <a:lnSpc>
                <a:spcPct val="100000"/>
              </a:lnSpc>
              <a:spcBef>
                <a:spcPts val="200"/>
              </a:spcBef>
              <a:buNone/>
            </a:pPr>
            <a:r>
              <a:rPr lang="ru-RU" sz="1600" b="1" dirty="0">
                <a:effectLst/>
                <a:ea typeface="Times New Roman" panose="02020603050405020304" pitchFamily="18" charset="0"/>
              </a:rPr>
              <a:t>Цель:</a:t>
            </a:r>
          </a:p>
          <a:p>
            <a:pPr marL="0" marR="180340" lvl="0" indent="360363" algn="just">
              <a:lnSpc>
                <a:spcPct val="100000"/>
              </a:lnSpc>
              <a:spcBef>
                <a:spcPts val="200"/>
              </a:spcBef>
              <a:buFont typeface="Symbol" panose="05050102010706020507" pitchFamily="18" charset="2"/>
              <a:buChar char=""/>
            </a:pPr>
            <a:r>
              <a:rPr lang="ru-RU" sz="1600" dirty="0"/>
              <a:t>Разработать веб-приложение информационной системы «Виртуальная арт-галерея» на языке Java.</a:t>
            </a:r>
          </a:p>
          <a:p>
            <a:pPr marL="0" marR="180340" lvl="0" indent="0" algn="just">
              <a:lnSpc>
                <a:spcPct val="100000"/>
              </a:lnSpc>
              <a:spcBef>
                <a:spcPts val="200"/>
              </a:spcBef>
              <a:buNone/>
            </a:pPr>
            <a:r>
              <a:rPr lang="ru-RU" sz="1600" b="1" dirty="0">
                <a:effectLst/>
                <a:ea typeface="Times New Roman" panose="02020603050405020304" pitchFamily="18" charset="0"/>
              </a:rPr>
              <a:t>Задачи:</a:t>
            </a: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Авторизация и регистрация (администратор, художник, посетитель);</a:t>
            </a: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Система просмотра публикаций, выставок, художников (администратор, художник, посетитель);</a:t>
            </a: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Отображение публикаций и выставок в профиле художника (администратор, художник);</a:t>
            </a: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>
                <a:ea typeface="Times New Roman" panose="02020603050405020304" pitchFamily="18" charset="0"/>
              </a:rPr>
              <a:t>Добавление, редактирование и удаление публикаций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(администратор, художник);</a:t>
            </a: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Создание приватных и открытых выставок, их редактирование и удаление (администратор, художник);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Участие в публичных и приватных выставках, управление публикациями внутри выставки (администратор, художник);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/>
              <a:t>Оценивание и комментирование публикаций (администратор, художник);</a:t>
            </a:r>
            <a:endParaRPr lang="en-US" sz="1600" dirty="0"/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/>
              <a:t>Система статусов публикаций (администратор, художник);</a:t>
            </a:r>
            <a:endParaRPr lang="en-US" sz="1600" dirty="0"/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/>
              <a:t>Управление категориями публикаций (администратор);</a:t>
            </a:r>
            <a:endParaRPr lang="en-US" sz="1600" dirty="0"/>
          </a:p>
          <a:p>
            <a:pPr marL="342900" marR="180340" lvl="0" indent="-342900" algn="just">
              <a:lnSpc>
                <a:spcPct val="100000"/>
              </a:lnSpc>
              <a:spcBef>
                <a:spcPts val="200"/>
              </a:spcBef>
              <a:buFont typeface="Times New Roman" panose="02020603050405020304" pitchFamily="18" charset="0"/>
              <a:buChar char="‒"/>
            </a:pPr>
            <a:r>
              <a:rPr lang="ru-RU" sz="1600" dirty="0"/>
              <a:t>Выбор множества категорий для публикации (художник).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D4852F-ABE6-490D-86C5-78E7393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46E40AF-06B4-48AB-B22F-60ED014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C6940E3-CAEE-436C-BB9F-8A55DEF8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Для художников необходимо иметь платформу, на которой можно размещать собственные работы с целью получения известности или поиска работодателя. Представителям компаний, в чьи ряды требуется графический художник той или иной специальности, важно иметь на руках портфолио кандидата, и именно платформы с графическими публикациями не только упрощают поиск, но и дают доступ к работам и ценам на услуги художника.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D5F96-48DA-4ED4-89C5-6896AE1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371605"/>
            <a:ext cx="7166001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Проектирование системы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5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7267594" y="5819774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1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прецедентов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C94213-2F45-44DC-A1A3-1D3DA797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32" y="371605"/>
            <a:ext cx="3932187" cy="5448169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D3A969A5-B446-42DD-BAFB-2B69E31A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75" y="1417320"/>
            <a:ext cx="6290393" cy="4023360"/>
          </a:xfrm>
        </p:spPr>
        <p:txBody>
          <a:bodyPr>
            <a:normAutofit/>
          </a:bodyPr>
          <a:lstStyle/>
          <a:p>
            <a:r>
              <a:rPr lang="ru-RU" b="1" dirty="0"/>
              <a:t>Распределение обязанностей.</a:t>
            </a:r>
          </a:p>
          <a:p>
            <a:r>
              <a:rPr lang="ru-RU" dirty="0"/>
              <a:t>Модуль «Администрирование» – </a:t>
            </a:r>
            <a:r>
              <a:rPr lang="ru-RU" dirty="0" err="1"/>
              <a:t>Жминьковская</a:t>
            </a:r>
            <a:r>
              <a:rPr lang="ru-RU" dirty="0"/>
              <a:t> Мария. Процессы: управление категориями, модерация публикаций, оценивание и комментирование публикаций.</a:t>
            </a:r>
          </a:p>
          <a:p>
            <a:r>
              <a:rPr lang="ru-RU" dirty="0"/>
              <a:t>Модуль «Эксплуатация» – Шутова Таисия. Процессы: управление выставками, участие в выставках, профили художников, страницы просмотра.</a:t>
            </a:r>
          </a:p>
          <a:p>
            <a:r>
              <a:rPr lang="ru-RU" dirty="0"/>
              <a:t>Общий модуль. Процессы: аутентификация, управление и просмотр публикаций. </a:t>
            </a:r>
          </a:p>
        </p:txBody>
      </p:sp>
    </p:spTree>
    <p:extLst>
      <p:ext uri="{BB962C8B-B14F-4D97-AF65-F5344CB8AC3E}">
        <p14:creationId xmlns:p14="http://schemas.microsoft.com/office/powerpoint/2010/main" val="315330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371605"/>
            <a:ext cx="11831783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Проектирование системы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6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7267594" y="5819774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1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15791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AS-IS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7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2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A0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43352" y="1081559"/>
            <a:ext cx="6905291" cy="488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2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AS-IS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8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3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A3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44010" y="1081559"/>
            <a:ext cx="6903975" cy="488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94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221672" y="1336715"/>
            <a:ext cx="1140494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31" y="279392"/>
            <a:ext cx="11135129" cy="8021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Функциональная модель </a:t>
            </a:r>
            <a:r>
              <a:rPr lang="en-US" dirty="0"/>
              <a:t>AS-IS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9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3703066" y="590693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4 –</a:t>
            </a: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 Диаграмма </a:t>
            </a:r>
            <a:r>
              <a:rPr lang="en-US" sz="1400" cap="all" spc="200" dirty="0">
                <a:solidFill>
                  <a:schemeClr val="tx2"/>
                </a:solidFill>
                <a:latin typeface="+mj-lt"/>
              </a:rPr>
              <a:t>A31</a:t>
            </a:r>
            <a:endParaRPr lang="ru-RU" sz="1400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AB5B1-1457-46DC-8273-F1AB12765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44010" y="1081719"/>
            <a:ext cx="6903975" cy="4884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87111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</TotalTime>
  <Words>1355</Words>
  <Application>Microsoft Office PowerPoint</Application>
  <PresentationFormat>Широкоэкранный</PresentationFormat>
  <Paragraphs>263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Symbol</vt:lpstr>
      <vt:lpstr>Times New Roman</vt:lpstr>
      <vt:lpstr>Ретро</vt:lpstr>
      <vt:lpstr>Курсовой проект Программная система «Виртуальная арт-галерея» </vt:lpstr>
      <vt:lpstr>Введение</vt:lpstr>
      <vt:lpstr>Цель и задачи</vt:lpstr>
      <vt:lpstr>Описание предметной области</vt:lpstr>
      <vt:lpstr>Проектирование системы</vt:lpstr>
      <vt:lpstr>Проектирование системы</vt:lpstr>
      <vt:lpstr>Функциональная модель AS-IS</vt:lpstr>
      <vt:lpstr>Функциональная модель AS-IS</vt:lpstr>
      <vt:lpstr>Функциональная модель AS-IS</vt:lpstr>
      <vt:lpstr>Функциональная модель TO-BE</vt:lpstr>
      <vt:lpstr>Функциональная модель TO-BE</vt:lpstr>
      <vt:lpstr>Функциональная модель TO-BE</vt:lpstr>
      <vt:lpstr>Функциональная модель TO-BE</vt:lpstr>
      <vt:lpstr>Функциональная модель TO-BE</vt:lpstr>
      <vt:lpstr>Административная организационная диаграмма</vt:lpstr>
      <vt:lpstr>Дерево узлов</vt:lpstr>
      <vt:lpstr>Расчетная оценка эффективности и экономической целесообразности ИС</vt:lpstr>
      <vt:lpstr>Расчетная оценка эффективности и экономической целесообразности ИС</vt:lpstr>
      <vt:lpstr>Расчетная оценка эффективности и экономической целесообразности ИС</vt:lpstr>
      <vt:lpstr>Количественный анализ диаграмм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База данных для информационной системы «Рабочие программы кафедры».  Модуль «Рабочие программы»</dc:title>
  <dc:creator>Таисия Шутова</dc:creator>
  <cp:lastModifiedBy>1</cp:lastModifiedBy>
  <cp:revision>47</cp:revision>
  <dcterms:created xsi:type="dcterms:W3CDTF">2024-05-10T21:29:33Z</dcterms:created>
  <dcterms:modified xsi:type="dcterms:W3CDTF">2025-05-20T20:55:39Z</dcterms:modified>
</cp:coreProperties>
</file>