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4" r:id="rId1"/>
  </p:sldMasterIdLst>
  <p:notesMasterIdLst>
    <p:notesMasterId r:id="rId27"/>
  </p:notesMasterIdLst>
  <p:sldIdLst>
    <p:sldId id="256" r:id="rId2"/>
    <p:sldId id="257" r:id="rId3"/>
    <p:sldId id="258" r:id="rId4"/>
    <p:sldId id="275" r:id="rId5"/>
    <p:sldId id="259" r:id="rId6"/>
    <p:sldId id="261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5" r:id="rId16"/>
    <p:sldId id="284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72" r:id="rId25"/>
    <p:sldId id="27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E1E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BD791-184B-487B-90B6-B1E1ECD6CB2B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D579E-385A-4295-A932-6BA6B1686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16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3B7E-871C-4FC8-B820-300CD8F2EF29}" type="datetime1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534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DB24D-71F8-440E-A945-E373082D12F9}" type="datetime1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29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F05F-C251-417A-8483-E83CB69CA315}" type="datetime1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25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5BCE4-56EA-4C96-A8C2-263D61810A9C}" type="datetime1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97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C1D9-0779-4BE0-8B57-2E2DF4BF7508}" type="datetime1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46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C367-BAD5-43CC-98EA-270B567B4A36}" type="datetime1">
              <a:rPr lang="ru-RU" smtClean="0"/>
              <a:t>20.12.2024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96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E0D0-BD27-46ED-9B32-A5E3387380EF}" type="datetime1">
              <a:rPr lang="ru-RU" smtClean="0"/>
              <a:t>20.12.2024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98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EF70-D998-41FB-B952-B3C3BE6587C0}" type="datetime1">
              <a:rPr lang="ru-RU" smtClean="0"/>
              <a:t>20.12.2024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271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71ED0-2E96-42A5-AEE1-1DE201924109}" type="datetime1">
              <a:rPr lang="ru-RU" smtClean="0"/>
              <a:t>20.12.2024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50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48AEDDA-B7F5-4902-8580-162930CE421D}" type="datetime1">
              <a:rPr lang="ru-RU" smtClean="0"/>
              <a:t>20.12.2024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9EC098-2CBC-4E95-976E-3B85D117C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1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CD25-C8DB-4B7A-A6A4-3D0222C47534}" type="datetime1">
              <a:rPr lang="ru-RU" smtClean="0"/>
              <a:t>20.12.2024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59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F79E36-F040-4F03-B3E7-5A6950B58B75}" type="datetime1">
              <a:rPr lang="ru-RU" smtClean="0"/>
              <a:t>20.12.2024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9EC098-2CBC-4E95-976E-3B85D117C1E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361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9DBFAA-FA8A-4E9B-8D1B-BB8986994A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000" dirty="0"/>
              <a:t>Курсовой проект</a:t>
            </a:r>
            <a:br>
              <a:rPr lang="ru-RU" sz="4000" dirty="0"/>
            </a:br>
            <a:r>
              <a:rPr lang="ru-RU" sz="4000" b="1" dirty="0"/>
              <a:t>«Приложение для информационной системы «Виртуальная арт-галерея».</a:t>
            </a:r>
            <a:br>
              <a:rPr lang="ru-RU" sz="4000" b="1" dirty="0"/>
            </a:br>
            <a:r>
              <a:rPr lang="ru-RU" sz="4000" b="1" dirty="0"/>
              <a:t>Модуль «Эксплуатация»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22463D-10D4-4B11-804A-17E099D95C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ru-RU" dirty="0"/>
              <a:t>Выполнила:	студентка гр. ПРИ-122</a:t>
            </a:r>
          </a:p>
          <a:p>
            <a:pPr algn="r"/>
            <a:r>
              <a:rPr lang="ru-RU" dirty="0"/>
              <a:t>		Шутова Т.Е.</a:t>
            </a:r>
          </a:p>
          <a:p>
            <a:pPr algn="r"/>
            <a:r>
              <a:rPr lang="ru-RU" dirty="0"/>
              <a:t>Принял:	доц. Вершинин В.В.</a:t>
            </a: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AB176F1-4C7E-4284-8B77-B15D73A7275D}"/>
              </a:ext>
            </a:extLst>
          </p:cNvPr>
          <p:cNvSpPr/>
          <p:nvPr/>
        </p:nvSpPr>
        <p:spPr>
          <a:xfrm>
            <a:off x="0" y="0"/>
            <a:ext cx="1219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600" cap="all" spc="200" dirty="0">
                <a:solidFill>
                  <a:schemeClr val="tx2"/>
                </a:solidFill>
                <a:latin typeface="+mj-lt"/>
              </a:rPr>
              <a:t>Федеральное государственное бюджетное образовательное учреждение высшего образования </a:t>
            </a:r>
          </a:p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600" cap="all" spc="200" dirty="0">
                <a:solidFill>
                  <a:schemeClr val="tx2"/>
                </a:solidFill>
                <a:latin typeface="+mj-lt"/>
              </a:rPr>
              <a:t>«Владимирский государственный университет </a:t>
            </a:r>
          </a:p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600" cap="all" spc="200" dirty="0">
                <a:solidFill>
                  <a:schemeClr val="tx2"/>
                </a:solidFill>
                <a:latin typeface="+mj-lt"/>
              </a:rPr>
              <a:t>имени Александра Григорьевича и Николая Григорьевича Столетовых»</a:t>
            </a:r>
          </a:p>
          <a:p>
            <a:pPr algn="ctr"/>
            <a:r>
              <a:rPr lang="ru-RU" sz="1600" cap="all" spc="200" dirty="0">
                <a:solidFill>
                  <a:schemeClr val="tx2"/>
                </a:solidFill>
                <a:latin typeface="+mj-lt"/>
              </a:rPr>
              <a:t>Кафедра информационных систем и программной инженерии</a:t>
            </a:r>
            <a:endParaRPr lang="ru-RU" sz="2400" cap="all" spc="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8123EEF-5D28-413C-B61A-9481AB84AAEF}"/>
              </a:ext>
            </a:extLst>
          </p:cNvPr>
          <p:cNvSpPr/>
          <p:nvPr/>
        </p:nvSpPr>
        <p:spPr>
          <a:xfrm>
            <a:off x="4973577" y="5908002"/>
            <a:ext cx="2244845" cy="3820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Владимир, 2024</a:t>
            </a:r>
          </a:p>
        </p:txBody>
      </p:sp>
    </p:spTree>
    <p:extLst>
      <p:ext uri="{BB962C8B-B14F-4D97-AF65-F5344CB8AC3E}">
        <p14:creationId xmlns:p14="http://schemas.microsoft.com/office/powerpoint/2010/main" val="4102665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842705D-C9AC-40A1-AC34-D68CF5C67E18}"/>
              </a:ext>
            </a:extLst>
          </p:cNvPr>
          <p:cNvSpPr/>
          <p:nvPr/>
        </p:nvSpPr>
        <p:spPr>
          <a:xfrm>
            <a:off x="3898232" y="1336715"/>
            <a:ext cx="7475621" cy="802105"/>
          </a:xfrm>
          <a:prstGeom prst="rect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1C65D02-A892-47DB-9440-9709654A3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" y="279392"/>
            <a:ext cx="10064980" cy="1446538"/>
          </a:xfrm>
        </p:spPr>
        <p:txBody>
          <a:bodyPr>
            <a:noAutofit/>
          </a:bodyPr>
          <a:lstStyle/>
          <a:p>
            <a:r>
              <a:rPr lang="ru-RU" sz="3800" dirty="0"/>
              <a:t>Диаграмма</a:t>
            </a:r>
            <a:br>
              <a:rPr lang="ru-RU" sz="3800" dirty="0"/>
            </a:br>
            <a:r>
              <a:rPr lang="ru-RU" sz="3800" dirty="0"/>
              <a:t>компонентов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C5B6E0E2-0B86-4EF8-A6E9-C60914EE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2576C9-E0E6-4742-8A3D-7111D230D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9540" y="279393"/>
            <a:ext cx="7269568" cy="5583506"/>
          </a:xfrm>
          <a:prstGeom prst="rect">
            <a:avLst/>
          </a:prstGeom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99D3D9-9F40-4837-A63B-80FFB9CE566C}"/>
              </a:ext>
            </a:extLst>
          </p:cNvPr>
          <p:cNvCxnSpPr/>
          <p:nvPr/>
        </p:nvCxnSpPr>
        <p:spPr>
          <a:xfrm flipH="1">
            <a:off x="392430" y="1737768"/>
            <a:ext cx="803910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81B67BC-90E2-47F9-8213-C72A96F91183}"/>
              </a:ext>
            </a:extLst>
          </p:cNvPr>
          <p:cNvSpPr/>
          <p:nvPr/>
        </p:nvSpPr>
        <p:spPr>
          <a:xfrm>
            <a:off x="5050576" y="5862899"/>
            <a:ext cx="6747496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Рисунок 6. Диаграмма компонентов</a:t>
            </a:r>
          </a:p>
        </p:txBody>
      </p:sp>
    </p:spTree>
    <p:extLst>
      <p:ext uri="{BB962C8B-B14F-4D97-AF65-F5344CB8AC3E}">
        <p14:creationId xmlns:p14="http://schemas.microsoft.com/office/powerpoint/2010/main" val="3570458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842705D-C9AC-40A1-AC34-D68CF5C67E18}"/>
              </a:ext>
            </a:extLst>
          </p:cNvPr>
          <p:cNvSpPr/>
          <p:nvPr/>
        </p:nvSpPr>
        <p:spPr>
          <a:xfrm>
            <a:off x="3898232" y="1336715"/>
            <a:ext cx="7475621" cy="802105"/>
          </a:xfrm>
          <a:prstGeom prst="rect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1C65D02-A892-47DB-9440-9709654A3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" y="279392"/>
            <a:ext cx="10064980" cy="1446538"/>
          </a:xfrm>
        </p:spPr>
        <p:txBody>
          <a:bodyPr>
            <a:noAutofit/>
          </a:bodyPr>
          <a:lstStyle/>
          <a:p>
            <a:r>
              <a:rPr lang="ru-RU" sz="3800" dirty="0"/>
              <a:t>Диаграмма</a:t>
            </a:r>
            <a:br>
              <a:rPr lang="ru-RU" sz="3800" dirty="0"/>
            </a:br>
            <a:r>
              <a:rPr lang="ru-RU" sz="3800" dirty="0"/>
              <a:t>развёртывания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C5B6E0E2-0B86-4EF8-A6E9-C60914EE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2576C9-E0E6-4742-8A3D-7111D230D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9540" y="879899"/>
            <a:ext cx="7269568" cy="4382493"/>
          </a:xfrm>
          <a:prstGeom prst="rect">
            <a:avLst/>
          </a:prstGeom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99D3D9-9F40-4837-A63B-80FFB9CE566C}"/>
              </a:ext>
            </a:extLst>
          </p:cNvPr>
          <p:cNvCxnSpPr/>
          <p:nvPr/>
        </p:nvCxnSpPr>
        <p:spPr>
          <a:xfrm flipH="1">
            <a:off x="392430" y="1737768"/>
            <a:ext cx="803910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81B67BC-90E2-47F9-8213-C72A96F91183}"/>
              </a:ext>
            </a:extLst>
          </p:cNvPr>
          <p:cNvSpPr/>
          <p:nvPr/>
        </p:nvSpPr>
        <p:spPr>
          <a:xfrm>
            <a:off x="5050576" y="5312562"/>
            <a:ext cx="6747496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Рисунок 7. Диаграмма развёртывания</a:t>
            </a:r>
          </a:p>
        </p:txBody>
      </p:sp>
    </p:spTree>
    <p:extLst>
      <p:ext uri="{BB962C8B-B14F-4D97-AF65-F5344CB8AC3E}">
        <p14:creationId xmlns:p14="http://schemas.microsoft.com/office/powerpoint/2010/main" val="1518934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E6FC22-91E8-4447-AACC-49706B6B1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E04479F-AEB5-4866-AD06-5A30E23254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621" y="1937609"/>
            <a:ext cx="6500715" cy="3741296"/>
          </a:xfr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1DB50E-5620-4A4A-A8D5-EFCE5996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12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FCD41ED-0BDA-4683-910B-A7E6F933E745}"/>
              </a:ext>
            </a:extLst>
          </p:cNvPr>
          <p:cNvSpPr/>
          <p:nvPr/>
        </p:nvSpPr>
        <p:spPr>
          <a:xfrm>
            <a:off x="3627120" y="5812418"/>
            <a:ext cx="493776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Рисунок 8. 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946297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B7A311F-38CE-4292-9547-5F9EFB22B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13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908CCF-3F15-4C06-87F9-EF7750FB7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2" y="171449"/>
            <a:ext cx="5791201" cy="325755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4CB75C-31FA-497D-A87C-6BAC8BEE1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337" y="2658979"/>
            <a:ext cx="5791201" cy="3257551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6166064-F40C-4351-90A6-F65332CF6BE1}"/>
              </a:ext>
            </a:extLst>
          </p:cNvPr>
          <p:cNvSpPr/>
          <p:nvPr/>
        </p:nvSpPr>
        <p:spPr>
          <a:xfrm>
            <a:off x="603182" y="3429000"/>
            <a:ext cx="493776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Рисунок 9. Главная страница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F3C330D-4D39-46E1-A3B0-D0E4A6E2E963}"/>
              </a:ext>
            </a:extLst>
          </p:cNvPr>
          <p:cNvSpPr/>
          <p:nvPr/>
        </p:nvSpPr>
        <p:spPr>
          <a:xfrm>
            <a:off x="6651057" y="5916530"/>
            <a:ext cx="493776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Рисунок 10. Поиск</a:t>
            </a:r>
          </a:p>
        </p:txBody>
      </p:sp>
    </p:spTree>
    <p:extLst>
      <p:ext uri="{BB962C8B-B14F-4D97-AF65-F5344CB8AC3E}">
        <p14:creationId xmlns:p14="http://schemas.microsoft.com/office/powerpoint/2010/main" val="479905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B7A311F-38CE-4292-9547-5F9EFB22B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14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908CCF-3F15-4C06-87F9-EF7750FB7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462" y="171449"/>
            <a:ext cx="5791201" cy="32575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4CB75C-31FA-497D-A87C-6BAC8BEE1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4337" y="2658979"/>
            <a:ext cx="5791201" cy="325755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6166064-F40C-4351-90A6-F65332CF6BE1}"/>
              </a:ext>
            </a:extLst>
          </p:cNvPr>
          <p:cNvSpPr/>
          <p:nvPr/>
        </p:nvSpPr>
        <p:spPr>
          <a:xfrm>
            <a:off x="603182" y="3429000"/>
            <a:ext cx="493776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Рисунок 11. Открытая выставка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F3C330D-4D39-46E1-A3B0-D0E4A6E2E963}"/>
              </a:ext>
            </a:extLst>
          </p:cNvPr>
          <p:cNvSpPr/>
          <p:nvPr/>
        </p:nvSpPr>
        <p:spPr>
          <a:xfrm>
            <a:off x="6651057" y="5916530"/>
            <a:ext cx="493776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Рисунок 12. Закрытая выставка</a:t>
            </a:r>
          </a:p>
        </p:txBody>
      </p:sp>
    </p:spTree>
    <p:extLst>
      <p:ext uri="{BB962C8B-B14F-4D97-AF65-F5344CB8AC3E}">
        <p14:creationId xmlns:p14="http://schemas.microsoft.com/office/powerpoint/2010/main" val="1007331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B7A311F-38CE-4292-9547-5F9EFB22B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15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908CCF-3F15-4C06-87F9-EF7750FB7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462" y="171449"/>
            <a:ext cx="5791200" cy="32575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4CB75C-31FA-497D-A87C-6BAC8BEE1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4337" y="2658979"/>
            <a:ext cx="5791200" cy="325755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6166064-F40C-4351-90A6-F65332CF6BE1}"/>
              </a:ext>
            </a:extLst>
          </p:cNvPr>
          <p:cNvSpPr/>
          <p:nvPr/>
        </p:nvSpPr>
        <p:spPr>
          <a:xfrm>
            <a:off x="603182" y="3429000"/>
            <a:ext cx="493776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Рисунок 13. Профиль. публикации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F3C330D-4D39-46E1-A3B0-D0E4A6E2E963}"/>
              </a:ext>
            </a:extLst>
          </p:cNvPr>
          <p:cNvSpPr/>
          <p:nvPr/>
        </p:nvSpPr>
        <p:spPr>
          <a:xfrm>
            <a:off x="6651057" y="5916530"/>
            <a:ext cx="493776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Рисунок 14. Профиль. Выставки</a:t>
            </a:r>
          </a:p>
        </p:txBody>
      </p:sp>
    </p:spTree>
    <p:extLst>
      <p:ext uri="{BB962C8B-B14F-4D97-AF65-F5344CB8AC3E}">
        <p14:creationId xmlns:p14="http://schemas.microsoft.com/office/powerpoint/2010/main" val="962805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B7A311F-38CE-4292-9547-5F9EFB22B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16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908CCF-3F15-4C06-87F9-EF7750FB7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462" y="171449"/>
            <a:ext cx="5791200" cy="32575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4CB75C-31FA-497D-A87C-6BAC8BEE1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4337" y="2658979"/>
            <a:ext cx="5791200" cy="325755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6166064-F40C-4351-90A6-F65332CF6BE1}"/>
              </a:ext>
            </a:extLst>
          </p:cNvPr>
          <p:cNvSpPr/>
          <p:nvPr/>
        </p:nvSpPr>
        <p:spPr>
          <a:xfrm>
            <a:off x="603182" y="3429000"/>
            <a:ext cx="493776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Рисунок 15. Профиль. Прайсы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F3C330D-4D39-46E1-A3B0-D0E4A6E2E963}"/>
              </a:ext>
            </a:extLst>
          </p:cNvPr>
          <p:cNvSpPr/>
          <p:nvPr/>
        </p:nvSpPr>
        <p:spPr>
          <a:xfrm>
            <a:off x="6651057" y="5916530"/>
            <a:ext cx="493776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Рисунок 16. Детали прайса</a:t>
            </a:r>
          </a:p>
        </p:txBody>
      </p:sp>
    </p:spTree>
    <p:extLst>
      <p:ext uri="{BB962C8B-B14F-4D97-AF65-F5344CB8AC3E}">
        <p14:creationId xmlns:p14="http://schemas.microsoft.com/office/powerpoint/2010/main" val="2590807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B7A311F-38CE-4292-9547-5F9EFB22B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17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908CCF-3F15-4C06-87F9-EF7750FB7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462" y="171449"/>
            <a:ext cx="5791200" cy="32575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4CB75C-31FA-497D-A87C-6BAC8BEE1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4337" y="2658979"/>
            <a:ext cx="5791200" cy="3257549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6166064-F40C-4351-90A6-F65332CF6BE1}"/>
              </a:ext>
            </a:extLst>
          </p:cNvPr>
          <p:cNvSpPr/>
          <p:nvPr/>
        </p:nvSpPr>
        <p:spPr>
          <a:xfrm>
            <a:off x="603182" y="3429000"/>
            <a:ext cx="493776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Рисунок 17. Создание выставок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F3C330D-4D39-46E1-A3B0-D0E4A6E2E963}"/>
              </a:ext>
            </a:extLst>
          </p:cNvPr>
          <p:cNvSpPr/>
          <p:nvPr/>
        </p:nvSpPr>
        <p:spPr>
          <a:xfrm>
            <a:off x="6651057" y="5916530"/>
            <a:ext cx="493776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Рисунок 18. Все выставки</a:t>
            </a:r>
          </a:p>
        </p:txBody>
      </p:sp>
    </p:spTree>
    <p:extLst>
      <p:ext uri="{BB962C8B-B14F-4D97-AF65-F5344CB8AC3E}">
        <p14:creationId xmlns:p14="http://schemas.microsoft.com/office/powerpoint/2010/main" val="1489567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B7A311F-38CE-4292-9547-5F9EFB22B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18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908CCF-3F15-4C06-87F9-EF7750FB7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463" y="171449"/>
            <a:ext cx="5791198" cy="32575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4CB75C-31FA-497D-A87C-6BAC8BEE1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4338" y="2658979"/>
            <a:ext cx="5791198" cy="3257549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6166064-F40C-4351-90A6-F65332CF6BE1}"/>
              </a:ext>
            </a:extLst>
          </p:cNvPr>
          <p:cNvSpPr/>
          <p:nvPr/>
        </p:nvSpPr>
        <p:spPr>
          <a:xfrm>
            <a:off x="603182" y="3429000"/>
            <a:ext cx="493776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Рисунок 19. Детали своей выставки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F3C330D-4D39-46E1-A3B0-D0E4A6E2E963}"/>
              </a:ext>
            </a:extLst>
          </p:cNvPr>
          <p:cNvSpPr/>
          <p:nvPr/>
        </p:nvSpPr>
        <p:spPr>
          <a:xfrm>
            <a:off x="6651057" y="5916530"/>
            <a:ext cx="493776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Рисунок 20. Добавленная работа</a:t>
            </a:r>
          </a:p>
        </p:txBody>
      </p:sp>
    </p:spTree>
    <p:extLst>
      <p:ext uri="{BB962C8B-B14F-4D97-AF65-F5344CB8AC3E}">
        <p14:creationId xmlns:p14="http://schemas.microsoft.com/office/powerpoint/2010/main" val="1524590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B7A311F-38CE-4292-9547-5F9EFB22B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19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908CCF-3F15-4C06-87F9-EF7750FB7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463" y="171449"/>
            <a:ext cx="5791198" cy="325754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4CB75C-31FA-497D-A87C-6BAC8BEE1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4338" y="2658979"/>
            <a:ext cx="5791198" cy="3257548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6166064-F40C-4351-90A6-F65332CF6BE1}"/>
              </a:ext>
            </a:extLst>
          </p:cNvPr>
          <p:cNvSpPr/>
          <p:nvPr/>
        </p:nvSpPr>
        <p:spPr>
          <a:xfrm>
            <a:off x="603182" y="3429000"/>
            <a:ext cx="493776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Рисунок 21. Работа прошла модерацию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F3C330D-4D39-46E1-A3B0-D0E4A6E2E963}"/>
              </a:ext>
            </a:extLst>
          </p:cNvPr>
          <p:cNvSpPr/>
          <p:nvPr/>
        </p:nvSpPr>
        <p:spPr>
          <a:xfrm>
            <a:off x="6651057" y="5916530"/>
            <a:ext cx="493776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Рисунок 20. Удаление выставки</a:t>
            </a:r>
          </a:p>
        </p:txBody>
      </p:sp>
    </p:spTree>
    <p:extLst>
      <p:ext uri="{BB962C8B-B14F-4D97-AF65-F5344CB8AC3E}">
        <p14:creationId xmlns:p14="http://schemas.microsoft.com/office/powerpoint/2010/main" val="301808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05D1BC-A25A-4E1A-91DD-A1C15BAB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677BB0-C9F0-4DB7-ACB0-8C5D407A7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 развитием цифровых технологий и их активным внедрением в различные сферы жизни, искусство претерпевает значительные изменения. Одной из ключевых тенденций является переход к виртуальным форматам взаимодействия с произведениями искусства, что особенно актуально в условиях глобализации и развития удаленных коммуникаций. Создание виртуальных арт-галерей становится важным инструментом для популяризации искусства, расширения аудитории и предоставления пользователям доступа к культурному наследию, независимо от их географического положения.</a:t>
            </a:r>
          </a:p>
          <a:p>
            <a:r>
              <a:rPr lang="ru-RU" dirty="0"/>
              <a:t>В данной работе рассматривается процесс разработки виртуальной арт-галереи, представляющей собой программный продукт, созданный с использованием современных технологий. Главной целью проекта является обеспечение удобного и интерактивного доступа к публикациям. Разработка приложения будет осуществляться с использованием стека технологий, обеспечивающего высокую производительность, надежность и масштабируемость.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C931FC9-C717-4263-9760-DF92D2633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08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B7A311F-38CE-4292-9547-5F9EFB22B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20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908CCF-3F15-4C06-87F9-EF7750FB7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464" y="171449"/>
            <a:ext cx="5791196" cy="325754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4CB75C-31FA-497D-A87C-6BAC8BEE1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4339" y="2658979"/>
            <a:ext cx="5791196" cy="3257548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6166064-F40C-4351-90A6-F65332CF6BE1}"/>
              </a:ext>
            </a:extLst>
          </p:cNvPr>
          <p:cNvSpPr/>
          <p:nvPr/>
        </p:nvSpPr>
        <p:spPr>
          <a:xfrm>
            <a:off x="603182" y="3429000"/>
            <a:ext cx="493776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Рисунок 22. Выставка удалена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F3C330D-4D39-46E1-A3B0-D0E4A6E2E963}"/>
              </a:ext>
            </a:extLst>
          </p:cNvPr>
          <p:cNvSpPr/>
          <p:nvPr/>
        </p:nvSpPr>
        <p:spPr>
          <a:xfrm>
            <a:off x="6651057" y="5916530"/>
            <a:ext cx="493776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Рисунок 23. Публикация осталась</a:t>
            </a:r>
          </a:p>
        </p:txBody>
      </p:sp>
    </p:spTree>
    <p:extLst>
      <p:ext uri="{BB962C8B-B14F-4D97-AF65-F5344CB8AC3E}">
        <p14:creationId xmlns:p14="http://schemas.microsoft.com/office/powerpoint/2010/main" val="3838187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B7A311F-38CE-4292-9547-5F9EFB22B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21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908CCF-3F15-4C06-87F9-EF7750FB7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464" y="171449"/>
            <a:ext cx="5791196" cy="325754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4CB75C-31FA-497D-A87C-6BAC8BEE1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4339" y="2658979"/>
            <a:ext cx="5791196" cy="3257547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6166064-F40C-4351-90A6-F65332CF6BE1}"/>
              </a:ext>
            </a:extLst>
          </p:cNvPr>
          <p:cNvSpPr/>
          <p:nvPr/>
        </p:nvSpPr>
        <p:spPr>
          <a:xfrm>
            <a:off x="603182" y="3429000"/>
            <a:ext cx="493776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Рисунок 24. Прайсы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F3C330D-4D39-46E1-A3B0-D0E4A6E2E963}"/>
              </a:ext>
            </a:extLst>
          </p:cNvPr>
          <p:cNvSpPr/>
          <p:nvPr/>
        </p:nvSpPr>
        <p:spPr>
          <a:xfrm>
            <a:off x="6651057" y="5916530"/>
            <a:ext cx="493776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Рисунок 25. Создание прайса</a:t>
            </a:r>
          </a:p>
        </p:txBody>
      </p:sp>
    </p:spTree>
    <p:extLst>
      <p:ext uri="{BB962C8B-B14F-4D97-AF65-F5344CB8AC3E}">
        <p14:creationId xmlns:p14="http://schemas.microsoft.com/office/powerpoint/2010/main" val="2854787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B7A311F-38CE-4292-9547-5F9EFB22B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22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908CCF-3F15-4C06-87F9-EF7750FB7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465" y="171449"/>
            <a:ext cx="5791194" cy="325754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4CB75C-31FA-497D-A87C-6BAC8BEE1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4340" y="2658979"/>
            <a:ext cx="5791194" cy="3257547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6166064-F40C-4351-90A6-F65332CF6BE1}"/>
              </a:ext>
            </a:extLst>
          </p:cNvPr>
          <p:cNvSpPr/>
          <p:nvPr/>
        </p:nvSpPr>
        <p:spPr>
          <a:xfrm>
            <a:off x="603182" y="3429000"/>
            <a:ext cx="493776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Рисунок 26. Прайс в профиле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F3C330D-4D39-46E1-A3B0-D0E4A6E2E963}"/>
              </a:ext>
            </a:extLst>
          </p:cNvPr>
          <p:cNvSpPr/>
          <p:nvPr/>
        </p:nvSpPr>
        <p:spPr>
          <a:xfrm>
            <a:off x="6651057" y="5916530"/>
            <a:ext cx="493776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Рисунок 27. Детали прайса</a:t>
            </a:r>
          </a:p>
        </p:txBody>
      </p:sp>
    </p:spTree>
    <p:extLst>
      <p:ext uri="{BB962C8B-B14F-4D97-AF65-F5344CB8AC3E}">
        <p14:creationId xmlns:p14="http://schemas.microsoft.com/office/powerpoint/2010/main" val="2446039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B7A311F-38CE-4292-9547-5F9EFB22B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23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908CCF-3F15-4C06-87F9-EF7750FB7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465" y="171449"/>
            <a:ext cx="5791194" cy="325754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4CB75C-31FA-497D-A87C-6BAC8BEE1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4340" y="2658979"/>
            <a:ext cx="5791194" cy="3257546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6166064-F40C-4351-90A6-F65332CF6BE1}"/>
              </a:ext>
            </a:extLst>
          </p:cNvPr>
          <p:cNvSpPr/>
          <p:nvPr/>
        </p:nvSpPr>
        <p:spPr>
          <a:xfrm>
            <a:off x="603182" y="3429000"/>
            <a:ext cx="493776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Рисунок 28. Заказанный прайс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F3C330D-4D39-46E1-A3B0-D0E4A6E2E963}"/>
              </a:ext>
            </a:extLst>
          </p:cNvPr>
          <p:cNvSpPr/>
          <p:nvPr/>
        </p:nvSpPr>
        <p:spPr>
          <a:xfrm>
            <a:off x="6651057" y="5916530"/>
            <a:ext cx="4937760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Рисунок 29. Удаление прайса</a:t>
            </a:r>
          </a:p>
        </p:txBody>
      </p:sp>
    </p:spTree>
    <p:extLst>
      <p:ext uri="{BB962C8B-B14F-4D97-AF65-F5344CB8AC3E}">
        <p14:creationId xmlns:p14="http://schemas.microsoft.com/office/powerpoint/2010/main" val="2305804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04F458-1CF0-49FE-905E-6B0FF31FB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9613DA-6F3D-42D8-B726-8DA0A59CD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рамках выполнения курсового проекта была реализована информационная система «Виртуальная арт-галерея», модуль «Эксплуатация». Разработка данного модуля позволила создать функциональный инструмент для управления публикациями, выставками и прайсами, взаимодействия с художниками и посетителями, а также поиска данных внутри галереи.</a:t>
            </a:r>
          </a:p>
          <a:p>
            <a:r>
              <a:rPr lang="ru-RU" dirty="0"/>
              <a:t>В ходе работы были выполнены все поставленные задачи.</a:t>
            </a:r>
          </a:p>
          <a:p>
            <a:r>
              <a:rPr lang="ru-RU" dirty="0"/>
              <a:t>Данный проект демонстрирует, что виртуальные арт-галереи становятся эффективным решением для популяризации искусства в условиях цифровизации. Разработанная система не только решает практические задачи управления контентом, но и способствует созданию уникального пользовательского опыта, что делает ее актуальной и перспективной для дальнейшего развития.</a:t>
            </a: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08FD6BC-CA9F-4EBF-9480-ED4B08E08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187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0B2388-0500-4ABC-87CB-0DE2CAD2D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8E85476A-5110-494D-AE13-653674FD12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15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50D4C97-0D03-477D-A4D3-B7A909B01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193E98-1244-4400-BEEA-4222282CD2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E893F05-5154-406C-AD97-381D821501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Р</a:t>
            </a:r>
            <a:r>
              <a:rPr lang="en-US" dirty="0" err="1"/>
              <a:t>азработать</a:t>
            </a:r>
            <a:r>
              <a:rPr lang="en-US" dirty="0"/>
              <a:t> </a:t>
            </a:r>
            <a:r>
              <a:rPr lang="en-US" dirty="0" err="1"/>
              <a:t>программную</a:t>
            </a:r>
            <a:r>
              <a:rPr lang="en-US" dirty="0"/>
              <a:t> </a:t>
            </a:r>
            <a:r>
              <a:rPr lang="en-US" dirty="0" err="1"/>
              <a:t>информационную</a:t>
            </a:r>
            <a:r>
              <a:rPr lang="en-US" dirty="0"/>
              <a:t> </a:t>
            </a:r>
            <a:r>
              <a:rPr lang="en-US" dirty="0" err="1"/>
              <a:t>систему</a:t>
            </a:r>
            <a:r>
              <a:rPr lang="en-US" dirty="0"/>
              <a:t> «</a:t>
            </a:r>
            <a:r>
              <a:rPr lang="en-US" dirty="0" err="1"/>
              <a:t>Виртуальная</a:t>
            </a:r>
            <a:r>
              <a:rPr lang="en-US" dirty="0"/>
              <a:t> </a:t>
            </a:r>
            <a:r>
              <a:rPr lang="en-US" dirty="0" err="1"/>
              <a:t>арт-галерея</a:t>
            </a:r>
            <a:r>
              <a:rPr lang="en-US" dirty="0"/>
              <a:t>» с </a:t>
            </a:r>
            <a:r>
              <a:rPr lang="en-US" dirty="0" err="1"/>
              <a:t>функционалом</a:t>
            </a:r>
            <a:r>
              <a:rPr lang="en-US" dirty="0"/>
              <a:t>, </a:t>
            </a:r>
            <a:r>
              <a:rPr lang="en-US" dirty="0" err="1"/>
              <a:t>связанным</a:t>
            </a:r>
            <a:r>
              <a:rPr lang="en-US" dirty="0"/>
              <a:t> </a:t>
            </a:r>
            <a:r>
              <a:rPr lang="en-US" dirty="0" err="1"/>
              <a:t>преимущественно</a:t>
            </a:r>
            <a:r>
              <a:rPr lang="en-US" dirty="0"/>
              <a:t> с </a:t>
            </a:r>
            <a:r>
              <a:rPr lang="en-US" dirty="0" err="1"/>
              <a:t>областью</a:t>
            </a:r>
            <a:r>
              <a:rPr lang="en-US" dirty="0"/>
              <a:t> </a:t>
            </a:r>
            <a:r>
              <a:rPr lang="en-US" dirty="0" err="1"/>
              <a:t>эксплуатации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687F6470-CD5B-4764-B624-1C6E97330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821CA55A-7696-4E29-ACD5-4F80A842F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20" y="2582333"/>
            <a:ext cx="4937760" cy="367778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‒ Авторизация и регистрация (администратор, художник, посетитель);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‒ Система поиска публикаций, выставок, художников (администратор, художник, посетитель);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‒ Добавление прайс-листа и возможность заказа услуги (администратор, художник)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‒ Отображение публикаций, выставок и прайс-листа в профиле художника (администратор, художник);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‒ Публикация работ (администратор, художник);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‒ Организация приватных и открытых выставок и их редактирование (администратор, художник);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‒ Участие в открытых и закрытых выставках (администратор, художник);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‒ Безопасное удаление ненужных или некорректных записей (администратор)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DD4852F-ABE6-490D-86C5-78E7393A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237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046E40AF-06B4-48AB-B22F-60ED0149D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предметной области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3C6940E3-CAEE-436C-BB9F-8A55DEF84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художников необходимо иметь платформу, на которой можно размещать собственные работы с целью получения известности или поиска работодателя. Представителям компаний, в чьи ряды требуется графический художник той или иной специальности, важно иметь на руках портфолио кандидата, и именно платформы с графическими публикациями не только упрощают поиск, но и дают доступ к работам и ценам на услуги художника. 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3D5F96-48DA-4ED4-89C5-6896AE19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4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2B6E7BA-3BB7-4D79-92EA-8D293150913D}"/>
              </a:ext>
            </a:extLst>
          </p:cNvPr>
          <p:cNvSpPr/>
          <p:nvPr/>
        </p:nvSpPr>
        <p:spPr>
          <a:xfrm>
            <a:off x="4780547" y="1315453"/>
            <a:ext cx="4785861" cy="802105"/>
          </a:xfrm>
          <a:prstGeom prst="rect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7EC3308-5076-4663-9E89-4DC3413B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</a:t>
            </a:r>
            <a:br>
              <a:rPr lang="ru-RU" dirty="0"/>
            </a:br>
            <a:r>
              <a:rPr lang="ru-RU" dirty="0"/>
              <a:t>прецедентов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F9D9A63-66D4-41A1-93F2-3BFB4950BF79}"/>
              </a:ext>
            </a:extLst>
          </p:cNvPr>
          <p:cNvSpPr/>
          <p:nvPr/>
        </p:nvSpPr>
        <p:spPr>
          <a:xfrm>
            <a:off x="6252160" y="5756556"/>
            <a:ext cx="4785861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Рисунок 1. Диаграмма прецедентов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D8B093-0BB6-4EE9-8947-3B72F06C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20C272-75C9-492A-A286-3CF817031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97" y="244763"/>
            <a:ext cx="6797425" cy="557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5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842705D-C9AC-40A1-AC34-D68CF5C67E18}"/>
              </a:ext>
            </a:extLst>
          </p:cNvPr>
          <p:cNvSpPr/>
          <p:nvPr/>
        </p:nvSpPr>
        <p:spPr>
          <a:xfrm>
            <a:off x="3304673" y="1391976"/>
            <a:ext cx="4785861" cy="802105"/>
          </a:xfrm>
          <a:prstGeom prst="rect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809BA0C-556A-4BEF-916B-ED58567C0AF0}"/>
              </a:ext>
            </a:extLst>
          </p:cNvPr>
          <p:cNvSpPr/>
          <p:nvPr/>
        </p:nvSpPr>
        <p:spPr>
          <a:xfrm>
            <a:off x="4651131" y="1424353"/>
            <a:ext cx="7236069" cy="712177"/>
          </a:xfrm>
          <a:prstGeom prst="rect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1C65D02-A892-47DB-9440-9709654A3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" y="279392"/>
            <a:ext cx="10064980" cy="1446538"/>
          </a:xfrm>
        </p:spPr>
        <p:txBody>
          <a:bodyPr/>
          <a:lstStyle/>
          <a:p>
            <a:r>
              <a:rPr lang="ru-RU" dirty="0"/>
              <a:t>Диаграмма</a:t>
            </a:r>
            <a:br>
              <a:rPr lang="ru-RU" dirty="0"/>
            </a:br>
            <a:r>
              <a:rPr lang="ru-RU" dirty="0"/>
              <a:t>классов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C5B6E0E2-0B86-4EF8-A6E9-C60914EE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2576C9-E0E6-4742-8A3D-7111D230D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63" y="160421"/>
            <a:ext cx="8544191" cy="5879781"/>
          </a:xfrm>
          <a:prstGeom prst="rect">
            <a:avLst/>
          </a:prstGeom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99D3D9-9F40-4837-A63B-80FFB9CE566C}"/>
              </a:ext>
            </a:extLst>
          </p:cNvPr>
          <p:cNvCxnSpPr/>
          <p:nvPr/>
        </p:nvCxnSpPr>
        <p:spPr>
          <a:xfrm flipH="1">
            <a:off x="392430" y="1737768"/>
            <a:ext cx="803910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81B67BC-90E2-47F9-8213-C72A96F91183}"/>
              </a:ext>
            </a:extLst>
          </p:cNvPr>
          <p:cNvSpPr/>
          <p:nvPr/>
        </p:nvSpPr>
        <p:spPr>
          <a:xfrm>
            <a:off x="5876234" y="5968127"/>
            <a:ext cx="4785861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Рисунок 2. Диаграмма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186194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842705D-C9AC-40A1-AC34-D68CF5C67E18}"/>
              </a:ext>
            </a:extLst>
          </p:cNvPr>
          <p:cNvSpPr/>
          <p:nvPr/>
        </p:nvSpPr>
        <p:spPr>
          <a:xfrm>
            <a:off x="4959853" y="1336715"/>
            <a:ext cx="6740657" cy="802105"/>
          </a:xfrm>
          <a:prstGeom prst="rect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1C65D02-A892-47DB-9440-9709654A3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" y="279392"/>
            <a:ext cx="10064980" cy="1446538"/>
          </a:xfrm>
        </p:spPr>
        <p:txBody>
          <a:bodyPr/>
          <a:lstStyle/>
          <a:p>
            <a:r>
              <a:rPr lang="ru-RU" dirty="0"/>
              <a:t>Диаграмма</a:t>
            </a:r>
            <a:br>
              <a:rPr lang="ru-RU" dirty="0"/>
            </a:br>
            <a:r>
              <a:rPr lang="ru-RU" dirty="0"/>
              <a:t>состояний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C5B6E0E2-0B86-4EF8-A6E9-C60914EE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2576C9-E0E6-4742-8A3D-7111D230D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5835" y="166440"/>
            <a:ext cx="5265723" cy="5879781"/>
          </a:xfrm>
          <a:prstGeom prst="rect">
            <a:avLst/>
          </a:prstGeom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99D3D9-9F40-4837-A63B-80FFB9CE566C}"/>
              </a:ext>
            </a:extLst>
          </p:cNvPr>
          <p:cNvCxnSpPr/>
          <p:nvPr/>
        </p:nvCxnSpPr>
        <p:spPr>
          <a:xfrm flipH="1">
            <a:off x="392430" y="1737768"/>
            <a:ext cx="803910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81B67BC-90E2-47F9-8213-C72A96F91183}"/>
              </a:ext>
            </a:extLst>
          </p:cNvPr>
          <p:cNvSpPr/>
          <p:nvPr/>
        </p:nvSpPr>
        <p:spPr>
          <a:xfrm>
            <a:off x="5876234" y="5968127"/>
            <a:ext cx="4785861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Рисунок 3. Диаграмма состояний</a:t>
            </a:r>
          </a:p>
        </p:txBody>
      </p:sp>
    </p:spTree>
    <p:extLst>
      <p:ext uri="{BB962C8B-B14F-4D97-AF65-F5344CB8AC3E}">
        <p14:creationId xmlns:p14="http://schemas.microsoft.com/office/powerpoint/2010/main" val="315330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842705D-C9AC-40A1-AC34-D68CF5C67E18}"/>
              </a:ext>
            </a:extLst>
          </p:cNvPr>
          <p:cNvSpPr/>
          <p:nvPr/>
        </p:nvSpPr>
        <p:spPr>
          <a:xfrm>
            <a:off x="4959853" y="1336715"/>
            <a:ext cx="4785861" cy="802105"/>
          </a:xfrm>
          <a:prstGeom prst="rect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1C65D02-A892-47DB-9440-9709654A3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" y="279392"/>
            <a:ext cx="10064980" cy="1446538"/>
          </a:xfrm>
        </p:spPr>
        <p:txBody>
          <a:bodyPr>
            <a:noAutofit/>
          </a:bodyPr>
          <a:lstStyle/>
          <a:p>
            <a:r>
              <a:rPr lang="ru-RU" sz="3800" dirty="0"/>
              <a:t>Диаграмма</a:t>
            </a:r>
            <a:br>
              <a:rPr lang="ru-RU" sz="3800" dirty="0"/>
            </a:br>
            <a:r>
              <a:rPr lang="ru-RU" sz="3800" dirty="0"/>
              <a:t>последовательностей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C5B6E0E2-0B86-4EF8-A6E9-C60914EE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2576C9-E0E6-4742-8A3D-7111D230D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8097" y="279392"/>
            <a:ext cx="6747496" cy="5583507"/>
          </a:xfrm>
          <a:prstGeom prst="rect">
            <a:avLst/>
          </a:prstGeom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99D3D9-9F40-4837-A63B-80FFB9CE566C}"/>
              </a:ext>
            </a:extLst>
          </p:cNvPr>
          <p:cNvCxnSpPr/>
          <p:nvPr/>
        </p:nvCxnSpPr>
        <p:spPr>
          <a:xfrm flipH="1">
            <a:off x="392430" y="1737768"/>
            <a:ext cx="803910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81B67BC-90E2-47F9-8213-C72A96F91183}"/>
              </a:ext>
            </a:extLst>
          </p:cNvPr>
          <p:cNvSpPr/>
          <p:nvPr/>
        </p:nvSpPr>
        <p:spPr>
          <a:xfrm>
            <a:off x="5168097" y="5862899"/>
            <a:ext cx="6747496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Рисунок 4. Диаграмма последовательностей</a:t>
            </a:r>
          </a:p>
        </p:txBody>
      </p:sp>
    </p:spTree>
    <p:extLst>
      <p:ext uri="{BB962C8B-B14F-4D97-AF65-F5344CB8AC3E}">
        <p14:creationId xmlns:p14="http://schemas.microsoft.com/office/powerpoint/2010/main" val="4056522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842705D-C9AC-40A1-AC34-D68CF5C67E18}"/>
              </a:ext>
            </a:extLst>
          </p:cNvPr>
          <p:cNvSpPr/>
          <p:nvPr/>
        </p:nvSpPr>
        <p:spPr>
          <a:xfrm>
            <a:off x="4959853" y="1336715"/>
            <a:ext cx="6414000" cy="802105"/>
          </a:xfrm>
          <a:prstGeom prst="rect">
            <a:avLst/>
          </a:prstGeom>
          <a:solidFill>
            <a:srgbClr val="E1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1C65D02-A892-47DB-9440-9709654A3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90" y="279392"/>
            <a:ext cx="10064980" cy="1446538"/>
          </a:xfrm>
        </p:spPr>
        <p:txBody>
          <a:bodyPr>
            <a:noAutofit/>
          </a:bodyPr>
          <a:lstStyle/>
          <a:p>
            <a:r>
              <a:rPr lang="ru-RU" sz="3800" dirty="0"/>
              <a:t>Диаграмма</a:t>
            </a:r>
            <a:br>
              <a:rPr lang="ru-RU" sz="3800" dirty="0"/>
            </a:br>
            <a:r>
              <a:rPr lang="ru-RU" sz="3800" dirty="0"/>
              <a:t>видов деятельности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C5B6E0E2-0B86-4EF8-A6E9-C60914EE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EC098-2CBC-4E95-976E-3B85D117C1EE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2576C9-E0E6-4742-8A3D-7111D230D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5262" y="279392"/>
            <a:ext cx="4313165" cy="5583507"/>
          </a:xfrm>
          <a:prstGeom prst="rect">
            <a:avLst/>
          </a:prstGeom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99D3D9-9F40-4837-A63B-80FFB9CE566C}"/>
              </a:ext>
            </a:extLst>
          </p:cNvPr>
          <p:cNvCxnSpPr/>
          <p:nvPr/>
        </p:nvCxnSpPr>
        <p:spPr>
          <a:xfrm flipH="1">
            <a:off x="392430" y="1737768"/>
            <a:ext cx="803910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81B67BC-90E2-47F9-8213-C72A96F91183}"/>
              </a:ext>
            </a:extLst>
          </p:cNvPr>
          <p:cNvSpPr/>
          <p:nvPr/>
        </p:nvSpPr>
        <p:spPr>
          <a:xfrm>
            <a:off x="5168097" y="5862899"/>
            <a:ext cx="6747496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ctr">
              <a:lnSpc>
                <a:spcPct val="150000"/>
              </a:lnSpc>
              <a:spcAft>
                <a:spcPts val="0"/>
              </a:spcAft>
            </a:pPr>
            <a:r>
              <a:rPr lang="ru-RU" sz="1400" cap="all" spc="200" dirty="0">
                <a:solidFill>
                  <a:schemeClr val="tx2"/>
                </a:solidFill>
                <a:latin typeface="+mj-lt"/>
              </a:rPr>
              <a:t>Рисунок 5. Диаграмма видов деятельности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1771043257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389</TotalTime>
  <Words>678</Words>
  <Application>Microsoft Office PowerPoint</Application>
  <PresentationFormat>Широкоэкранный</PresentationFormat>
  <Paragraphs>92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8" baseType="lpstr">
      <vt:lpstr>Calibri</vt:lpstr>
      <vt:lpstr>Calibri Light</vt:lpstr>
      <vt:lpstr>Ретро</vt:lpstr>
      <vt:lpstr>Курсовой проект «Приложение для информационной системы «Виртуальная арт-галерея». Модуль «Эксплуатация»</vt:lpstr>
      <vt:lpstr>Введение</vt:lpstr>
      <vt:lpstr>Цель и задачи</vt:lpstr>
      <vt:lpstr>Описание предметной области</vt:lpstr>
      <vt:lpstr>Диаграмма  прецедентов</vt:lpstr>
      <vt:lpstr>Диаграмма классов</vt:lpstr>
      <vt:lpstr>Диаграмма состояний</vt:lpstr>
      <vt:lpstr>Диаграмма последовательностей</vt:lpstr>
      <vt:lpstr>Диаграмма видов деятельности</vt:lpstr>
      <vt:lpstr>Диаграмма компонентов</vt:lpstr>
      <vt:lpstr>Диаграмма развёртывания</vt:lpstr>
      <vt:lpstr>Тестирование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База данных для информационной системы «Рабочие программы кафедры».  Модуль «Рабочие программы»</dc:title>
  <dc:creator>Таисия Шутова</dc:creator>
  <cp:lastModifiedBy>Таисия Шутова</cp:lastModifiedBy>
  <cp:revision>24</cp:revision>
  <dcterms:created xsi:type="dcterms:W3CDTF">2024-05-10T21:29:33Z</dcterms:created>
  <dcterms:modified xsi:type="dcterms:W3CDTF">2024-12-20T04:29:16Z</dcterms:modified>
</cp:coreProperties>
</file>