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gYRikXeWR5gMQlrw9FV9ZzuZe0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Amazon</a:t>
            </a:r>
            <a:endParaRPr/>
          </a:p>
          <a:p>
            <a:pPr indent="0" lvl="0" marL="0" rtl="0" algn="l">
              <a:lnSpc>
                <a:spcPct val="100000"/>
              </a:lnSpc>
              <a:spcBef>
                <a:spcPts val="0"/>
              </a:spcBef>
              <a:spcAft>
                <a:spcPts val="0"/>
              </a:spcAft>
              <a:buSzPts val="1100"/>
              <a:buNone/>
            </a:pPr>
            <a:r>
              <a:rPr lang="en"/>
              <a:t>Netflix</a:t>
            </a:r>
            <a:endParaRPr/>
          </a:p>
          <a:p>
            <a:pPr indent="0" lvl="0" marL="0" rtl="0" algn="l">
              <a:lnSpc>
                <a:spcPct val="100000"/>
              </a:lnSpc>
              <a:spcBef>
                <a:spcPts val="0"/>
              </a:spcBef>
              <a:spcAft>
                <a:spcPts val="0"/>
              </a:spcAft>
              <a:buSzPts val="1100"/>
              <a:buNone/>
            </a:pPr>
            <a:r>
              <a:rPr lang="en"/>
              <a:t>Facebook friend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https://www.itconvergence.com/blog/challenges-and-solutions-for-building-effective-recommendation-systems/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nytimes.com/2012/02/19/magazine/shopping-habits.html?pagewanted=1&amp;_r=1&amp;h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421050"/>
            <a:ext cx="8520600" cy="1141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2600"/>
              <a:t>Chapter 1 </a:t>
            </a:r>
            <a:endParaRPr sz="2600"/>
          </a:p>
        </p:txBody>
      </p:sp>
      <p:sp>
        <p:nvSpPr>
          <p:cNvPr id="55" name="Google Shape;55;p1"/>
          <p:cNvSpPr txBox="1"/>
          <p:nvPr>
            <p:ph idx="1" type="subTitle"/>
          </p:nvPr>
        </p:nvSpPr>
        <p:spPr>
          <a:xfrm>
            <a:off x="464325" y="2055725"/>
            <a:ext cx="8520600" cy="2052600"/>
          </a:xfrm>
          <a:prstGeom prst="rect">
            <a:avLst/>
          </a:prstGeom>
          <a:noFill/>
          <a:ln>
            <a:noFill/>
          </a:ln>
        </p:spPr>
        <p:txBody>
          <a:bodyPr anchorCtr="0" anchor="t" bIns="91425" lIns="91425" spcFirstLastPara="1" rIns="91425" wrap="square" tIns="91425">
            <a:noAutofit/>
          </a:bodyPr>
          <a:lstStyle/>
          <a:p>
            <a:pPr indent="0" lvl="0" marL="75565" marR="50165" rtl="0" algn="just">
              <a:lnSpc>
                <a:spcPct val="100000"/>
              </a:lnSpc>
              <a:spcBef>
                <a:spcPts val="0"/>
              </a:spcBef>
              <a:spcAft>
                <a:spcPts val="0"/>
              </a:spcAft>
              <a:buSzPts val="2800"/>
              <a:buNone/>
            </a:pPr>
            <a:r>
              <a:rPr lang="en" sz="2045">
                <a:solidFill>
                  <a:srgbClr val="000000"/>
                </a:solidFill>
                <a:latin typeface="Times New Roman"/>
                <a:ea typeface="Times New Roman"/>
                <a:cs typeface="Times New Roman"/>
                <a:sym typeface="Times New Roman"/>
              </a:rPr>
              <a:t>History of recommendation system, Eliciting Ratings and other Feedback Contributions, Implicit and explicit Ratings, Recommender system functions.</a:t>
            </a:r>
            <a:endParaRPr sz="2045">
              <a:solidFill>
                <a:srgbClr val="000000"/>
              </a:solidFill>
              <a:latin typeface="Times New Roman"/>
              <a:ea typeface="Times New Roman"/>
              <a:cs typeface="Times New Roman"/>
              <a:sym typeface="Times New Roman"/>
            </a:endParaRPr>
          </a:p>
          <a:p>
            <a:pPr indent="0" lvl="0" marL="75565" rtl="0" algn="l">
              <a:lnSpc>
                <a:spcPct val="112500"/>
              </a:lnSpc>
              <a:spcBef>
                <a:spcPts val="0"/>
              </a:spcBef>
              <a:spcAft>
                <a:spcPts val="0"/>
              </a:spcAft>
              <a:buSzPts val="2800"/>
              <a:buNone/>
            </a:pPr>
            <a:r>
              <a:rPr lang="en" sz="2045">
                <a:solidFill>
                  <a:srgbClr val="000000"/>
                </a:solidFill>
                <a:latin typeface="Times New Roman"/>
                <a:ea typeface="Times New Roman"/>
                <a:cs typeface="Times New Roman"/>
                <a:sym typeface="Times New Roman"/>
              </a:rPr>
              <a:t>Linear Algebra notation: Matrix addition, Multiplication, transposition, and</a:t>
            </a:r>
            <a:endParaRPr sz="2045">
              <a:solidFill>
                <a:srgbClr val="000000"/>
              </a:solidFill>
              <a:latin typeface="Times New Roman"/>
              <a:ea typeface="Times New Roman"/>
              <a:cs typeface="Times New Roman"/>
              <a:sym typeface="Times New Roman"/>
            </a:endParaRPr>
          </a:p>
          <a:p>
            <a:pPr indent="0" lvl="0" marL="75565" marR="440690" rtl="0" algn="l">
              <a:lnSpc>
                <a:spcPct val="100000"/>
              </a:lnSpc>
              <a:spcBef>
                <a:spcPts val="0"/>
              </a:spcBef>
              <a:spcAft>
                <a:spcPts val="0"/>
              </a:spcAft>
              <a:buSzPts val="2800"/>
              <a:buNone/>
            </a:pPr>
            <a:r>
              <a:rPr lang="en" sz="2045">
                <a:solidFill>
                  <a:srgbClr val="000000"/>
                </a:solidFill>
                <a:latin typeface="Times New Roman"/>
                <a:ea typeface="Times New Roman"/>
                <a:cs typeface="Times New Roman"/>
                <a:sym typeface="Times New Roman"/>
              </a:rPr>
              <a:t>inverses; covariance matrices, Understanding ratings, Applications of recommendation systems, Issues with recommender system</a:t>
            </a:r>
            <a:r>
              <a:rPr lang="en" sz="1845">
                <a:solidFill>
                  <a:srgbClr val="000000"/>
                </a:solidFill>
                <a:latin typeface="Times New Roman"/>
                <a:ea typeface="Times New Roman"/>
                <a:cs typeface="Times New Roman"/>
                <a:sym typeface="Times New Roman"/>
              </a:rPr>
              <a:t>.</a:t>
            </a:r>
            <a:endParaRPr sz="1845">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2800"/>
              <a:buNone/>
            </a:pPr>
            <a:r>
              <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06" name="Google Shape;106;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Implicit Ratings: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Definition: Implicit ratings are derived from user actions and behaviors, indicating preferences indirectly based on interactions with items. These actions may include clicks, views, purchases, or time spent on an item.</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Examples: Click-through rates (CTR) on recommended items, the number of times a song is played, the frequency of purchasing certain products.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Pros: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Captures user preferences without requiring explicit input.</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Less effort from users, as preferences are inferred from behavior.</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Often more abundant and representative of user interactions.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Cons: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Interpretation may be less clear compared to explicit ratings.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Implicit feedback may not always reflect user satisfaction accurately.</a:t>
            </a:r>
            <a:endParaRPr sz="1200">
              <a:solidFill>
                <a:srgbClr val="374151"/>
              </a:solidFill>
              <a:latin typeface="Roboto"/>
              <a:ea typeface="Roboto"/>
              <a:cs typeface="Roboto"/>
              <a:sym typeface="Roboto"/>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75565" marR="50165" rtl="0" algn="just">
              <a:lnSpc>
                <a:spcPct val="100000"/>
              </a:lnSpc>
              <a:spcBef>
                <a:spcPts val="0"/>
              </a:spcBef>
              <a:spcAft>
                <a:spcPts val="0"/>
              </a:spcAft>
              <a:buClr>
                <a:schemeClr val="dk1"/>
              </a:buClr>
              <a:buSzPct val="53771"/>
              <a:buFont typeface="Arial"/>
              <a:buNone/>
            </a:pPr>
            <a:r>
              <a:rPr b="1" lang="en" sz="2045">
                <a:latin typeface="Times New Roman"/>
                <a:ea typeface="Times New Roman"/>
                <a:cs typeface="Times New Roman"/>
                <a:sym typeface="Times New Roman"/>
              </a:rPr>
              <a:t>Recommender system functions</a:t>
            </a:r>
            <a:endParaRPr b="1"/>
          </a:p>
        </p:txBody>
      </p:sp>
      <p:sp>
        <p:nvSpPr>
          <p:cNvPr id="112" name="Google Shape;112;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500"/>
              <a:t>Collaborative filtering </a:t>
            </a:r>
            <a:endParaRPr sz="1500"/>
          </a:p>
          <a:p>
            <a:pPr indent="0" lvl="0" marL="0" rtl="0" algn="l">
              <a:lnSpc>
                <a:spcPct val="115000"/>
              </a:lnSpc>
              <a:spcBef>
                <a:spcPts val="1200"/>
              </a:spcBef>
              <a:spcAft>
                <a:spcPts val="0"/>
              </a:spcAft>
              <a:buSzPts val="1800"/>
              <a:buNone/>
            </a:pPr>
            <a:r>
              <a:rPr lang="en" sz="1500"/>
              <a:t>Content based filtering </a:t>
            </a:r>
            <a:endParaRPr sz="1500"/>
          </a:p>
          <a:p>
            <a:pPr indent="0" lvl="0" marL="0" rtl="0" algn="l">
              <a:lnSpc>
                <a:spcPct val="115000"/>
              </a:lnSpc>
              <a:spcBef>
                <a:spcPts val="1200"/>
              </a:spcBef>
              <a:spcAft>
                <a:spcPts val="0"/>
              </a:spcAft>
              <a:buSzPts val="1800"/>
              <a:buNone/>
            </a:pPr>
            <a:r>
              <a:rPr lang="en" sz="1500"/>
              <a:t>Matrix factorization </a:t>
            </a:r>
            <a:endParaRPr sz="1500"/>
          </a:p>
          <a:p>
            <a:pPr indent="0" lvl="0" marL="0" rtl="0" algn="l">
              <a:lnSpc>
                <a:spcPct val="115000"/>
              </a:lnSpc>
              <a:spcBef>
                <a:spcPts val="1200"/>
              </a:spcBef>
              <a:spcAft>
                <a:spcPts val="0"/>
              </a:spcAft>
              <a:buSzPts val="1800"/>
              <a:buNone/>
            </a:pPr>
            <a:r>
              <a:rPr lang="en" sz="1500"/>
              <a:t>Deep learning approaches </a:t>
            </a:r>
            <a:endParaRPr sz="1500"/>
          </a:p>
          <a:p>
            <a:pPr indent="0" lvl="0" marL="0" rtl="0" algn="l">
              <a:lnSpc>
                <a:spcPct val="115000"/>
              </a:lnSpc>
              <a:spcBef>
                <a:spcPts val="1200"/>
              </a:spcBef>
              <a:spcAft>
                <a:spcPts val="0"/>
              </a:spcAft>
              <a:buSzPts val="1800"/>
              <a:buNone/>
            </a:pPr>
            <a:r>
              <a:rPr lang="en" sz="1500"/>
              <a:t>Hybrid recommender systems</a:t>
            </a:r>
            <a:endParaRPr sz="1500"/>
          </a:p>
          <a:p>
            <a:pPr indent="0" lvl="0" marL="0" rtl="0" algn="l">
              <a:lnSpc>
                <a:spcPct val="115000"/>
              </a:lnSpc>
              <a:spcBef>
                <a:spcPts val="1200"/>
              </a:spcBef>
              <a:spcAft>
                <a:spcPts val="0"/>
              </a:spcAft>
              <a:buSzPts val="1800"/>
              <a:buNone/>
            </a:pPr>
            <a:r>
              <a:rPr lang="en" sz="1500"/>
              <a:t>Context aware recommender system </a:t>
            </a:r>
            <a:endParaRPr sz="1500"/>
          </a:p>
          <a:p>
            <a:pPr indent="0" lvl="0" marL="0" rtl="0" algn="l">
              <a:lnSpc>
                <a:spcPct val="115000"/>
              </a:lnSpc>
              <a:spcBef>
                <a:spcPts val="1200"/>
              </a:spcBef>
              <a:spcAft>
                <a:spcPts val="1200"/>
              </a:spcAft>
              <a:buSzPts val="1800"/>
              <a:buNone/>
            </a:pPr>
            <a:r>
              <a:rPr lang="en" sz="1500"/>
              <a:t>Reinforcement Learning</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0"/>
          <p:cNvPicPr preferRelativeResize="0"/>
          <p:nvPr/>
        </p:nvPicPr>
        <p:blipFill rotWithShape="1">
          <a:blip r:embed="rId3">
            <a:alphaModFix/>
          </a:blip>
          <a:srcRect b="0" l="0" r="0" t="0"/>
          <a:stretch/>
        </p:blipFill>
        <p:spPr>
          <a:xfrm>
            <a:off x="109482" y="1669200"/>
            <a:ext cx="8925038" cy="2420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Applications of recommendation system</a:t>
            </a:r>
            <a:endParaRPr/>
          </a:p>
        </p:txBody>
      </p:sp>
      <p:sp>
        <p:nvSpPr>
          <p:cNvPr id="123" name="Google Shape;123;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SzPct val="121008"/>
              <a:buNone/>
            </a:pPr>
            <a:r>
              <a:rPr lang="en" sz="1750">
                <a:solidFill>
                  <a:srgbClr val="202122"/>
                </a:solidFill>
              </a:rPr>
              <a:t>1. E-Commerce </a:t>
            </a:r>
            <a:r>
              <a:rPr lang="en" sz="1350">
                <a:solidFill>
                  <a:srgbClr val="202122"/>
                </a:solidFill>
              </a:rPr>
              <a:t>Is an industry where recommendation systems were first widely used. With millions of customers and data on their online behavior, e-commerce companies are best suited to generate accurate recommendations.</a:t>
            </a:r>
            <a:endParaRPr sz="1350">
              <a:solidFill>
                <a:srgbClr val="202122"/>
              </a:solidFill>
            </a:endParaRPr>
          </a:p>
          <a:p>
            <a:pPr indent="0" lvl="0" marL="0" rtl="0" algn="l">
              <a:lnSpc>
                <a:spcPct val="100000"/>
              </a:lnSpc>
              <a:spcBef>
                <a:spcPts val="0"/>
              </a:spcBef>
              <a:spcAft>
                <a:spcPts val="0"/>
              </a:spcAft>
              <a:buClr>
                <a:schemeClr val="dk1"/>
              </a:buClr>
              <a:buSzPct val="81481"/>
              <a:buFont typeface="Arial"/>
              <a:buNone/>
            </a:pPr>
            <a:r>
              <a:t/>
            </a:r>
            <a:endParaRPr sz="1350">
              <a:solidFill>
                <a:srgbClr val="202122"/>
              </a:solidFill>
            </a:endParaRPr>
          </a:p>
          <a:p>
            <a:pPr indent="0" lvl="0" marL="0" rtl="0" algn="l">
              <a:lnSpc>
                <a:spcPct val="100000"/>
              </a:lnSpc>
              <a:spcBef>
                <a:spcPts val="0"/>
              </a:spcBef>
              <a:spcAft>
                <a:spcPts val="0"/>
              </a:spcAft>
              <a:buSzPct val="121008"/>
              <a:buNone/>
            </a:pPr>
            <a:r>
              <a:rPr lang="en" sz="1750">
                <a:solidFill>
                  <a:srgbClr val="202122"/>
                </a:solidFill>
              </a:rPr>
              <a:t>2. Retail </a:t>
            </a:r>
            <a:endParaRPr sz="1750">
              <a:solidFill>
                <a:srgbClr val="202122"/>
              </a:solidFill>
            </a:endParaRPr>
          </a:p>
          <a:p>
            <a:pPr indent="0" lvl="0" marL="0" rtl="0" algn="l">
              <a:lnSpc>
                <a:spcPct val="100000"/>
              </a:lnSpc>
              <a:spcBef>
                <a:spcPts val="0"/>
              </a:spcBef>
              <a:spcAft>
                <a:spcPts val="0"/>
              </a:spcAft>
              <a:buSzPct val="156862"/>
              <a:buNone/>
            </a:pPr>
            <a:r>
              <a:rPr lang="en" sz="1350">
                <a:solidFill>
                  <a:srgbClr val="202122"/>
                </a:solidFill>
              </a:rPr>
              <a:t>Target scared shoppers back in the 2000s when</a:t>
            </a:r>
            <a:r>
              <a:rPr lang="en" sz="1350">
                <a:solidFill>
                  <a:srgbClr val="3366CC"/>
                </a:solidFill>
                <a:uFill>
                  <a:noFill/>
                </a:uFill>
                <a:hlinkClick r:id="rId3">
                  <a:extLst>
                    <a:ext uri="{A12FA001-AC4F-418D-AE19-62706E023703}">
                      <ahyp:hlinkClr val="tx"/>
                    </a:ext>
                  </a:extLst>
                </a:hlinkClick>
              </a:rPr>
              <a:t> Target systems were able to predict pregnancies even before mothers realized their own pregnancies</a:t>
            </a:r>
            <a:r>
              <a:rPr lang="en" sz="1350">
                <a:solidFill>
                  <a:srgbClr val="202122"/>
                </a:solidFill>
              </a:rPr>
              <a:t>. Shopping data is the most valuable data as it is the most direct data point on a customer’s intent. Retailers with troves of shopping data are at the forefront of companies making accurate recommendations.</a:t>
            </a:r>
            <a:endParaRPr sz="1350">
              <a:solidFill>
                <a:srgbClr val="202122"/>
              </a:solidFill>
            </a:endParaRPr>
          </a:p>
          <a:p>
            <a:pPr indent="0" lvl="0" marL="0" rtl="0" algn="l">
              <a:lnSpc>
                <a:spcPct val="100000"/>
              </a:lnSpc>
              <a:spcBef>
                <a:spcPts val="0"/>
              </a:spcBef>
              <a:spcAft>
                <a:spcPts val="0"/>
              </a:spcAft>
              <a:buClr>
                <a:schemeClr val="dk1"/>
              </a:buClr>
              <a:buSzPct val="81481"/>
              <a:buFont typeface="Arial"/>
              <a:buNone/>
            </a:pPr>
            <a:r>
              <a:t/>
            </a:r>
            <a:endParaRPr sz="1350">
              <a:solidFill>
                <a:srgbClr val="202122"/>
              </a:solidFill>
            </a:endParaRPr>
          </a:p>
          <a:p>
            <a:pPr indent="0" lvl="0" marL="0" rtl="0" algn="l">
              <a:lnSpc>
                <a:spcPct val="100000"/>
              </a:lnSpc>
              <a:spcBef>
                <a:spcPts val="0"/>
              </a:spcBef>
              <a:spcAft>
                <a:spcPts val="0"/>
              </a:spcAft>
              <a:buSzPct val="121008"/>
              <a:buNone/>
            </a:pPr>
            <a:r>
              <a:rPr lang="en" sz="1750">
                <a:solidFill>
                  <a:srgbClr val="202122"/>
                </a:solidFill>
              </a:rPr>
              <a:t>3. Media </a:t>
            </a:r>
            <a:endParaRPr sz="1750">
              <a:solidFill>
                <a:srgbClr val="202122"/>
              </a:solidFill>
            </a:endParaRPr>
          </a:p>
          <a:p>
            <a:pPr indent="0" lvl="0" marL="0" rtl="0" algn="l">
              <a:lnSpc>
                <a:spcPct val="100000"/>
              </a:lnSpc>
              <a:spcBef>
                <a:spcPts val="0"/>
              </a:spcBef>
              <a:spcAft>
                <a:spcPts val="0"/>
              </a:spcAft>
              <a:buSzPct val="156862"/>
              <a:buNone/>
            </a:pPr>
            <a:r>
              <a:rPr lang="en" sz="1350">
                <a:solidFill>
                  <a:srgbClr val="202122"/>
                </a:solidFill>
              </a:rPr>
              <a:t>Similar to e-commerce, media businesses are one of the first to jump into recommendations. It is difficult to see a news site without a recommendation system.</a:t>
            </a:r>
            <a:endParaRPr sz="1350">
              <a:solidFill>
                <a:srgbClr val="202122"/>
              </a:solidFill>
            </a:endParaRPr>
          </a:p>
          <a:p>
            <a:pPr indent="0" lvl="0" marL="0" rtl="0" algn="l">
              <a:lnSpc>
                <a:spcPct val="100000"/>
              </a:lnSpc>
              <a:spcBef>
                <a:spcPts val="0"/>
              </a:spcBef>
              <a:spcAft>
                <a:spcPts val="0"/>
              </a:spcAft>
              <a:buSzPct val="156862"/>
              <a:buNone/>
            </a:pPr>
            <a:r>
              <a:t/>
            </a:r>
            <a:endParaRPr sz="1350">
              <a:solidFill>
                <a:srgbClr val="202122"/>
              </a:solidFill>
            </a:endParaRPr>
          </a:p>
          <a:p>
            <a:pPr indent="0" lvl="0" marL="0" rtl="0" algn="l">
              <a:lnSpc>
                <a:spcPct val="100000"/>
              </a:lnSpc>
              <a:spcBef>
                <a:spcPts val="0"/>
              </a:spcBef>
              <a:spcAft>
                <a:spcPts val="0"/>
              </a:spcAft>
              <a:buSzPct val="121008"/>
              <a:buNone/>
            </a:pPr>
            <a:r>
              <a:rPr lang="en" sz="1750">
                <a:solidFill>
                  <a:srgbClr val="202122"/>
                </a:solidFill>
              </a:rPr>
              <a:t>4. Banking</a:t>
            </a:r>
            <a:endParaRPr sz="1750">
              <a:solidFill>
                <a:srgbClr val="202122"/>
              </a:solidFill>
            </a:endParaRPr>
          </a:p>
          <a:p>
            <a:pPr indent="0" lvl="0" marL="0" rtl="0" algn="l">
              <a:lnSpc>
                <a:spcPct val="100000"/>
              </a:lnSpc>
              <a:spcBef>
                <a:spcPts val="0"/>
              </a:spcBef>
              <a:spcAft>
                <a:spcPts val="0"/>
              </a:spcAft>
              <a:buSzPct val="156862"/>
              <a:buNone/>
            </a:pPr>
            <a:r>
              <a:rPr lang="en" sz="1350">
                <a:solidFill>
                  <a:srgbClr val="202122"/>
                </a:solidFill>
              </a:rPr>
              <a:t>A mass-market product that is consumed digitally by millions. Banking for the masses and SMEs are prime for recommendations. Knowing a customer’s detailed financial situation, along with their past preferences, coupled with data of thousands of similar users, is quite powerful.</a:t>
            </a:r>
            <a:endParaRPr sz="1350">
              <a:solidFill>
                <a:srgbClr val="202122"/>
              </a:solidFill>
            </a:endParaRPr>
          </a:p>
          <a:p>
            <a:pPr indent="0" lvl="0" marL="0" rtl="0" algn="l">
              <a:lnSpc>
                <a:spcPct val="100000"/>
              </a:lnSpc>
              <a:spcBef>
                <a:spcPts val="0"/>
              </a:spcBef>
              <a:spcAft>
                <a:spcPts val="0"/>
              </a:spcAft>
              <a:buSzPct val="156862"/>
              <a:buNone/>
            </a:pPr>
            <a:r>
              <a:t/>
            </a:r>
            <a:endParaRPr sz="1350">
              <a:solidFill>
                <a:srgbClr val="202122"/>
              </a:solidFill>
            </a:endParaRPr>
          </a:p>
          <a:p>
            <a:pPr indent="0" lvl="0" marL="0" rtl="0" algn="l">
              <a:lnSpc>
                <a:spcPct val="100000"/>
              </a:lnSpc>
              <a:spcBef>
                <a:spcPts val="0"/>
              </a:spcBef>
              <a:spcAft>
                <a:spcPts val="0"/>
              </a:spcAft>
              <a:buSzPct val="121008"/>
              <a:buNone/>
            </a:pPr>
            <a:r>
              <a:rPr lang="en" sz="1750">
                <a:solidFill>
                  <a:srgbClr val="202122"/>
                </a:solidFill>
              </a:rPr>
              <a:t>5. Telecom</a:t>
            </a:r>
            <a:endParaRPr sz="1750">
              <a:solidFill>
                <a:srgbClr val="202122"/>
              </a:solidFill>
            </a:endParaRPr>
          </a:p>
          <a:p>
            <a:pPr indent="0" lvl="0" marL="0" rtl="0" algn="l">
              <a:lnSpc>
                <a:spcPct val="100000"/>
              </a:lnSpc>
              <a:spcBef>
                <a:spcPts val="0"/>
              </a:spcBef>
              <a:spcAft>
                <a:spcPts val="0"/>
              </a:spcAft>
              <a:buSzPct val="156862"/>
              <a:buNone/>
            </a:pPr>
            <a:r>
              <a:rPr lang="en" sz="1350">
                <a:solidFill>
                  <a:srgbClr val="202122"/>
                </a:solidFill>
              </a:rPr>
              <a:t>It Shares similar dynamics with banking. Telcos have access to millions of customers whose every interaction is recorded. Their product range is also rather limited compared to other industries, making recommendations in telecom an easier problem.</a:t>
            </a:r>
            <a:endParaRPr sz="1350">
              <a:solidFill>
                <a:srgbClr val="202122"/>
              </a:solidFill>
            </a:endParaRPr>
          </a:p>
          <a:p>
            <a:pPr indent="0" lvl="0" marL="0" rtl="0" algn="l">
              <a:lnSpc>
                <a:spcPct val="100000"/>
              </a:lnSpc>
              <a:spcBef>
                <a:spcPts val="0"/>
              </a:spcBef>
              <a:spcAft>
                <a:spcPts val="0"/>
              </a:spcAft>
              <a:buSzPct val="156862"/>
              <a:buNone/>
            </a:pPr>
            <a:r>
              <a:t/>
            </a:r>
            <a:endParaRPr sz="1350">
              <a:solidFill>
                <a:srgbClr val="202122"/>
              </a:solidFill>
            </a:endParaRPr>
          </a:p>
          <a:p>
            <a:pPr indent="0" lvl="0" marL="0" rtl="0" algn="l">
              <a:lnSpc>
                <a:spcPct val="100000"/>
              </a:lnSpc>
              <a:spcBef>
                <a:spcPts val="0"/>
              </a:spcBef>
              <a:spcAft>
                <a:spcPts val="0"/>
              </a:spcAft>
              <a:buClr>
                <a:schemeClr val="dk1"/>
              </a:buClr>
              <a:buSzPct val="62857"/>
              <a:buFont typeface="Arial"/>
              <a:buNone/>
            </a:pPr>
            <a:r>
              <a:rPr lang="en" sz="1750">
                <a:solidFill>
                  <a:srgbClr val="202122"/>
                </a:solidFill>
              </a:rPr>
              <a:t>6. Utilities</a:t>
            </a:r>
            <a:endParaRPr sz="1750">
              <a:solidFill>
                <a:srgbClr val="202122"/>
              </a:solidFill>
            </a:endParaRPr>
          </a:p>
          <a:p>
            <a:pPr indent="0" lvl="0" marL="0" rtl="0" algn="l">
              <a:lnSpc>
                <a:spcPct val="100000"/>
              </a:lnSpc>
              <a:spcBef>
                <a:spcPts val="0"/>
              </a:spcBef>
              <a:spcAft>
                <a:spcPts val="0"/>
              </a:spcAft>
              <a:buSzPct val="156862"/>
              <a:buNone/>
            </a:pPr>
            <a:r>
              <a:rPr lang="en" sz="1350">
                <a:solidFill>
                  <a:srgbClr val="202122"/>
                </a:solidFill>
              </a:rPr>
              <a:t>Similar dynamics with telecom, but utilities have an even narrower range of products, making recommendations rather simple.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Problems with Recommendation System </a:t>
            </a:r>
            <a:endParaRPr/>
          </a:p>
        </p:txBody>
      </p:sp>
      <p:sp>
        <p:nvSpPr>
          <p:cNvPr id="129" name="Google Shape;12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rgbClr val="202124"/>
              </a:buClr>
              <a:buSzPts val="1500"/>
              <a:buChar char="●"/>
            </a:pPr>
            <a:r>
              <a:rPr lang="en" sz="1500">
                <a:solidFill>
                  <a:srgbClr val="202124"/>
                </a:solidFill>
                <a:highlight>
                  <a:srgbClr val="FFFFFF"/>
                </a:highlight>
              </a:rPr>
              <a:t>Data Sparsity. Data sparsity is a common issue in recommendation systems where there are many users and items, but only a small number of them interact with each other. ...</a:t>
            </a:r>
            <a:endParaRPr sz="1500">
              <a:solidFill>
                <a:srgbClr val="202124"/>
              </a:solidFill>
              <a:highlight>
                <a:srgbClr val="FFFFFF"/>
              </a:highlight>
            </a:endParaRPr>
          </a:p>
          <a:p>
            <a:pPr indent="-323850" lvl="0" marL="457200" rtl="0" algn="l">
              <a:lnSpc>
                <a:spcPct val="115000"/>
              </a:lnSpc>
              <a:spcBef>
                <a:spcPts val="0"/>
              </a:spcBef>
              <a:spcAft>
                <a:spcPts val="0"/>
              </a:spcAft>
              <a:buClr>
                <a:srgbClr val="202124"/>
              </a:buClr>
              <a:buSzPts val="1500"/>
              <a:buChar char="●"/>
            </a:pPr>
            <a:r>
              <a:rPr lang="en" sz="1500">
                <a:solidFill>
                  <a:srgbClr val="202124"/>
                </a:solidFill>
                <a:highlight>
                  <a:srgbClr val="FFFFFF"/>
                </a:highlight>
              </a:rPr>
              <a:t>Cold Start Problem. ...</a:t>
            </a:r>
            <a:endParaRPr sz="1500">
              <a:solidFill>
                <a:srgbClr val="202124"/>
              </a:solidFill>
              <a:highlight>
                <a:srgbClr val="FFFFFF"/>
              </a:highlight>
            </a:endParaRPr>
          </a:p>
          <a:p>
            <a:pPr indent="-323850" lvl="0" marL="457200" rtl="0" algn="l">
              <a:lnSpc>
                <a:spcPct val="115000"/>
              </a:lnSpc>
              <a:spcBef>
                <a:spcPts val="0"/>
              </a:spcBef>
              <a:spcAft>
                <a:spcPts val="0"/>
              </a:spcAft>
              <a:buClr>
                <a:srgbClr val="202124"/>
              </a:buClr>
              <a:buSzPts val="1500"/>
              <a:buChar char="●"/>
            </a:pPr>
            <a:r>
              <a:rPr lang="en" sz="1500">
                <a:solidFill>
                  <a:srgbClr val="202124"/>
                </a:solidFill>
                <a:highlight>
                  <a:srgbClr val="FFFFFF"/>
                </a:highlight>
              </a:rPr>
              <a:t>Scalability. ...</a:t>
            </a:r>
            <a:endParaRPr sz="1500">
              <a:solidFill>
                <a:srgbClr val="202124"/>
              </a:solidFill>
              <a:highlight>
                <a:srgbClr val="FFFFFF"/>
              </a:highlight>
            </a:endParaRPr>
          </a:p>
          <a:p>
            <a:pPr indent="-323850" lvl="0" marL="457200" rtl="0" algn="l">
              <a:lnSpc>
                <a:spcPct val="115000"/>
              </a:lnSpc>
              <a:spcBef>
                <a:spcPts val="0"/>
              </a:spcBef>
              <a:spcAft>
                <a:spcPts val="0"/>
              </a:spcAft>
              <a:buClr>
                <a:srgbClr val="202124"/>
              </a:buClr>
              <a:buSzPts val="1500"/>
              <a:buChar char="●"/>
            </a:pPr>
            <a:r>
              <a:rPr lang="en" sz="1500">
                <a:solidFill>
                  <a:srgbClr val="202124"/>
                </a:solidFill>
                <a:highlight>
                  <a:srgbClr val="FFFFFF"/>
                </a:highlight>
              </a:rPr>
              <a:t>Overfitting. ...</a:t>
            </a:r>
            <a:endParaRPr sz="1500">
              <a:solidFill>
                <a:srgbClr val="202124"/>
              </a:solidFill>
              <a:highlight>
                <a:srgbClr val="FFFFFF"/>
              </a:highlight>
            </a:endParaRPr>
          </a:p>
          <a:p>
            <a:pPr indent="-323850" lvl="0" marL="457200" rtl="0" algn="l">
              <a:lnSpc>
                <a:spcPct val="115000"/>
              </a:lnSpc>
              <a:spcBef>
                <a:spcPts val="0"/>
              </a:spcBef>
              <a:spcAft>
                <a:spcPts val="0"/>
              </a:spcAft>
              <a:buClr>
                <a:srgbClr val="202124"/>
              </a:buClr>
              <a:buSzPts val="1500"/>
              <a:buChar char="●"/>
            </a:pPr>
            <a:r>
              <a:rPr lang="en" sz="1500">
                <a:solidFill>
                  <a:srgbClr val="202124"/>
                </a:solidFill>
                <a:highlight>
                  <a:srgbClr val="FFFFFF"/>
                </a:highlight>
              </a:rPr>
              <a:t>Diversity. ...</a:t>
            </a:r>
            <a:endParaRPr sz="1500">
              <a:solidFill>
                <a:srgbClr val="202124"/>
              </a:solidFill>
              <a:highlight>
                <a:srgbClr val="FFFFFF"/>
              </a:highlight>
            </a:endParaRPr>
          </a:p>
          <a:p>
            <a:pPr indent="-323850" lvl="0" marL="457200" rtl="0" algn="l">
              <a:lnSpc>
                <a:spcPct val="115000"/>
              </a:lnSpc>
              <a:spcBef>
                <a:spcPts val="0"/>
              </a:spcBef>
              <a:spcAft>
                <a:spcPts val="0"/>
              </a:spcAft>
              <a:buClr>
                <a:srgbClr val="202124"/>
              </a:buClr>
              <a:buSzPts val="1500"/>
              <a:buChar char="●"/>
            </a:pPr>
            <a:r>
              <a:rPr lang="en" sz="1500">
                <a:solidFill>
                  <a:srgbClr val="202124"/>
                </a:solidFill>
                <a:highlight>
                  <a:srgbClr val="FFFFFF"/>
                </a:highlight>
              </a:rPr>
              <a:t>Privacy</a:t>
            </a:r>
            <a:endParaRPr sz="1500">
              <a:solidFill>
                <a:srgbClr val="202124"/>
              </a:solidFill>
              <a:highlight>
                <a:srgbClr val="FFFFFF"/>
              </a:highlight>
            </a:endParaRPr>
          </a:p>
          <a:p>
            <a:pPr indent="0" lvl="0" marL="0" rtl="0" algn="l">
              <a:lnSpc>
                <a:spcPct val="115000"/>
              </a:lnSpc>
              <a:spcBef>
                <a:spcPts val="300"/>
              </a:spcBef>
              <a:spcAft>
                <a:spcPts val="120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Matrix operations </a:t>
            </a:r>
            <a:endParaRPr/>
          </a:p>
        </p:txBody>
      </p:sp>
      <p:sp>
        <p:nvSpPr>
          <p:cNvPr id="135" name="Google Shape;135;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75565" rtl="0" algn="l">
              <a:lnSpc>
                <a:spcPct val="112500"/>
              </a:lnSpc>
              <a:spcBef>
                <a:spcPts val="0"/>
              </a:spcBef>
              <a:spcAft>
                <a:spcPts val="0"/>
              </a:spcAft>
              <a:buSzPts val="1800"/>
              <a:buNone/>
            </a:pPr>
            <a:r>
              <a:rPr lang="en" sz="2045">
                <a:solidFill>
                  <a:schemeClr val="dk1"/>
                </a:solidFill>
                <a:latin typeface="Times New Roman"/>
                <a:ea typeface="Times New Roman"/>
                <a:cs typeface="Times New Roman"/>
                <a:sym typeface="Times New Roman"/>
              </a:rPr>
              <a:t>Matrix addition, </a:t>
            </a:r>
            <a:endParaRPr sz="2045">
              <a:solidFill>
                <a:schemeClr val="dk1"/>
              </a:solidFill>
              <a:latin typeface="Times New Roman"/>
              <a:ea typeface="Times New Roman"/>
              <a:cs typeface="Times New Roman"/>
              <a:sym typeface="Times New Roman"/>
            </a:endParaRPr>
          </a:p>
          <a:p>
            <a:pPr indent="0" lvl="0" marL="75565" rtl="0" algn="l">
              <a:lnSpc>
                <a:spcPct val="112500"/>
              </a:lnSpc>
              <a:spcBef>
                <a:spcPts val="0"/>
              </a:spcBef>
              <a:spcAft>
                <a:spcPts val="0"/>
              </a:spcAft>
              <a:buSzPts val="1800"/>
              <a:buNone/>
            </a:pPr>
            <a:r>
              <a:rPr lang="en" sz="2045">
                <a:solidFill>
                  <a:schemeClr val="dk1"/>
                </a:solidFill>
                <a:latin typeface="Times New Roman"/>
                <a:ea typeface="Times New Roman"/>
                <a:cs typeface="Times New Roman"/>
                <a:sym typeface="Times New Roman"/>
              </a:rPr>
              <a:t>Multiplication, </a:t>
            </a:r>
            <a:endParaRPr sz="2045">
              <a:solidFill>
                <a:schemeClr val="dk1"/>
              </a:solidFill>
              <a:latin typeface="Times New Roman"/>
              <a:ea typeface="Times New Roman"/>
              <a:cs typeface="Times New Roman"/>
              <a:sym typeface="Times New Roman"/>
            </a:endParaRPr>
          </a:p>
          <a:p>
            <a:pPr indent="0" lvl="0" marL="75565" rtl="0" algn="l">
              <a:lnSpc>
                <a:spcPct val="112500"/>
              </a:lnSpc>
              <a:spcBef>
                <a:spcPts val="0"/>
              </a:spcBef>
              <a:spcAft>
                <a:spcPts val="0"/>
              </a:spcAft>
              <a:buClr>
                <a:schemeClr val="dk1"/>
              </a:buClr>
              <a:buSzPts val="1100"/>
              <a:buFont typeface="Arial"/>
              <a:buNone/>
            </a:pPr>
            <a:r>
              <a:rPr lang="en" sz="2045">
                <a:solidFill>
                  <a:schemeClr val="dk1"/>
                </a:solidFill>
                <a:latin typeface="Times New Roman"/>
                <a:ea typeface="Times New Roman"/>
                <a:cs typeface="Times New Roman"/>
                <a:sym typeface="Times New Roman"/>
              </a:rPr>
              <a:t>Transposition, and</a:t>
            </a:r>
            <a:endParaRPr sz="2045">
              <a:solidFill>
                <a:schemeClr val="dk1"/>
              </a:solidFill>
              <a:latin typeface="Times New Roman"/>
              <a:ea typeface="Times New Roman"/>
              <a:cs typeface="Times New Roman"/>
              <a:sym typeface="Times New Roman"/>
            </a:endParaRPr>
          </a:p>
          <a:p>
            <a:pPr indent="0" lvl="0" marL="75565" marR="440690" rtl="0" algn="l">
              <a:lnSpc>
                <a:spcPct val="100000"/>
              </a:lnSpc>
              <a:spcBef>
                <a:spcPts val="0"/>
              </a:spcBef>
              <a:spcAft>
                <a:spcPts val="0"/>
              </a:spcAft>
              <a:buClr>
                <a:schemeClr val="dk1"/>
              </a:buClr>
              <a:buSzPts val="1100"/>
              <a:buFont typeface="Arial"/>
              <a:buNone/>
            </a:pPr>
            <a:r>
              <a:rPr lang="en" sz="2045">
                <a:solidFill>
                  <a:schemeClr val="dk1"/>
                </a:solidFill>
                <a:latin typeface="Times New Roman"/>
                <a:ea typeface="Times New Roman"/>
                <a:cs typeface="Times New Roman"/>
                <a:sym typeface="Times New Roman"/>
              </a:rPr>
              <a:t>Inverses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2100">
                <a:solidFill>
                  <a:srgbClr val="111111"/>
                </a:solidFill>
                <a:highlight>
                  <a:srgbClr val="FFFFFF"/>
                </a:highlight>
              </a:rPr>
              <a:t>What Is Covariance?</a:t>
            </a:r>
            <a:endParaRPr b="1" sz="2100">
              <a:solidFill>
                <a:srgbClr val="11111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50">
                <a:solidFill>
                  <a:srgbClr val="111111"/>
                </a:solidFill>
                <a:highlight>
                  <a:srgbClr val="FFFFFF"/>
                </a:highlight>
              </a:rPr>
              <a:t>Covariance measures the directional relationship between the returns on two assets. A positive covariance means asset returns move together, while a negative covariance means they move inversely.</a:t>
            </a:r>
            <a:endParaRPr sz="1750">
              <a:solidFill>
                <a:srgbClr val="111111"/>
              </a:solidFill>
              <a:highlight>
                <a:srgbClr val="FFFFFF"/>
              </a:highlight>
            </a:endParaRPr>
          </a:p>
          <a:p>
            <a:pPr indent="0" lvl="0" marL="0" rtl="0" algn="l">
              <a:lnSpc>
                <a:spcPct val="100000"/>
              </a:lnSpc>
              <a:spcBef>
                <a:spcPts val="0"/>
              </a:spcBef>
              <a:spcAft>
                <a:spcPts val="0"/>
              </a:spcAft>
              <a:buSzPts val="1800"/>
              <a:buNone/>
            </a:pPr>
            <a:r>
              <a:rPr lang="en" sz="1750">
                <a:solidFill>
                  <a:srgbClr val="111111"/>
                </a:solidFill>
                <a:highlight>
                  <a:srgbClr val="FFFFFF"/>
                </a:highlight>
              </a:rPr>
              <a:t>Covariance is calculated by analyzing at-return surprises (standard deviations from the expected return) or multiplying the correlation between the two random variables by the standard deviation of each variable.</a:t>
            </a:r>
            <a:endParaRPr sz="1750">
              <a:solidFill>
                <a:srgbClr val="111111"/>
              </a:solidFill>
              <a:highlight>
                <a:srgbClr val="FFFFFF"/>
              </a:highlight>
            </a:endParaRPr>
          </a:p>
          <a:p>
            <a:pPr indent="0" lvl="0" marL="0" rtl="0" algn="l">
              <a:lnSpc>
                <a:spcPct val="100000"/>
              </a:lnSpc>
              <a:spcBef>
                <a:spcPts val="0"/>
              </a:spcBef>
              <a:spcAft>
                <a:spcPts val="0"/>
              </a:spcAft>
              <a:buSzPts val="1800"/>
              <a:buNone/>
            </a:pPr>
            <a:r>
              <a:t/>
            </a:r>
            <a:endParaRPr sz="1750">
              <a:solidFill>
                <a:srgbClr val="111111"/>
              </a:solidFill>
              <a:highlight>
                <a:srgbClr val="FFFFFF"/>
              </a:highlight>
            </a:endParaRPr>
          </a:p>
          <a:p>
            <a:pPr indent="0" lvl="0" marL="0" rtl="0" algn="l">
              <a:lnSpc>
                <a:spcPct val="100000"/>
              </a:lnSpc>
              <a:spcBef>
                <a:spcPts val="0"/>
              </a:spcBef>
              <a:spcAft>
                <a:spcPts val="0"/>
              </a:spcAft>
              <a:buSzPts val="1800"/>
              <a:buNone/>
            </a:pPr>
            <a:r>
              <a:rPr lang="en" sz="1750">
                <a:solidFill>
                  <a:srgbClr val="111111"/>
                </a:solidFill>
                <a:highlight>
                  <a:srgbClr val="FFFFFF"/>
                </a:highlight>
              </a:rPr>
              <a:t>+ive </a:t>
            </a:r>
            <a:endParaRPr sz="1750">
              <a:solidFill>
                <a:srgbClr val="11111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50">
                <a:solidFill>
                  <a:srgbClr val="111111"/>
                </a:solidFill>
                <a:highlight>
                  <a:srgbClr val="FFFFFF"/>
                </a:highlight>
              </a:rPr>
              <a:t>-ive</a:t>
            </a:r>
            <a:endParaRPr sz="1750">
              <a:solidFill>
                <a:srgbClr val="111111"/>
              </a:solidFill>
              <a:highlight>
                <a:srgbClr val="FFFFFF"/>
              </a:highlight>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61" name="Google Shape;6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62" name="Google Shape;62;p2"/>
          <p:cNvPicPr preferRelativeResize="0"/>
          <p:nvPr/>
        </p:nvPicPr>
        <p:blipFill rotWithShape="1">
          <a:blip r:embed="rId3">
            <a:alphaModFix/>
          </a:blip>
          <a:srcRect b="0" l="0" r="0" t="0"/>
          <a:stretch/>
        </p:blipFill>
        <p:spPr>
          <a:xfrm>
            <a:off x="1143000" y="0"/>
            <a:ext cx="6858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5"/>
          <p:cNvSpPr txBox="1"/>
          <p:nvPr>
            <p:ph type="title"/>
          </p:nvPr>
        </p:nvSpPr>
        <p:spPr>
          <a:xfrm>
            <a:off x="311700" y="1885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History of recommendation system</a:t>
            </a:r>
            <a:endParaRPr/>
          </a:p>
        </p:txBody>
      </p:sp>
      <p:sp>
        <p:nvSpPr>
          <p:cNvPr id="68" name="Google Shape;68;p5"/>
          <p:cNvSpPr txBox="1"/>
          <p:nvPr>
            <p:ph idx="1" type="body"/>
          </p:nvPr>
        </p:nvSpPr>
        <p:spPr>
          <a:xfrm>
            <a:off x="311700" y="761250"/>
            <a:ext cx="8520600" cy="41712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51944"/>
              <a:buFont typeface="Arial"/>
              <a:buNone/>
            </a:pPr>
            <a:r>
              <a:rPr lang="en"/>
              <a:t>Early Systems (Pre-1990s):</a:t>
            </a:r>
            <a:endParaRPr/>
          </a:p>
          <a:p>
            <a:pPr indent="0" lvl="0" marL="0" rtl="0" algn="l">
              <a:spcBef>
                <a:spcPts val="0"/>
              </a:spcBef>
              <a:spcAft>
                <a:spcPts val="0"/>
              </a:spcAft>
              <a:buClr>
                <a:schemeClr val="dk1"/>
              </a:buClr>
              <a:buSzPct val="51944"/>
              <a:buFont typeface="Arial"/>
              <a:buNone/>
            </a:pPr>
            <a:r>
              <a:rPr lang="en"/>
              <a:t>The concept of recommendation systems can be traced back to early attempts to provide personalized recommendations in libraries and retail settings. Traditional methods involved human experts curating lists or suggesting items based on customers' preferences.</a:t>
            </a:r>
            <a:endParaRPr/>
          </a:p>
          <a:p>
            <a:pPr indent="0" lvl="0" marL="0" rtl="0" algn="l">
              <a:spcBef>
                <a:spcPts val="0"/>
              </a:spcBef>
              <a:spcAft>
                <a:spcPts val="0"/>
              </a:spcAft>
              <a:buClr>
                <a:schemeClr val="dk1"/>
              </a:buClr>
              <a:buSzPct val="51944"/>
              <a:buFont typeface="Arial"/>
              <a:buNone/>
            </a:pPr>
            <a:r>
              <a:t/>
            </a:r>
            <a:endParaRPr/>
          </a:p>
          <a:p>
            <a:pPr indent="0" lvl="0" marL="0" rtl="0" algn="l">
              <a:spcBef>
                <a:spcPts val="0"/>
              </a:spcBef>
              <a:spcAft>
                <a:spcPts val="0"/>
              </a:spcAft>
              <a:buClr>
                <a:schemeClr val="dk1"/>
              </a:buClr>
              <a:buSzPct val="51944"/>
              <a:buFont typeface="Arial"/>
              <a:buNone/>
            </a:pPr>
            <a:r>
              <a:rPr lang="en"/>
              <a:t> Collaborative Filtering (1990s):</a:t>
            </a:r>
            <a:endParaRPr/>
          </a:p>
          <a:p>
            <a:pPr indent="0" lvl="0" marL="0" rtl="0" algn="l">
              <a:spcBef>
                <a:spcPts val="0"/>
              </a:spcBef>
              <a:spcAft>
                <a:spcPts val="0"/>
              </a:spcAft>
              <a:buSzPct val="100000"/>
              <a:buNone/>
            </a:pPr>
            <a:r>
              <a:rPr lang="en"/>
              <a:t>The 1990s saw the rise of collaborative filtering, a technique where users are recommended items based on the preferences of users with similar tastes. GroupLens, a research project at the University of Minnesota in 1992, is often credited with pioneering collaborative filtering for movie recommendations.</a:t>
            </a:r>
            <a:endParaRPr/>
          </a:p>
          <a:p>
            <a:pPr indent="0" lvl="0" marL="0" rtl="0" algn="l">
              <a:spcBef>
                <a:spcPts val="0"/>
              </a:spcBef>
              <a:spcAft>
                <a:spcPts val="0"/>
              </a:spcAft>
              <a:buSzPct val="51944"/>
              <a:buNone/>
            </a:pPr>
            <a:r>
              <a:t/>
            </a:r>
            <a:endParaRPr/>
          </a:p>
          <a:p>
            <a:pPr indent="0" lvl="0" marL="0" rtl="0" algn="l">
              <a:spcBef>
                <a:spcPts val="0"/>
              </a:spcBef>
              <a:spcAft>
                <a:spcPts val="0"/>
              </a:spcAft>
              <a:buClr>
                <a:schemeClr val="dk1"/>
              </a:buClr>
              <a:buSzPct val="51944"/>
              <a:buFont typeface="Arial"/>
              <a:buNone/>
            </a:pPr>
            <a:r>
              <a:rPr lang="en"/>
              <a:t>Content-Based Filtering (1990s):</a:t>
            </a:r>
            <a:endParaRPr/>
          </a:p>
          <a:p>
            <a:pPr indent="0" lvl="0" marL="0" rtl="0" algn="l">
              <a:spcBef>
                <a:spcPts val="0"/>
              </a:spcBef>
              <a:spcAft>
                <a:spcPts val="0"/>
              </a:spcAft>
              <a:buClr>
                <a:schemeClr val="dk1"/>
              </a:buClr>
              <a:buSzPct val="51944"/>
              <a:buFont typeface="Arial"/>
              <a:buNone/>
            </a:pPr>
            <a:r>
              <a:rPr lang="en"/>
              <a:t>Content-based filtering emerged as an alternative approach, recommending items based on the user's historical preferences and the characteristics of items.</a:t>
            </a:r>
            <a:endParaRPr/>
          </a:p>
          <a:p>
            <a:pPr indent="0" lvl="0" marL="0" rtl="0" algn="l">
              <a:spcBef>
                <a:spcPts val="0"/>
              </a:spcBef>
              <a:spcAft>
                <a:spcPts val="0"/>
              </a:spcAft>
              <a:buClr>
                <a:schemeClr val="dk1"/>
              </a:buClr>
              <a:buSzPct val="51944"/>
              <a:buFont typeface="Arial"/>
              <a:buNone/>
            </a:pPr>
            <a:r>
              <a:rPr lang="en"/>
              <a:t>Pandora, a music recommendation service launched in 2000, used content-based methods to suggest songs based on musical features.</a:t>
            </a:r>
            <a:endParaRPr/>
          </a:p>
          <a:p>
            <a:pPr indent="0" lvl="0" marL="0" rtl="0" algn="l">
              <a:spcBef>
                <a:spcPts val="0"/>
              </a:spcBef>
              <a:spcAft>
                <a:spcPts val="0"/>
              </a:spcAft>
              <a:buClr>
                <a:schemeClr val="dk1"/>
              </a:buClr>
              <a:buSzPct val="51944"/>
              <a:buFont typeface="Arial"/>
              <a:buNone/>
            </a:pPr>
            <a:r>
              <a:rPr lang="en"/>
              <a:t> </a:t>
            </a:r>
            <a:endParaRPr/>
          </a:p>
          <a:p>
            <a:pPr indent="0" lvl="0" marL="0" rtl="0" algn="l">
              <a:spcBef>
                <a:spcPts val="0"/>
              </a:spcBef>
              <a:spcAft>
                <a:spcPts val="0"/>
              </a:spcAft>
              <a:buClr>
                <a:schemeClr val="dk1"/>
              </a:buClr>
              <a:buSzPct val="51944"/>
              <a:buFont typeface="Arial"/>
              <a:buNone/>
            </a:pPr>
            <a:r>
              <a:rPr lang="en"/>
              <a:t>Netflix Prize (2006):</a:t>
            </a:r>
            <a:endParaRPr/>
          </a:p>
          <a:p>
            <a:pPr indent="0" lvl="0" marL="0" rtl="0" algn="l">
              <a:spcBef>
                <a:spcPts val="0"/>
              </a:spcBef>
              <a:spcAft>
                <a:spcPts val="0"/>
              </a:spcAft>
              <a:buClr>
                <a:schemeClr val="dk1"/>
              </a:buClr>
              <a:buSzPct val="51944"/>
              <a:buFont typeface="Arial"/>
              <a:buNone/>
            </a:pPr>
            <a:r>
              <a:rPr lang="en"/>
              <a:t>The Netflix Prize competition in 2006 marked a significant milestone, offering a substantial reward for improving Netflix's movie recommendation algorithm by 10%.</a:t>
            </a:r>
            <a:endParaRPr/>
          </a:p>
          <a:p>
            <a:pPr indent="0" lvl="0" marL="0" rtl="0" algn="l">
              <a:spcBef>
                <a:spcPts val="0"/>
              </a:spcBef>
              <a:spcAft>
                <a:spcPts val="0"/>
              </a:spcAft>
              <a:buSzPct val="100000"/>
              <a:buNone/>
            </a:pPr>
            <a:r>
              <a:rPr lang="en"/>
              <a:t>This competition spurred research and innovation in recommendation algorithms.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7"/>
          <p:cNvSpPr txBox="1"/>
          <p:nvPr>
            <p:ph type="title"/>
          </p:nvPr>
        </p:nvSpPr>
        <p:spPr>
          <a:xfrm>
            <a:off x="311700" y="845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History of recommendation system</a:t>
            </a:r>
            <a:endParaRPr/>
          </a:p>
          <a:p>
            <a:pPr indent="0" lvl="0" marL="0" rtl="0" algn="l">
              <a:lnSpc>
                <a:spcPct val="100000"/>
              </a:lnSpc>
              <a:spcBef>
                <a:spcPts val="0"/>
              </a:spcBef>
              <a:spcAft>
                <a:spcPts val="0"/>
              </a:spcAft>
              <a:buSzPct val="111111"/>
              <a:buNone/>
            </a:pPr>
            <a:r>
              <a:t/>
            </a:r>
            <a:endParaRPr/>
          </a:p>
        </p:txBody>
      </p:sp>
      <p:sp>
        <p:nvSpPr>
          <p:cNvPr id="74" name="Google Shape;74;p7"/>
          <p:cNvSpPr txBox="1"/>
          <p:nvPr>
            <p:ph idx="1" type="body"/>
          </p:nvPr>
        </p:nvSpPr>
        <p:spPr>
          <a:xfrm>
            <a:off x="311700" y="625650"/>
            <a:ext cx="8520600" cy="43209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0"/>
              <a:buFont typeface="Arial"/>
              <a:buNone/>
            </a:pPr>
            <a:r>
              <a:rPr lang="en"/>
              <a:t>Introduction of Hybrid Models (2000s):</a:t>
            </a:r>
            <a:endParaRPr/>
          </a:p>
          <a:p>
            <a:pPr indent="0" lvl="0" marL="0" rtl="0" algn="l">
              <a:spcBef>
                <a:spcPts val="0"/>
              </a:spcBef>
              <a:spcAft>
                <a:spcPts val="0"/>
              </a:spcAft>
              <a:buClr>
                <a:schemeClr val="dk1"/>
              </a:buClr>
              <a:buSzPct val="61110"/>
              <a:buFont typeface="Arial"/>
              <a:buNone/>
            </a:pPr>
            <a:r>
              <a:rPr lang="en"/>
              <a:t>Hybrid recommendation systems, combining collaborative filtering and content-based filtering, gained popularity for their ability to provide more accurate and diverse suggestions.</a:t>
            </a:r>
            <a:endParaRPr/>
          </a:p>
          <a:p>
            <a:pPr indent="0" lvl="0" marL="0" rtl="0" algn="l">
              <a:spcBef>
                <a:spcPts val="0"/>
              </a:spcBef>
              <a:spcAft>
                <a:spcPts val="0"/>
              </a:spcAft>
              <a:buClr>
                <a:schemeClr val="dk1"/>
              </a:buClr>
              <a:buSzPct val="61110"/>
              <a:buFont typeface="Arial"/>
              <a:buNone/>
            </a:pPr>
            <a:r>
              <a:rPr lang="en"/>
              <a:t>Companies like Amazon and Netflix started incorporating hybrid approaches into their recommendation engines.</a:t>
            </a:r>
            <a:endParaRPr/>
          </a:p>
          <a:p>
            <a:pPr indent="0" lvl="0" marL="0" rtl="0" algn="l">
              <a:spcBef>
                <a:spcPts val="0"/>
              </a:spcBef>
              <a:spcAft>
                <a:spcPts val="0"/>
              </a:spcAft>
              <a:buClr>
                <a:schemeClr val="dk1"/>
              </a:buClr>
              <a:buSzPct val="61110"/>
              <a:buFont typeface="Arial"/>
              <a:buNone/>
            </a:pPr>
            <a:r>
              <a:rPr lang="en"/>
              <a:t> </a:t>
            </a:r>
            <a:endParaRPr/>
          </a:p>
          <a:p>
            <a:pPr indent="0" lvl="0" marL="0" rtl="0" algn="l">
              <a:spcBef>
                <a:spcPts val="0"/>
              </a:spcBef>
              <a:spcAft>
                <a:spcPts val="0"/>
              </a:spcAft>
              <a:buClr>
                <a:schemeClr val="dk1"/>
              </a:buClr>
              <a:buSzPct val="61110"/>
              <a:buFont typeface="Arial"/>
              <a:buNone/>
            </a:pPr>
            <a:r>
              <a:rPr lang="en"/>
              <a:t>Matrix Factorization and Deep Learning (2010s):</a:t>
            </a:r>
            <a:endParaRPr/>
          </a:p>
          <a:p>
            <a:pPr indent="0" lvl="0" marL="0" rtl="0" algn="l">
              <a:spcBef>
                <a:spcPts val="0"/>
              </a:spcBef>
              <a:spcAft>
                <a:spcPts val="0"/>
              </a:spcAft>
              <a:buClr>
                <a:schemeClr val="dk1"/>
              </a:buClr>
              <a:buSzPct val="61110"/>
              <a:buFont typeface="Arial"/>
              <a:buNone/>
            </a:pPr>
            <a:r>
              <a:rPr lang="en"/>
              <a:t>Matrix factorization techniques gained prominence, enabling recommendation systems to deal with sparse data and handle large datasets more efficiently.</a:t>
            </a:r>
            <a:endParaRPr/>
          </a:p>
          <a:p>
            <a:pPr indent="0" lvl="0" marL="0" rtl="0" algn="l">
              <a:spcBef>
                <a:spcPts val="0"/>
              </a:spcBef>
              <a:spcAft>
                <a:spcPts val="0"/>
              </a:spcAft>
              <a:buSzPct val="129032"/>
              <a:buNone/>
            </a:pPr>
            <a:r>
              <a:rPr lang="en"/>
              <a:t>The advent of deep learning in the 2010s brought about improvements in recommendation accuracy, with neural networks being applied to model complex patterns in user behavior.</a:t>
            </a:r>
            <a:endParaRPr/>
          </a:p>
          <a:p>
            <a:pPr indent="0" lvl="0" marL="0" rtl="0" algn="l">
              <a:spcBef>
                <a:spcPts val="0"/>
              </a:spcBef>
              <a:spcAft>
                <a:spcPts val="0"/>
              </a:spcAft>
              <a:buSzPct val="129032"/>
              <a:buNone/>
            </a:pPr>
            <a:r>
              <a:t/>
            </a:r>
            <a:endParaRPr/>
          </a:p>
          <a:p>
            <a:pPr indent="0" lvl="0" marL="0" rtl="0" algn="l">
              <a:spcBef>
                <a:spcPts val="0"/>
              </a:spcBef>
              <a:spcAft>
                <a:spcPts val="0"/>
              </a:spcAft>
              <a:buClr>
                <a:schemeClr val="dk1"/>
              </a:buClr>
              <a:buSzPct val="61111"/>
              <a:buFont typeface="Arial"/>
              <a:buNone/>
            </a:pPr>
            <a:r>
              <a:rPr lang="en"/>
              <a:t>Context-Aware Recommendations (2010s):</a:t>
            </a:r>
            <a:endParaRPr/>
          </a:p>
          <a:p>
            <a:pPr indent="0" lvl="0" marL="0" rtl="0" algn="l">
              <a:spcBef>
                <a:spcPts val="0"/>
              </a:spcBef>
              <a:spcAft>
                <a:spcPts val="0"/>
              </a:spcAft>
              <a:buClr>
                <a:schemeClr val="dk1"/>
              </a:buClr>
              <a:buSzPct val="61111"/>
              <a:buFont typeface="Arial"/>
              <a:buNone/>
            </a:pPr>
            <a:r>
              <a:rPr lang="en"/>
              <a:t>Recommendation systems started considering contextual information, such as location, time, and device, to provide more personalized and relevant suggestions.</a:t>
            </a:r>
            <a:endParaRPr/>
          </a:p>
          <a:p>
            <a:pPr indent="0" lvl="0" marL="0" rtl="0" algn="l">
              <a:spcBef>
                <a:spcPts val="0"/>
              </a:spcBef>
              <a:spcAft>
                <a:spcPts val="0"/>
              </a:spcAft>
              <a:buClr>
                <a:schemeClr val="dk1"/>
              </a:buClr>
              <a:buSzPct val="61111"/>
              <a:buFont typeface="Arial"/>
              <a:buNone/>
            </a:pPr>
            <a:r>
              <a:rPr lang="en"/>
              <a:t>Mobile apps and e-commerce platforms increasingly leveraged context-aware recommendations.</a:t>
            </a:r>
            <a:endParaRPr/>
          </a:p>
          <a:p>
            <a:pPr indent="0" lvl="0" marL="0" rtl="0" algn="l">
              <a:spcBef>
                <a:spcPts val="0"/>
              </a:spcBef>
              <a:spcAft>
                <a:spcPts val="0"/>
              </a:spcAft>
              <a:buClr>
                <a:schemeClr val="dk1"/>
              </a:buClr>
              <a:buSzPct val="61111"/>
              <a:buFont typeface="Arial"/>
              <a:buNone/>
            </a:pPr>
            <a:r>
              <a:rPr lang="en"/>
              <a:t> </a:t>
            </a:r>
            <a:endParaRPr/>
          </a:p>
          <a:p>
            <a:pPr indent="0" lvl="0" marL="0" rtl="0" algn="l">
              <a:spcBef>
                <a:spcPts val="0"/>
              </a:spcBef>
              <a:spcAft>
                <a:spcPts val="0"/>
              </a:spcAft>
              <a:buClr>
                <a:schemeClr val="dk1"/>
              </a:buClr>
              <a:buSzPct val="61111"/>
              <a:buFont typeface="Arial"/>
              <a:buNone/>
            </a:pPr>
            <a:r>
              <a:rPr lang="en"/>
              <a:t>Current Trends (2020s):</a:t>
            </a:r>
            <a:endParaRPr/>
          </a:p>
          <a:p>
            <a:pPr indent="0" lvl="0" marL="0" rtl="0" algn="l">
              <a:spcBef>
                <a:spcPts val="0"/>
              </a:spcBef>
              <a:spcAft>
                <a:spcPts val="0"/>
              </a:spcAft>
              <a:buClr>
                <a:schemeClr val="dk1"/>
              </a:buClr>
              <a:buSzPct val="61111"/>
              <a:buFont typeface="Arial"/>
              <a:buNone/>
            </a:pPr>
            <a:r>
              <a:rPr lang="en"/>
              <a:t>Recent advancements include the use of reinforcement learning for recommendation systems and the integration of explainability features to enhance user trust.</a:t>
            </a:r>
            <a:endParaRPr/>
          </a:p>
          <a:p>
            <a:pPr indent="0" lvl="0" marL="0" rtl="0" algn="l">
              <a:spcBef>
                <a:spcPts val="0"/>
              </a:spcBef>
              <a:spcAft>
                <a:spcPts val="0"/>
              </a:spcAft>
              <a:buClr>
                <a:schemeClr val="dk1"/>
              </a:buClr>
              <a:buSzPct val="117647"/>
              <a:buFont typeface="Arial"/>
              <a:buNone/>
            </a:pPr>
            <a:r>
              <a:rPr lang="en"/>
              <a:t>Many recommendation systems now leverage large-scale data, machine learning, and AI to continually improve accuracy and adapt to changing user preferences.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0"/>
          <p:cNvSpPr txBox="1"/>
          <p:nvPr>
            <p:ph idx="1" type="body"/>
          </p:nvPr>
        </p:nvSpPr>
        <p:spPr>
          <a:xfrm>
            <a:off x="311700" y="445425"/>
            <a:ext cx="8520600" cy="39909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1500"/>
              </a:spcBef>
              <a:spcAft>
                <a:spcPts val="0"/>
              </a:spcAft>
              <a:buClr>
                <a:srgbClr val="374151"/>
              </a:buClr>
              <a:buSzPts val="1200"/>
              <a:buFont typeface="Roboto"/>
              <a:buNone/>
            </a:pPr>
            <a:r>
              <a:rPr lang="en" sz="1400">
                <a:solidFill>
                  <a:srgbClr val="374151"/>
                </a:solidFill>
                <a:latin typeface="Roboto"/>
                <a:ea typeface="Roboto"/>
                <a:cs typeface="Roboto"/>
                <a:sym typeface="Roboto"/>
              </a:rPr>
              <a:t>Explicit Ratings:</a:t>
            </a:r>
            <a:endParaRPr sz="1400">
              <a:solidFill>
                <a:srgbClr val="374151"/>
              </a:solidFill>
              <a:latin typeface="Roboto"/>
              <a:ea typeface="Roboto"/>
              <a:cs typeface="Roboto"/>
              <a:sym typeface="Roboto"/>
            </a:endParaRPr>
          </a:p>
          <a:p>
            <a:pPr indent="-317500" lvl="1" marL="9144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Star Ratings: Users are asked to provide ratings on a scale (e.g., 1 to 5 stars) for items they have experienced. This is a straightforward way to collect explicit feedback.</a:t>
            </a:r>
            <a:endParaRPr>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400">
                <a:solidFill>
                  <a:srgbClr val="374151"/>
                </a:solidFill>
                <a:latin typeface="Roboto"/>
                <a:ea typeface="Roboto"/>
                <a:cs typeface="Roboto"/>
                <a:sym typeface="Roboto"/>
              </a:rPr>
              <a:t>User Reviews:</a:t>
            </a:r>
            <a:endParaRPr sz="1400">
              <a:solidFill>
                <a:srgbClr val="374151"/>
              </a:solidFill>
              <a:latin typeface="Roboto"/>
              <a:ea typeface="Roboto"/>
              <a:cs typeface="Roboto"/>
              <a:sym typeface="Roboto"/>
            </a:endParaRPr>
          </a:p>
          <a:p>
            <a:pPr indent="-317500" lvl="1" marL="9144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Encouraging users to write reviews provides more detailed insights into why they liked or disliked a particular item. Natural language feedback can be valuable for understanding nuances.</a:t>
            </a:r>
            <a:endParaRPr>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400">
                <a:solidFill>
                  <a:srgbClr val="374151"/>
                </a:solidFill>
                <a:latin typeface="Roboto"/>
                <a:ea typeface="Roboto"/>
                <a:cs typeface="Roboto"/>
                <a:sym typeface="Roboto"/>
              </a:rPr>
              <a:t>Thumbs Up/Down:</a:t>
            </a:r>
            <a:endParaRPr sz="1400">
              <a:solidFill>
                <a:srgbClr val="374151"/>
              </a:solidFill>
              <a:latin typeface="Roboto"/>
              <a:ea typeface="Roboto"/>
              <a:cs typeface="Roboto"/>
              <a:sym typeface="Roboto"/>
            </a:endParaRPr>
          </a:p>
          <a:p>
            <a:pPr indent="-317500" lvl="1" marL="9144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A binary feedback mechanism, where users indicate whether they liked (thumbs up) or disliked (thumbs down) a recommendation. It's a quick way to gather feedback without the need for a numerical rating.</a:t>
            </a:r>
            <a:endParaRPr>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400">
                <a:solidFill>
                  <a:srgbClr val="374151"/>
                </a:solidFill>
                <a:latin typeface="Roboto"/>
                <a:ea typeface="Roboto"/>
                <a:cs typeface="Roboto"/>
                <a:sym typeface="Roboto"/>
              </a:rPr>
              <a:t>Surveys and Questionnaires:</a:t>
            </a:r>
            <a:endParaRPr sz="1400">
              <a:solidFill>
                <a:srgbClr val="374151"/>
              </a:solidFill>
              <a:latin typeface="Roboto"/>
              <a:ea typeface="Roboto"/>
              <a:cs typeface="Roboto"/>
              <a:sym typeface="Roboto"/>
            </a:endParaRPr>
          </a:p>
          <a:p>
            <a:pPr indent="-317500" lvl="1" marL="9144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Periodically sending surveys or questionnaires to users can provide structured feedback. Questions may cover aspects like satisfaction, preferences, and suggestions for improvement.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1"/>
          <p:cNvSpPr txBox="1"/>
          <p:nvPr>
            <p:ph idx="1" type="body"/>
          </p:nvPr>
        </p:nvSpPr>
        <p:spPr>
          <a:xfrm>
            <a:off x="311700" y="445425"/>
            <a:ext cx="8520600" cy="3990900"/>
          </a:xfrm>
          <a:prstGeom prst="rect">
            <a:avLst/>
          </a:prstGeom>
          <a:noFill/>
          <a:ln>
            <a:noFill/>
          </a:ln>
        </p:spPr>
        <p:txBody>
          <a:bodyPr anchorCtr="0" anchor="t" bIns="91425" lIns="91425" spcFirstLastPara="1" rIns="91425" wrap="square" tIns="91425">
            <a:noAutofit/>
          </a:bodyPr>
          <a:lstStyle/>
          <a:p>
            <a:pPr indent="-228600" lvl="0" marL="457200" rtl="0" algn="l">
              <a:lnSpc>
                <a:spcPct val="105000"/>
              </a:lnSpc>
              <a:spcBef>
                <a:spcPts val="1500"/>
              </a:spcBef>
              <a:spcAft>
                <a:spcPts val="0"/>
              </a:spcAft>
              <a:buClr>
                <a:srgbClr val="374151"/>
              </a:buClr>
              <a:buSzPts val="1200"/>
              <a:buFont typeface="Roboto"/>
              <a:buNone/>
            </a:pPr>
            <a:r>
              <a:rPr lang="en" sz="1400">
                <a:solidFill>
                  <a:srgbClr val="374151"/>
                </a:solidFill>
                <a:latin typeface="Roboto"/>
                <a:ea typeface="Roboto"/>
                <a:cs typeface="Roboto"/>
                <a:sym typeface="Roboto"/>
              </a:rPr>
              <a:t>Implicit Feedback:</a:t>
            </a:r>
            <a:endParaRPr sz="1400">
              <a:solidFill>
                <a:srgbClr val="374151"/>
              </a:solidFill>
              <a:latin typeface="Roboto"/>
              <a:ea typeface="Roboto"/>
              <a:cs typeface="Roboto"/>
              <a:sym typeface="Roboto"/>
            </a:endParaRPr>
          </a:p>
          <a:p>
            <a:pPr indent="-317500" lvl="1" marL="914400" rtl="0" algn="l">
              <a:lnSpc>
                <a:spcPct val="10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Click-Through Rate (CTR): Analyzing user clicks on recommended items provides implicit feedback. Higher click-through rates suggest that users find the recommendations relevant.</a:t>
            </a:r>
            <a:endParaRPr>
              <a:solidFill>
                <a:srgbClr val="374151"/>
              </a:solidFill>
              <a:latin typeface="Roboto"/>
              <a:ea typeface="Roboto"/>
              <a:cs typeface="Roboto"/>
              <a:sym typeface="Roboto"/>
            </a:endParaRPr>
          </a:p>
          <a:p>
            <a:pPr indent="-317500" lvl="1" marL="914400" rtl="0" algn="l">
              <a:lnSpc>
                <a:spcPct val="10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Dwell Time: Monitoring how much time users spend on recommended items can indicate interest and satisfaction.</a:t>
            </a:r>
            <a:endParaRPr>
              <a:solidFill>
                <a:srgbClr val="374151"/>
              </a:solidFill>
              <a:latin typeface="Roboto"/>
              <a:ea typeface="Roboto"/>
              <a:cs typeface="Roboto"/>
              <a:sym typeface="Roboto"/>
            </a:endParaRPr>
          </a:p>
          <a:p>
            <a:pPr indent="-228600" lvl="0" marL="457200" rtl="0" algn="l">
              <a:lnSpc>
                <a:spcPct val="105000"/>
              </a:lnSpc>
              <a:spcBef>
                <a:spcPts val="0"/>
              </a:spcBef>
              <a:spcAft>
                <a:spcPts val="0"/>
              </a:spcAft>
              <a:buClr>
                <a:srgbClr val="374151"/>
              </a:buClr>
              <a:buSzPts val="1200"/>
              <a:buFont typeface="Roboto"/>
              <a:buNone/>
            </a:pPr>
            <a:r>
              <a:rPr lang="en" sz="1400">
                <a:solidFill>
                  <a:srgbClr val="374151"/>
                </a:solidFill>
                <a:latin typeface="Roboto"/>
                <a:ea typeface="Roboto"/>
                <a:cs typeface="Roboto"/>
                <a:sym typeface="Roboto"/>
              </a:rPr>
              <a:t>Preference Learning:</a:t>
            </a:r>
            <a:endParaRPr sz="1400">
              <a:solidFill>
                <a:srgbClr val="374151"/>
              </a:solidFill>
              <a:latin typeface="Roboto"/>
              <a:ea typeface="Roboto"/>
              <a:cs typeface="Roboto"/>
              <a:sym typeface="Roboto"/>
            </a:endParaRPr>
          </a:p>
          <a:p>
            <a:pPr indent="-317500" lvl="1" marL="914400" rtl="0" algn="l">
              <a:lnSpc>
                <a:spcPct val="10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Interactive interfaces that allow users to actively express preferences and customize recommendations. For example, users might be able to like, dislike, or customize their preferences.</a:t>
            </a:r>
            <a:endParaRPr>
              <a:solidFill>
                <a:srgbClr val="374151"/>
              </a:solidFill>
              <a:latin typeface="Roboto"/>
              <a:ea typeface="Roboto"/>
              <a:cs typeface="Roboto"/>
              <a:sym typeface="Roboto"/>
            </a:endParaRPr>
          </a:p>
          <a:p>
            <a:pPr indent="-228600" lvl="0" marL="457200" rtl="0" algn="l">
              <a:lnSpc>
                <a:spcPct val="105000"/>
              </a:lnSpc>
              <a:spcBef>
                <a:spcPts val="0"/>
              </a:spcBef>
              <a:spcAft>
                <a:spcPts val="0"/>
              </a:spcAft>
              <a:buClr>
                <a:srgbClr val="374151"/>
              </a:buClr>
              <a:buSzPts val="1200"/>
              <a:buFont typeface="Roboto"/>
              <a:buNone/>
            </a:pPr>
            <a:r>
              <a:rPr lang="en" sz="1400">
                <a:solidFill>
                  <a:srgbClr val="374151"/>
                </a:solidFill>
                <a:latin typeface="Roboto"/>
                <a:ea typeface="Roboto"/>
                <a:cs typeface="Roboto"/>
                <a:sym typeface="Roboto"/>
              </a:rPr>
              <a:t>Gamification:</a:t>
            </a:r>
            <a:endParaRPr sz="1400">
              <a:solidFill>
                <a:srgbClr val="374151"/>
              </a:solidFill>
              <a:latin typeface="Roboto"/>
              <a:ea typeface="Roboto"/>
              <a:cs typeface="Roboto"/>
              <a:sym typeface="Roboto"/>
            </a:endParaRPr>
          </a:p>
          <a:p>
            <a:pPr indent="-317500" lvl="1" marL="914400" rtl="0" algn="l">
              <a:lnSpc>
                <a:spcPct val="10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Incorporating gamified elements such as badges, rewards, or challenges can motivate users to engage with the recommendation system and provide feedback.</a:t>
            </a:r>
            <a:endParaRPr>
              <a:solidFill>
                <a:srgbClr val="374151"/>
              </a:solidFill>
              <a:latin typeface="Roboto"/>
              <a:ea typeface="Roboto"/>
              <a:cs typeface="Roboto"/>
              <a:sym typeface="Roboto"/>
            </a:endParaRPr>
          </a:p>
          <a:p>
            <a:pPr indent="-228600" lvl="0" marL="457200" rtl="0" algn="l">
              <a:lnSpc>
                <a:spcPct val="105000"/>
              </a:lnSpc>
              <a:spcBef>
                <a:spcPts val="0"/>
              </a:spcBef>
              <a:spcAft>
                <a:spcPts val="0"/>
              </a:spcAft>
              <a:buClr>
                <a:srgbClr val="374151"/>
              </a:buClr>
              <a:buSzPts val="1200"/>
              <a:buFont typeface="Roboto"/>
              <a:buNone/>
            </a:pPr>
            <a:r>
              <a:rPr lang="en" sz="1400">
                <a:solidFill>
                  <a:srgbClr val="374151"/>
                </a:solidFill>
                <a:latin typeface="Roboto"/>
                <a:ea typeface="Roboto"/>
                <a:cs typeface="Roboto"/>
                <a:sym typeface="Roboto"/>
              </a:rPr>
              <a:t>In-App Feedback:</a:t>
            </a:r>
            <a:endParaRPr sz="1400">
              <a:solidFill>
                <a:srgbClr val="374151"/>
              </a:solidFill>
              <a:latin typeface="Roboto"/>
              <a:ea typeface="Roboto"/>
              <a:cs typeface="Roboto"/>
              <a:sym typeface="Roboto"/>
            </a:endParaRPr>
          </a:p>
          <a:p>
            <a:pPr indent="-317500" lvl="1" marL="914400" rtl="0" algn="l">
              <a:lnSpc>
                <a:spcPct val="10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Integrating feedback mechanisms directly within the application or platform makes it convenient for users to share their opinions without leaving the environment.</a:t>
            </a:r>
            <a:endParaRPr>
              <a:solidFill>
                <a:srgbClr val="374151"/>
              </a:solidFill>
              <a:latin typeface="Roboto"/>
              <a:ea typeface="Roboto"/>
              <a:cs typeface="Roboto"/>
              <a:sym typeface="Roboto"/>
            </a:endParaRPr>
          </a:p>
          <a:p>
            <a:pPr indent="-228600" lvl="0" marL="457200" rtl="0" algn="l">
              <a:lnSpc>
                <a:spcPct val="105000"/>
              </a:lnSpc>
              <a:spcBef>
                <a:spcPts val="0"/>
              </a:spcBef>
              <a:spcAft>
                <a:spcPts val="0"/>
              </a:spcAft>
              <a:buClr>
                <a:srgbClr val="374151"/>
              </a:buClr>
              <a:buSzPts val="1200"/>
              <a:buFont typeface="Roboto"/>
              <a:buNone/>
            </a:pPr>
            <a:r>
              <a:rPr lang="en" sz="1400">
                <a:solidFill>
                  <a:srgbClr val="374151"/>
                </a:solidFill>
                <a:latin typeface="Roboto"/>
                <a:ea typeface="Roboto"/>
                <a:cs typeface="Roboto"/>
                <a:sym typeface="Roboto"/>
              </a:rPr>
              <a:t>Social Media Integration:</a:t>
            </a:r>
            <a:endParaRPr sz="1400">
              <a:solidFill>
                <a:srgbClr val="374151"/>
              </a:solidFill>
              <a:latin typeface="Roboto"/>
              <a:ea typeface="Roboto"/>
              <a:cs typeface="Roboto"/>
              <a:sym typeface="Roboto"/>
            </a:endParaRPr>
          </a:p>
          <a:p>
            <a:pPr indent="-317500" lvl="1" marL="914400" rtl="0" algn="l">
              <a:lnSpc>
                <a:spcPct val="10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Allowing users to share their favorite items or recommendations on social media platforms not only promotes the system but also serves as indirect positive feedback</a:t>
            </a:r>
            <a:endParaRPr>
              <a:solidFill>
                <a:srgbClr val="374151"/>
              </a:solidFill>
              <a:latin typeface="Roboto"/>
              <a:ea typeface="Roboto"/>
              <a:cs typeface="Roboto"/>
              <a:sym typeface="Roboto"/>
            </a:endParaRPr>
          </a:p>
          <a:p>
            <a:pPr indent="0" lvl="0" marL="0" rtl="0" algn="l">
              <a:lnSpc>
                <a:spcPct val="105000"/>
              </a:lnSpc>
              <a:spcBef>
                <a:spcPts val="1500"/>
              </a:spcBef>
              <a:spcAft>
                <a:spcPts val="1200"/>
              </a:spcAft>
              <a:buSzPts val="1800"/>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2"/>
          <p:cNvSpPr txBox="1"/>
          <p:nvPr>
            <p:ph idx="1" type="body"/>
          </p:nvPr>
        </p:nvSpPr>
        <p:spPr>
          <a:xfrm>
            <a:off x="311700" y="750400"/>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374151"/>
              </a:buClr>
              <a:buSzPts val="1200"/>
              <a:buFont typeface="Roboto"/>
              <a:buNone/>
            </a:pPr>
            <a:r>
              <a:rPr lang="en" sz="1400">
                <a:solidFill>
                  <a:srgbClr val="374151"/>
                </a:solidFill>
                <a:latin typeface="Roboto"/>
                <a:ea typeface="Roboto"/>
                <a:cs typeface="Roboto"/>
                <a:sym typeface="Roboto"/>
              </a:rPr>
              <a:t>.</a:t>
            </a:r>
            <a:endParaRPr sz="14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400">
                <a:solidFill>
                  <a:srgbClr val="374151"/>
                </a:solidFill>
                <a:latin typeface="Roboto"/>
                <a:ea typeface="Roboto"/>
                <a:cs typeface="Roboto"/>
                <a:sym typeface="Roboto"/>
              </a:rPr>
              <a:t>A/B Testing:</a:t>
            </a:r>
            <a:endParaRPr sz="1400">
              <a:solidFill>
                <a:srgbClr val="374151"/>
              </a:solidFill>
              <a:latin typeface="Roboto"/>
              <a:ea typeface="Roboto"/>
              <a:cs typeface="Roboto"/>
              <a:sym typeface="Roboto"/>
            </a:endParaRPr>
          </a:p>
          <a:p>
            <a:pPr indent="-317500" lvl="1" marL="9144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Experimenting with different recommendation algorithms and interfaces in an A/B testing framework allows for the comparison of user engagement and feedback between different versions.</a:t>
            </a:r>
            <a:endParaRPr>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400">
                <a:solidFill>
                  <a:srgbClr val="374151"/>
                </a:solidFill>
                <a:latin typeface="Roboto"/>
                <a:ea typeface="Roboto"/>
                <a:cs typeface="Roboto"/>
                <a:sym typeface="Roboto"/>
              </a:rPr>
              <a:t>Contextual Feedback:</a:t>
            </a:r>
            <a:endParaRPr sz="1400">
              <a:solidFill>
                <a:srgbClr val="374151"/>
              </a:solidFill>
              <a:latin typeface="Roboto"/>
              <a:ea typeface="Roboto"/>
              <a:cs typeface="Roboto"/>
              <a:sym typeface="Roboto"/>
            </a:endParaRPr>
          </a:p>
          <a:p>
            <a:pPr indent="-317500" lvl="1" marL="9144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Gathering feedback in specific contexts, such as after a purchase or when a user completes a particular action, can provide more targeted insights.</a:t>
            </a:r>
            <a:endParaRPr>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400">
                <a:solidFill>
                  <a:srgbClr val="374151"/>
                </a:solidFill>
                <a:latin typeface="Roboto"/>
                <a:ea typeface="Roboto"/>
                <a:cs typeface="Roboto"/>
                <a:sym typeface="Roboto"/>
              </a:rPr>
              <a:t>Continuous Monitoring:</a:t>
            </a:r>
            <a:endParaRPr sz="1400">
              <a:solidFill>
                <a:srgbClr val="374151"/>
              </a:solidFill>
              <a:latin typeface="Roboto"/>
              <a:ea typeface="Roboto"/>
              <a:cs typeface="Roboto"/>
              <a:sym typeface="Roboto"/>
            </a:endParaRPr>
          </a:p>
          <a:p>
            <a:pPr indent="-317500" lvl="1" marL="9144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Regularly monitoring user interactions and adapting the system based on real-time feedback ensures that the recommendations stay relevant over time.</a:t>
            </a:r>
            <a:endParaRPr>
              <a:solidFill>
                <a:srgbClr val="374151"/>
              </a:solidFill>
              <a:latin typeface="Roboto"/>
              <a:ea typeface="Roboto"/>
              <a:cs typeface="Roboto"/>
              <a:sym typeface="Roboto"/>
            </a:endParaRPr>
          </a:p>
          <a:p>
            <a:pPr indent="0" lvl="0" marL="0" rtl="0" algn="l">
              <a:lnSpc>
                <a:spcPct val="115000"/>
              </a:lnSpc>
              <a:spcBef>
                <a:spcPts val="1500"/>
              </a:spcBef>
              <a:spcAft>
                <a:spcPts val="0"/>
              </a:spcAft>
              <a:buSzPts val="1800"/>
              <a:buNone/>
            </a:pPr>
            <a:r>
              <a:t/>
            </a:r>
            <a:endParaRPr sz="1400">
              <a:solidFill>
                <a:srgbClr val="374151"/>
              </a:solidFill>
              <a:latin typeface="Roboto"/>
              <a:ea typeface="Roboto"/>
              <a:cs typeface="Roboto"/>
              <a:sym typeface="Roboto"/>
            </a:endParaRPr>
          </a:p>
          <a:p>
            <a:pPr indent="0" lvl="0" marL="0" rtl="0" algn="l">
              <a:lnSpc>
                <a:spcPct val="115000"/>
              </a:lnSpc>
              <a:spcBef>
                <a:spcPts val="1500"/>
              </a:spcBef>
              <a:spcAft>
                <a:spcPts val="1200"/>
              </a:spcAft>
              <a:buSzPts val="1800"/>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type="title"/>
          </p:nvPr>
        </p:nvSpPr>
        <p:spPr>
          <a:xfrm>
            <a:off x="267725" y="1825425"/>
            <a:ext cx="8520600" cy="572700"/>
          </a:xfrm>
          <a:prstGeom prst="rect">
            <a:avLst/>
          </a:prstGeom>
          <a:noFill/>
          <a:ln>
            <a:noFill/>
          </a:ln>
        </p:spPr>
        <p:txBody>
          <a:bodyPr anchorCtr="0" anchor="t" bIns="91425" lIns="91425" spcFirstLastPara="1" rIns="91425" wrap="square" tIns="91425">
            <a:normAutofit fontScale="90000"/>
          </a:bodyPr>
          <a:lstStyle/>
          <a:p>
            <a:pPr indent="0" lvl="0" marL="75565" marR="50165" rtl="0" algn="just">
              <a:lnSpc>
                <a:spcPct val="100000"/>
              </a:lnSpc>
              <a:spcBef>
                <a:spcPts val="0"/>
              </a:spcBef>
              <a:spcAft>
                <a:spcPts val="0"/>
              </a:spcAft>
              <a:buClr>
                <a:schemeClr val="dk1"/>
              </a:buClr>
              <a:buSzPct val="53771"/>
              <a:buFont typeface="Arial"/>
              <a:buNone/>
            </a:pPr>
            <a:r>
              <a:rPr lang="en" sz="2045">
                <a:latin typeface="Times New Roman"/>
                <a:ea typeface="Times New Roman"/>
                <a:cs typeface="Times New Roman"/>
                <a:sym typeface="Times New Roman"/>
              </a:rPr>
              <a:t> Implicit and explicit Ratings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00" name="Google Shape;10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Explicit Ratings: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Definition: Explicit ratings are direct and clear expressions of a user's preference for an item. Users consciously assign a score or provide feedback, typically on a numerical scale (e.g., 1 to 5 stars).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Examples: Star ratings on a movie (e.g., a 4-star rating for a film), a numerical score for a product review (e.g., rating a book as 8 out of 10), or a thumbs-up/thumbs-down indication.</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Pros: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Clear and direct indication of user preference.</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Quantifiable and easy to interpret.</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Useful for collaborative filtering and matrix factorization.</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Cons: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Users may not always provide ratings for all items.</a:t>
            </a:r>
            <a:endParaRPr sz="1200">
              <a:solidFill>
                <a:srgbClr val="374151"/>
              </a:solidFill>
              <a:latin typeface="Roboto"/>
              <a:ea typeface="Roboto"/>
              <a:cs typeface="Roboto"/>
              <a:sym typeface="Roboto"/>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