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9" roundtripDataSignature="AMtx7mhPMMrEw+w9sQWMGE/kkXdXaKjM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Evaluating Recommendation System</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Evaluation Paradigms</a:t>
            </a:r>
            <a:endParaRPr/>
          </a:p>
        </p:txBody>
      </p:sp>
      <p:sp>
        <p:nvSpPr>
          <p:cNvPr id="107" name="Google Shape;10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User Studies: In user studies, test subjects are actively recruited, and they are asked to interact with the recommender system to perform specific tasks. Feedback can be collected from the user before and after the interaction, and the system also collects information about their interaction with the recommender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3" name="Google Shape;1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2, Online Evaluation :</a:t>
            </a:r>
            <a:endParaRPr/>
          </a:p>
          <a:p>
            <a:pPr indent="0" lvl="0" marL="0" rtl="0" algn="l">
              <a:lnSpc>
                <a:spcPct val="115000"/>
              </a:lnSpc>
              <a:spcBef>
                <a:spcPts val="1200"/>
              </a:spcBef>
              <a:spcAft>
                <a:spcPts val="1200"/>
              </a:spcAft>
              <a:buSzPts val="1800"/>
              <a:buNone/>
            </a:pPr>
            <a:r>
              <a:rPr lang="en"/>
              <a:t>Online evaluations also leverage user studies except that the users are often real users in a fully deployed or commercial system. This approach is sometimes less susceptible to bias from the recruitment process, because the users are often directly using the system in the natural course of affairs.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9" name="Google Shape;11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rPr lang="en"/>
              <a:t> in a news recommender system, one might compute the fraction of times that a user selects a recommended article. If desired, expected costs or profits can be added to the items to make the measurement sensitive to the importance of the item. These methods are also referred to as A/B testing, and they measure the direct impact of the recommender system on the end user. The basic idea in these methods is to compare two algorithms as follows: </a:t>
            </a:r>
            <a:endParaRPr/>
          </a:p>
          <a:p>
            <a:pPr indent="0" lvl="0" marL="0" rtl="0" algn="l">
              <a:lnSpc>
                <a:spcPct val="115000"/>
              </a:lnSpc>
              <a:spcBef>
                <a:spcPts val="1200"/>
              </a:spcBef>
              <a:spcAft>
                <a:spcPts val="0"/>
              </a:spcAft>
              <a:buSzPct val="117647"/>
              <a:buNone/>
            </a:pPr>
            <a:r>
              <a:rPr lang="en"/>
              <a:t>1. Segment the users into two groups A and B.</a:t>
            </a:r>
            <a:endParaRPr/>
          </a:p>
          <a:p>
            <a:pPr indent="0" lvl="0" marL="0" rtl="0" algn="l">
              <a:lnSpc>
                <a:spcPct val="115000"/>
              </a:lnSpc>
              <a:spcBef>
                <a:spcPts val="1200"/>
              </a:spcBef>
              <a:spcAft>
                <a:spcPts val="0"/>
              </a:spcAft>
              <a:buSzPct val="117647"/>
              <a:buNone/>
            </a:pPr>
            <a:r>
              <a:rPr lang="en"/>
              <a:t> 2. Use one algorithm for group A and another algorithm for group B for a period of time, while keeping all other conditions (e.g., selection process of users) across the two groups as similar as possible. </a:t>
            </a:r>
            <a:endParaRPr/>
          </a:p>
          <a:p>
            <a:pPr indent="0" lvl="0" marL="0" rtl="0" algn="l">
              <a:lnSpc>
                <a:spcPct val="115000"/>
              </a:lnSpc>
              <a:spcBef>
                <a:spcPts val="1200"/>
              </a:spcBef>
              <a:spcAft>
                <a:spcPts val="1200"/>
              </a:spcAft>
              <a:buSzPct val="117647"/>
              <a:buNone/>
            </a:pPr>
            <a:r>
              <a:rPr lang="en"/>
              <a:t>3. At the end of the process, compare the conversion rate (or other payoff metric) of the two groups.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25" name="Google Shape;12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n"/>
              <a:t>3. Offline Evaluation with Historical Data Sets</a:t>
            </a:r>
            <a:endParaRPr sz="2800">
              <a:solidFill>
                <a:schemeClr val="dk1"/>
              </a:solidFill>
            </a:endParaRPr>
          </a:p>
          <a:p>
            <a:pPr indent="0" lvl="0" marL="0" rtl="0" algn="just">
              <a:lnSpc>
                <a:spcPct val="115000"/>
              </a:lnSpc>
              <a:spcBef>
                <a:spcPts val="0"/>
              </a:spcBef>
              <a:spcAft>
                <a:spcPts val="1200"/>
              </a:spcAft>
              <a:buSzPts val="1800"/>
              <a:buNone/>
            </a:pPr>
            <a:r>
              <a:rPr lang="en">
                <a:solidFill>
                  <a:schemeClr val="dk1"/>
                </a:solidFill>
              </a:rPr>
              <a:t>In offline testing, historical data, such as ratings, are used. In some cases, temporal information may also be associated with the ratings, such as the time-stamp at which each user has rated the item. A well known example of a historical data set is the Netflix Prize data set [311]. This data set was originally released in the context of an online contest, and has since been used as a standardized benchmark for testing many algorithms. The main advantage of the use of historical data sets is that they do not require access to a large user base. Once a data set has been collected, it can be used as a standardized benchmark to compare various algorithms across a variety of settings. Furthermore, multiple data sets from various domains (e.g., music, movies, news) can be used to test the generalizability of the recommender system</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2839"/>
              <a:buNone/>
            </a:pPr>
            <a:r>
              <a:rPr lang="en"/>
              <a:t> General Goals of Evaluation Design : </a:t>
            </a:r>
            <a:r>
              <a:rPr b="1" lang="en" sz="1800">
                <a:solidFill>
                  <a:schemeClr val="dk2"/>
                </a:solidFill>
              </a:rPr>
              <a:t> </a:t>
            </a:r>
            <a:r>
              <a:rPr lang="en">
                <a:solidFill>
                  <a:srgbClr val="FF0000"/>
                </a:solidFill>
              </a:rPr>
              <a:t>Accuracy :</a:t>
            </a:r>
            <a:endParaRPr b="1" sz="1800">
              <a:solidFill>
                <a:srgbClr val="FF0000"/>
              </a:solidFill>
            </a:endParaRPr>
          </a:p>
          <a:p>
            <a:pPr indent="0" lvl="0" marL="0" rtl="0" algn="l">
              <a:lnSpc>
                <a:spcPct val="100000"/>
              </a:lnSpc>
              <a:spcBef>
                <a:spcPts val="0"/>
              </a:spcBef>
              <a:spcAft>
                <a:spcPts val="0"/>
              </a:spcAft>
              <a:buSzPct val="111111"/>
              <a:buNone/>
            </a:pPr>
            <a:r>
              <a:t/>
            </a:r>
            <a:endParaRPr/>
          </a:p>
        </p:txBody>
      </p:sp>
      <p:sp>
        <p:nvSpPr>
          <p:cNvPr id="131" name="Google Shape;13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en"/>
              <a:t>Let R be the ratings matrix in which ruj is the known rating of user u for item j. Consider the case where a recommendation algorithm estimates this rating as ˆruj . Then, the entry-specific error of the estimation is given by the quantity euj = ˆruj − ruj . The overall error is computed by averaging the entry-specific errors either in terms of absolute values or in terms of squared values. Furthermore, many systems do not predict ratings; rather they only output rankings of top-k recommended items. This is particularly common in implicit feedback data sets. Different methods are used to evaluate the accuracy of ratings predictions and the accuracy of rankings.</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7" name="Google Shape;13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en"/>
              <a:t>1. Designing the accuracy evaluation:</a:t>
            </a:r>
            <a:r>
              <a:rPr lang="en"/>
              <a:t> If S is the observed entries in the ratings matrix, then a small subset E ⊂ S is used for evaluation, and the set S − E is used for training. This issue is identical to that encountered in the evaluation of classification algorithms. After all, as discussed in earlier chapters, collaborative filtering is a direct generalization of the classification and regression modeling problem. Therefore, the standard methods that are used in classification and regression modeling, such as hold-out and cross-validation, are also used in the evaluation of recommendation algorithms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Accuracy metrics: 1</a:t>
            </a:r>
            <a:endParaRPr/>
          </a:p>
        </p:txBody>
      </p:sp>
      <p:sp>
        <p:nvSpPr>
          <p:cNvPr id="143" name="Google Shape;14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4" name="Google Shape;144;p16"/>
          <p:cNvPicPr preferRelativeResize="0"/>
          <p:nvPr/>
        </p:nvPicPr>
        <p:blipFill rotWithShape="1">
          <a:blip r:embed="rId3">
            <a:alphaModFix/>
          </a:blip>
          <a:srcRect b="0" l="0" r="0" t="0"/>
          <a:stretch/>
        </p:blipFill>
        <p:spPr>
          <a:xfrm>
            <a:off x="483250" y="1017725"/>
            <a:ext cx="7353300" cy="41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Accuracy metrics: 2</a:t>
            </a:r>
            <a:endParaRPr/>
          </a:p>
        </p:txBody>
      </p:sp>
      <p:sp>
        <p:nvSpPr>
          <p:cNvPr id="150" name="Google Shape;150;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a:t> Accuracy of estimating rankings: </a:t>
            </a:r>
            <a:r>
              <a:rPr lang="en"/>
              <a:t>Many recommender systems do not directly estimate ratings; instead, they provide estimates of the underlying ranks. Depending on the nature of the ground-truth, one can use rank-correlation measures, utility-based measures, or the receiver operating characteristic. The latter two methods are designed for unary (implicit feedback) data sets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Accuracy conclusion </a:t>
            </a:r>
            <a:endParaRPr/>
          </a:p>
        </p:txBody>
      </p:sp>
      <p:sp>
        <p:nvSpPr>
          <p:cNvPr id="156" name="Google Shape;15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Some measures of accuracy are also designed to maximize the profit for the merchant because all items are not equally important from the perspective of the recommendation process. These metrics incorporate item-specific costs into the computation. The main problem with accuracy metrics is that they often do not measure the true effectiveness of a recommender system in real settings. For example, an obvious recommendation might be accurate, but a user might have eventually bought that item anyway. Therefore, such a recommendation might have little usefulness in terms of improving the conversion rate of the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0000"/>
                </a:solidFill>
              </a:rPr>
              <a:t>Coverage</a:t>
            </a:r>
            <a:endParaRPr b="1">
              <a:solidFill>
                <a:srgbClr val="FF0000"/>
              </a:solidFill>
            </a:endParaRPr>
          </a:p>
        </p:txBody>
      </p:sp>
      <p:sp>
        <p:nvSpPr>
          <p:cNvPr id="162" name="Google Shape;162;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Even when a recommender system is highly accurate, it may often not be able to ever recommend a certain proportion of the items, or it may not be able to ever recommend to a certain proportion of the users. This measure is referred to as coverage. This limitation of recommender systems is an artifact of the fact that ratings matrices are sparse. For example, in a rating matrix contains a single entry for each row and each column, then no meaningful recommendations can be made by almost any algorithm. Nevertheless, different recommender systems have different levels of propensity in providing coverage.</a:t>
            </a:r>
            <a:endParaRPr/>
          </a:p>
          <a:p>
            <a:pPr indent="0" lvl="0" marL="0" rtl="0" algn="just">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idx="1" type="body"/>
          </p:nvPr>
        </p:nvSpPr>
        <p:spPr>
          <a:xfrm>
            <a:off x="311700" y="6533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Clr>
                <a:schemeClr val="dk1"/>
              </a:buClr>
              <a:buSzPts val="1100"/>
              <a:buFont typeface="Arial"/>
              <a:buNone/>
            </a:pPr>
            <a:r>
              <a:rPr lang="en"/>
              <a:t>6.1 Characteristics and properties of evaluation research, Evaluation design goals- Accuracy, Coverage, Confidence and Trust, Novelty, Serendipity, Diversity, Robustness, Stability and Scalability. </a:t>
            </a:r>
            <a:endParaRPr/>
          </a:p>
          <a:p>
            <a:pPr indent="0" lvl="0" marL="0" rtl="0" algn="just">
              <a:lnSpc>
                <a:spcPct val="115000"/>
              </a:lnSpc>
              <a:spcBef>
                <a:spcPts val="1200"/>
              </a:spcBef>
              <a:spcAft>
                <a:spcPts val="0"/>
              </a:spcAft>
              <a:buClr>
                <a:schemeClr val="dk1"/>
              </a:buClr>
              <a:buSzPts val="1100"/>
              <a:buFont typeface="Arial"/>
              <a:buNone/>
            </a:pPr>
            <a:r>
              <a:t/>
            </a:r>
            <a:endParaRPr/>
          </a:p>
          <a:p>
            <a:pPr indent="0" lvl="0" marL="0" rtl="0" algn="just">
              <a:lnSpc>
                <a:spcPct val="115000"/>
              </a:lnSpc>
              <a:spcBef>
                <a:spcPts val="1200"/>
              </a:spcBef>
              <a:spcAft>
                <a:spcPts val="0"/>
              </a:spcAft>
              <a:buClr>
                <a:schemeClr val="dk1"/>
              </a:buClr>
              <a:buSzPts val="1100"/>
              <a:buFont typeface="Arial"/>
              <a:buNone/>
            </a:pPr>
            <a:r>
              <a:rPr lang="en"/>
              <a:t>6.2 Comparison between evaluation design of classification model and recommendation system, Error metrics, Decision-Support metrics, User-Centered metrics. Comparative analysis between different types of recommendation systems.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8" name="Google Shape;168;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9" name="Google Shape;169;p20"/>
          <p:cNvPicPr preferRelativeResize="0"/>
          <p:nvPr/>
        </p:nvPicPr>
        <p:blipFill rotWithShape="1">
          <a:blip r:embed="rId3">
            <a:alphaModFix/>
          </a:blip>
          <a:srcRect b="0" l="0" r="0" t="0"/>
          <a:stretch/>
        </p:blipFill>
        <p:spPr>
          <a:xfrm>
            <a:off x="652463" y="790575"/>
            <a:ext cx="7839075" cy="3562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0000"/>
                </a:solidFill>
              </a:rPr>
              <a:t> Confidence and Trust</a:t>
            </a:r>
            <a:endParaRPr b="1">
              <a:solidFill>
                <a:srgbClr val="FF0000"/>
              </a:solidFill>
            </a:endParaRPr>
          </a:p>
        </p:txBody>
      </p:sp>
      <p:sp>
        <p:nvSpPr>
          <p:cNvPr id="175" name="Google Shape;17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While confidence measures the system’s faith in the recommendation, trust measures the user’s faith in the evaluation.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0000"/>
                </a:solidFill>
              </a:rPr>
              <a:t>Novelty</a:t>
            </a:r>
            <a:endParaRPr b="1">
              <a:solidFill>
                <a:srgbClr val="FF0000"/>
              </a:solidFill>
            </a:endParaRPr>
          </a:p>
        </p:txBody>
      </p:sp>
      <p:sp>
        <p:nvSpPr>
          <p:cNvPr id="181" name="Google Shape;181;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
              <a:t>The novelty of a recommender system evaluates the likelihood of a recommender system to give recommendations to the user that they are not aware of, or that they have not seen before. Unseen recommendations often increase the ability of the user to discover important insights into their likes and dislikes that they did not know previously.</a:t>
            </a:r>
            <a:endParaRPr/>
          </a:p>
          <a:p>
            <a:pPr indent="0" lvl="0" marL="0" rtl="0" algn="just">
              <a:lnSpc>
                <a:spcPct val="115000"/>
              </a:lnSpc>
              <a:spcBef>
                <a:spcPts val="1200"/>
              </a:spcBef>
              <a:spcAft>
                <a:spcPts val="0"/>
              </a:spcAft>
              <a:buSzPct val="129032"/>
              <a:buNone/>
            </a:pPr>
            <a:r>
              <a:t/>
            </a:r>
            <a:endParaRPr/>
          </a:p>
          <a:p>
            <a:pPr indent="0" lvl="0" marL="0" rtl="0" algn="just">
              <a:lnSpc>
                <a:spcPct val="115000"/>
              </a:lnSpc>
              <a:spcBef>
                <a:spcPts val="1200"/>
              </a:spcBef>
              <a:spcAft>
                <a:spcPts val="1200"/>
              </a:spcAft>
              <a:buSzPct val="129032"/>
              <a:buNone/>
            </a:pPr>
            <a:r>
              <a:rPr lang="en"/>
              <a:t>The basic idea is that novel systems are better at recommending items that are more likely to be selected by the user in the future, rather than at the present time. Therefore, all ratings that were created after a certain point in time t0 are removed from the training data. Furthermore, some of the ratings occurring before t0 are also removed. The system is then trained with these ratings removed. These removed items are then used for scoring purposes. For each item rated before time t0 and correctly recommended, the novelty evaluation score is penalized. On the other hand, for each item rated after time t0 and correctly recommended, the novelty evaluation score is rewarded. Therefore, this evaluation measures a type of differential accuracy between future and past predictions. In some measures of novelty, it is assumed that popular items are less likely to be novel, and less credit is given for recommending popular items.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0000"/>
                </a:solidFill>
              </a:rPr>
              <a:t>Serendipity</a:t>
            </a:r>
            <a:endParaRPr b="1">
              <a:solidFill>
                <a:srgbClr val="FF0000"/>
              </a:solidFill>
            </a:endParaRPr>
          </a:p>
        </p:txBody>
      </p:sp>
      <p:sp>
        <p:nvSpPr>
          <p:cNvPr id="187" name="Google Shape;18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word “serendipity” literally means “lucky discovery.” Therefore, serendipity is a measure of the level of surprise in successful recommendations. </a:t>
            </a:r>
            <a:r>
              <a:rPr b="1" lang="en">
                <a:solidFill>
                  <a:srgbClr val="FF0000"/>
                </a:solidFill>
              </a:rPr>
              <a:t>Unexpected</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0000"/>
                </a:solidFill>
              </a:rPr>
              <a:t>Diversity</a:t>
            </a:r>
            <a:endParaRPr b="1">
              <a:solidFill>
                <a:srgbClr val="FF0000"/>
              </a:solidFill>
            </a:endParaRPr>
          </a:p>
        </p:txBody>
      </p:sp>
      <p:sp>
        <p:nvSpPr>
          <p:cNvPr id="193" name="Google Shape;193;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notion of diversity implies that the set of proposed recommendations within a single recommended list should be as diverse as possible. For example, consider the case where three movies are recommended to a user in the list of top-3 items. If all three movies are of a particular genre and contain similar actors, then there is little diversity in the recommendations.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0000"/>
                </a:solidFill>
              </a:rPr>
              <a:t>Robustness and Stability</a:t>
            </a:r>
            <a:endParaRPr b="1">
              <a:solidFill>
                <a:srgbClr val="FF0000"/>
              </a:solidFill>
            </a:endParaRPr>
          </a:p>
        </p:txBody>
      </p:sp>
      <p:sp>
        <p:nvSpPr>
          <p:cNvPr id="199" name="Google Shape;19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 recommender system is stable and robust when the recommendations are not significantly affected in the presence of attacks such as fake ratings or when the patterns in the data evolve significantly over time. In general, significant profit-driven motivations exist for some users to enter fake ratings [158, 329, 393, 444]. For example, the author or publisher of a book might enter fake positive ratings about a book at Amazon.com, or they might enter fake negative ratings about the books of a rival.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0000"/>
                </a:solidFill>
              </a:rPr>
              <a:t>Scalability</a:t>
            </a:r>
            <a:endParaRPr b="1">
              <a:solidFill>
                <a:srgbClr val="FF0000"/>
              </a:solidFill>
            </a:endParaRPr>
          </a:p>
        </p:txBody>
      </p:sp>
      <p:sp>
        <p:nvSpPr>
          <p:cNvPr id="205" name="Google Shape;205;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10000"/>
          </a:bodyPr>
          <a:lstStyle/>
          <a:p>
            <a:pPr indent="-325755" lvl="0" marL="457200" rtl="0" algn="l">
              <a:lnSpc>
                <a:spcPct val="115000"/>
              </a:lnSpc>
              <a:spcBef>
                <a:spcPts val="0"/>
              </a:spcBef>
              <a:spcAft>
                <a:spcPts val="0"/>
              </a:spcAft>
              <a:buSzPct val="100000"/>
              <a:buAutoNum type="arabicPeriod"/>
            </a:pPr>
            <a:r>
              <a:rPr lang="en"/>
              <a:t>Training time: Most recommender systems require a training phase, which is separate from the testing phase. For example, a neighborhood-based collaborative filtering algorithm might require pre-computation of the peer group of a user, and a matrix factorization system requires the determination of the latent factors. The overall time required to train a model is used as one of the measures. In most cases, the training is done offline. Therefore, as long as the training time is of the order of a few hours, it is quite acceptable in most real settings. </a:t>
            </a:r>
            <a:endParaRPr/>
          </a:p>
          <a:p>
            <a:pPr indent="0" lvl="0" marL="0" rtl="0" algn="l">
              <a:lnSpc>
                <a:spcPct val="115000"/>
              </a:lnSpc>
              <a:spcBef>
                <a:spcPts val="1200"/>
              </a:spcBef>
              <a:spcAft>
                <a:spcPts val="0"/>
              </a:spcAft>
              <a:buSzPct val="117647"/>
              <a:buNone/>
            </a:pPr>
            <a:r>
              <a:rPr lang="en"/>
              <a:t>2. Prediction time: Once a model has been trained, it is used to determine the top recommendations for a particular customer. It is crucial for the prediction time to be low, because it determines the latency with which the user receives the responses. </a:t>
            </a:r>
            <a:endParaRPr/>
          </a:p>
          <a:p>
            <a:pPr indent="0" lvl="0" marL="0" rtl="0" algn="l">
              <a:lnSpc>
                <a:spcPct val="115000"/>
              </a:lnSpc>
              <a:spcBef>
                <a:spcPts val="1200"/>
              </a:spcBef>
              <a:spcAft>
                <a:spcPts val="1200"/>
              </a:spcAft>
              <a:buSzPct val="117647"/>
              <a:buNone/>
            </a:pPr>
            <a:r>
              <a:rPr lang="en"/>
              <a:t>3. Memory requirements: When the ratings matrices are large, it is sometimes a challenge to hold the entire matrix in the main memory. In such cases, it is essential to design the algorithm to minimize memory requirements. When the memory requirements beco</a:t>
            </a:r>
            <a:endParaRPr/>
          </a:p>
        </p:txBody>
      </p:sp>
      <p:sp>
        <p:nvSpPr>
          <p:cNvPr id="206" name="Google Shape;206;p26"/>
          <p:cNvSpPr txBox="1"/>
          <p:nvPr/>
        </p:nvSpPr>
        <p:spPr>
          <a:xfrm>
            <a:off x="3942850" y="239125"/>
            <a:ext cx="2732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Big data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5000"/>
              </a:lnSpc>
              <a:spcBef>
                <a:spcPts val="0"/>
              </a:spcBef>
              <a:spcAft>
                <a:spcPts val="1200"/>
              </a:spcAft>
              <a:buClr>
                <a:schemeClr val="dk1"/>
              </a:buClr>
              <a:buSzPct val="61110"/>
              <a:buFont typeface="Arial"/>
              <a:buNone/>
            </a:pPr>
            <a:r>
              <a:rPr lang="en" sz="1800">
                <a:solidFill>
                  <a:schemeClr val="dk2"/>
                </a:solidFill>
              </a:rPr>
              <a:t> Error metrics</a:t>
            </a:r>
            <a:endParaRPr/>
          </a:p>
        </p:txBody>
      </p:sp>
      <p:sp>
        <p:nvSpPr>
          <p:cNvPr id="212" name="Google Shape;212;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500">
                <a:solidFill>
                  <a:srgbClr val="1F1F1F"/>
                </a:solidFill>
                <a:highlight>
                  <a:srgbClr val="FFFFFF"/>
                </a:highlight>
              </a:rPr>
              <a:t>If you deal with a graded relevance score, you can employ regression metrics, such as </a:t>
            </a:r>
            <a:r>
              <a:rPr lang="en" sz="1500">
                <a:solidFill>
                  <a:srgbClr val="040C28"/>
                </a:solidFill>
                <a:highlight>
                  <a:srgbClr val="D3E3FD"/>
                </a:highlight>
              </a:rPr>
              <a:t>Mean Absolute Error (MAE), Mean Squared Error (MSE), or Root Mean Squared Error (RMSE)</a:t>
            </a:r>
            <a:r>
              <a:rPr lang="en" sz="1500">
                <a:solidFill>
                  <a:srgbClr val="1F1F1F"/>
                </a:solidFill>
                <a:highlight>
                  <a:srgbClr val="FFFFFF"/>
                </a:highlight>
              </a:rPr>
              <a:t>. They help measure the error between predicted and actual scores.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5000"/>
              </a:lnSpc>
              <a:spcBef>
                <a:spcPts val="0"/>
              </a:spcBef>
              <a:spcAft>
                <a:spcPts val="1200"/>
              </a:spcAft>
              <a:buClr>
                <a:schemeClr val="dk1"/>
              </a:buClr>
              <a:buSzPct val="61110"/>
              <a:buFont typeface="Arial"/>
              <a:buNone/>
            </a:pPr>
            <a:r>
              <a:rPr lang="en" sz="1800">
                <a:solidFill>
                  <a:schemeClr val="dk2"/>
                </a:solidFill>
              </a:rPr>
              <a:t>Decision-Support metrics</a:t>
            </a:r>
            <a:endParaRPr/>
          </a:p>
        </p:txBody>
      </p:sp>
      <p:sp>
        <p:nvSpPr>
          <p:cNvPr id="218" name="Google Shape;21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500">
                <a:solidFill>
                  <a:srgbClr val="1F1F1F"/>
                </a:solidFill>
                <a:highlight>
                  <a:srgbClr val="FFFFFF"/>
                </a:highlight>
              </a:rPr>
              <a:t>Decision support metrics</a:t>
            </a:r>
            <a:endParaRPr sz="1500">
              <a:solidFill>
                <a:srgbClr val="1F1F1F"/>
              </a:solidFill>
              <a:highlight>
                <a:srgbClr val="FFFFFF"/>
              </a:highlight>
            </a:endParaRPr>
          </a:p>
          <a:p>
            <a:pPr indent="0" lvl="0" marL="0" rtl="0" algn="l">
              <a:lnSpc>
                <a:spcPct val="115000"/>
              </a:lnSpc>
              <a:spcBef>
                <a:spcPts val="0"/>
              </a:spcBef>
              <a:spcAft>
                <a:spcPts val="1200"/>
              </a:spcAft>
              <a:buSzPts val="1800"/>
              <a:buNone/>
            </a:pPr>
            <a:r>
              <a:rPr lang="en" sz="1500">
                <a:solidFill>
                  <a:srgbClr val="1F1F1F"/>
                </a:solidFill>
                <a:highlight>
                  <a:srgbClr val="FFFFFF"/>
                </a:highlight>
              </a:rPr>
              <a:t>This is calculated as </a:t>
            </a:r>
            <a:r>
              <a:rPr lang="en" sz="1500">
                <a:solidFill>
                  <a:srgbClr val="040C28"/>
                </a:solidFill>
                <a:highlight>
                  <a:srgbClr val="D3E3FD"/>
                </a:highlight>
              </a:rPr>
              <a:t>the number of top k recommendations that are relevant divided by the total number of items recommended</a:t>
            </a:r>
            <a:r>
              <a:rPr lang="en" sz="1500">
                <a:solidFill>
                  <a:srgbClr val="1F1F1F"/>
                </a:solidFill>
                <a:highlight>
                  <a:srgbClr val="FFFFFF"/>
                </a:highlight>
              </a:rPr>
              <a:t>. On the other hand, Recall@k (or HitRatio@k) assesses the fraction of top k recommended items that belong to a set of items relevant to the user.</a:t>
            </a:r>
            <a:endParaRPr/>
          </a:p>
        </p:txBody>
      </p:sp>
      <p:pic>
        <p:nvPicPr>
          <p:cNvPr id="219" name="Google Shape;219;p28"/>
          <p:cNvPicPr preferRelativeResize="0"/>
          <p:nvPr/>
        </p:nvPicPr>
        <p:blipFill rotWithShape="1">
          <a:blip r:embed="rId3">
            <a:alphaModFix/>
          </a:blip>
          <a:srcRect b="0" l="0" r="0" t="0"/>
          <a:stretch/>
        </p:blipFill>
        <p:spPr>
          <a:xfrm>
            <a:off x="590925" y="2632675"/>
            <a:ext cx="7086218" cy="654550"/>
          </a:xfrm>
          <a:prstGeom prst="rect">
            <a:avLst/>
          </a:prstGeom>
          <a:noFill/>
          <a:ln>
            <a:noFill/>
          </a:ln>
        </p:spPr>
      </p:pic>
      <p:pic>
        <p:nvPicPr>
          <p:cNvPr id="220" name="Google Shape;220;p28"/>
          <p:cNvPicPr preferRelativeResize="0"/>
          <p:nvPr/>
        </p:nvPicPr>
        <p:blipFill rotWithShape="1">
          <a:blip r:embed="rId4">
            <a:alphaModFix/>
          </a:blip>
          <a:srcRect b="0" l="0" r="0" t="0"/>
          <a:stretch/>
        </p:blipFill>
        <p:spPr>
          <a:xfrm>
            <a:off x="590925" y="3914325"/>
            <a:ext cx="6588199" cy="654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61110"/>
              <a:buFont typeface="Arial"/>
              <a:buNone/>
            </a:pPr>
            <a:r>
              <a:rPr lang="en" sz="1800">
                <a:solidFill>
                  <a:schemeClr val="dk2"/>
                </a:solidFill>
              </a:rPr>
              <a:t>User-Centered metrics</a:t>
            </a:r>
            <a:endParaRPr sz="1800">
              <a:solidFill>
                <a:schemeClr val="dk2"/>
              </a:solidFill>
            </a:endParaRPr>
          </a:p>
          <a:p>
            <a:pPr indent="0" lvl="0" marL="0" rtl="0" algn="l">
              <a:lnSpc>
                <a:spcPct val="100000"/>
              </a:lnSpc>
              <a:spcBef>
                <a:spcPts val="1200"/>
              </a:spcBef>
              <a:spcAft>
                <a:spcPts val="0"/>
              </a:spcAft>
              <a:buSzPct val="111111"/>
              <a:buNone/>
            </a:pPr>
            <a:r>
              <a:t/>
            </a:r>
            <a:endParaRPr/>
          </a:p>
        </p:txBody>
      </p:sp>
      <p:sp>
        <p:nvSpPr>
          <p:cNvPr id="226" name="Google Shape;226;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 </a:t>
            </a:r>
            <a:r>
              <a:rPr lang="en" sz="1600"/>
              <a:t>In </a:t>
            </a:r>
            <a:r>
              <a:rPr b="1" lang="en" sz="1600"/>
              <a:t>user-centric evaluation,</a:t>
            </a:r>
            <a:r>
              <a:rPr lang="en" sz="1600"/>
              <a:t> users interact with a running recommender system and receive recommendations. Measures are collected by asking the user (e.g., through interviews or surveys), observing her behavior during use, or automatically recording interactions and then subjecting system logs to various analyses (e.g., click through, conversion rate). ─ </a:t>
            </a:r>
            <a:endParaRPr sz="1600"/>
          </a:p>
          <a:p>
            <a:pPr indent="0" lvl="0" marL="0" rtl="0" algn="just">
              <a:lnSpc>
                <a:spcPct val="115000"/>
              </a:lnSpc>
              <a:spcBef>
                <a:spcPts val="1200"/>
              </a:spcBef>
              <a:spcAft>
                <a:spcPts val="1200"/>
              </a:spcAft>
              <a:buSzPts val="1800"/>
              <a:buNone/>
            </a:pPr>
            <a:r>
              <a:rPr lang="en" sz="1600"/>
              <a:t>With </a:t>
            </a:r>
            <a:r>
              <a:rPr b="1" lang="en" sz="1600"/>
              <a:t>system-centric methods</a:t>
            </a:r>
            <a:r>
              <a:rPr lang="en" sz="1600"/>
              <a:t>, the recommender system is evaluated against a prebuilt ground truth dataset of opinions. Users do not interact with the system under test but the evaluation, in terms of accuracy, is based on the comparison between the opinion of users on items as estimated by the recommender system and the judgments previously collected from real users on the same items. Although the user-centric approach is the only one able to truly meas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idx="1" type="body"/>
          </p:nvPr>
        </p:nvSpPr>
        <p:spPr>
          <a:xfrm>
            <a:off x="311700" y="639500"/>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
              <a:t>A proper design of the evaluation system is crucial in order to obtain an understanding of the effectiveness of various recommendation algorithms. As we will see later in this chapter, the evaluation of recommender systems is often multifaceted, and a single criterion cannot capture many of the goals of the designer. An incorrect design of the experimental evaluation can lead to either gross underestimation or overestimation of the true accuracy of a particular algorithm or model.</a:t>
            </a:r>
            <a:endParaRPr/>
          </a:p>
          <a:p>
            <a:pPr indent="-342900" lvl="0" marL="457200" rtl="0" algn="just">
              <a:lnSpc>
                <a:spcPct val="115000"/>
              </a:lnSpc>
              <a:spcBef>
                <a:spcPts val="1200"/>
              </a:spcBef>
              <a:spcAft>
                <a:spcPts val="0"/>
              </a:spcAft>
              <a:buSzPts val="1800"/>
              <a:buAutoNum type="arabicPeriod"/>
            </a:pPr>
            <a:r>
              <a:rPr lang="en"/>
              <a:t>online methods </a:t>
            </a:r>
            <a:endParaRPr/>
          </a:p>
          <a:p>
            <a:pPr indent="-342900" lvl="0" marL="457200" rtl="0" algn="just">
              <a:lnSpc>
                <a:spcPct val="115000"/>
              </a:lnSpc>
              <a:spcBef>
                <a:spcPts val="0"/>
              </a:spcBef>
              <a:spcAft>
                <a:spcPts val="0"/>
              </a:spcAft>
              <a:buSzPts val="1800"/>
              <a:buAutoNum type="arabicPeriod"/>
            </a:pPr>
            <a:r>
              <a:rPr lang="en"/>
              <a:t>offline methods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For hotel choice user centric parameter considered :</a:t>
            </a:r>
            <a:endParaRPr/>
          </a:p>
        </p:txBody>
      </p:sp>
      <p:sp>
        <p:nvSpPr>
          <p:cNvPr id="232" name="Google Shape;232;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SzPct val="129032"/>
              <a:buNone/>
            </a:pPr>
            <a:r>
              <a:rPr lang="en"/>
              <a:t>─ Choice satisfaction: the subjective evaluation of the reserved hotel in terms of quality/value for the user; </a:t>
            </a:r>
            <a:endParaRPr/>
          </a:p>
          <a:p>
            <a:pPr indent="0" lvl="0" marL="0" rtl="0" algn="l">
              <a:lnSpc>
                <a:spcPct val="115000"/>
              </a:lnSpc>
              <a:spcBef>
                <a:spcPts val="1200"/>
              </a:spcBef>
              <a:spcAft>
                <a:spcPts val="0"/>
              </a:spcAft>
              <a:buSzPct val="129032"/>
              <a:buNone/>
            </a:pPr>
            <a:r>
              <a:rPr lang="en"/>
              <a:t>─ Choice risk: the user’s perception of uncertainty and potentially adverse consequences of booking the chosen hotel, measured in terms of the perceived degree of mismatching between the characteristics of the chosen hotel emerging from the use of the system and the real characteristic of the accommodation; </a:t>
            </a:r>
            <a:endParaRPr/>
          </a:p>
          <a:p>
            <a:pPr indent="0" lvl="0" marL="0" rtl="0" algn="l">
              <a:lnSpc>
                <a:spcPct val="115000"/>
              </a:lnSpc>
              <a:spcBef>
                <a:spcPts val="1200"/>
              </a:spcBef>
              <a:spcAft>
                <a:spcPts val="0"/>
              </a:spcAft>
              <a:buSzPct val="129032"/>
              <a:buNone/>
            </a:pPr>
            <a:r>
              <a:rPr lang="en"/>
              <a:t>─ Perceived time: the user’s judgment on the length of the decision making process; </a:t>
            </a:r>
            <a:endParaRPr/>
          </a:p>
          <a:p>
            <a:pPr indent="0" lvl="0" marL="0" rtl="0" algn="l">
              <a:lnSpc>
                <a:spcPct val="115000"/>
              </a:lnSpc>
              <a:spcBef>
                <a:spcPts val="1200"/>
              </a:spcBef>
              <a:spcAft>
                <a:spcPts val="0"/>
              </a:spcAft>
              <a:buSzPct val="129032"/>
              <a:buNone/>
            </a:pPr>
            <a:r>
              <a:rPr lang="en"/>
              <a:t>─ Elapsed time: the time taken for the user to search for hotel information and make a reservation decision; </a:t>
            </a:r>
            <a:endParaRPr/>
          </a:p>
          <a:p>
            <a:pPr indent="0" lvl="0" marL="0" rtl="0" algn="l">
              <a:lnSpc>
                <a:spcPct val="115000"/>
              </a:lnSpc>
              <a:spcBef>
                <a:spcPts val="1200"/>
              </a:spcBef>
              <a:spcAft>
                <a:spcPts val="0"/>
              </a:spcAft>
              <a:buSzPct val="129032"/>
              <a:buNone/>
            </a:pPr>
            <a:r>
              <a:rPr lang="en"/>
              <a:t>─ Extent of hotel search: the number of hotels that have been searched, for which detailed information has been acquired; </a:t>
            </a:r>
            <a:endParaRPr/>
          </a:p>
          <a:p>
            <a:pPr indent="0" lvl="0" marL="0" rtl="0" algn="l">
              <a:lnSpc>
                <a:spcPct val="115000"/>
              </a:lnSpc>
              <a:spcBef>
                <a:spcPts val="1200"/>
              </a:spcBef>
              <a:spcAft>
                <a:spcPts val="1200"/>
              </a:spcAft>
              <a:buSzPct val="129032"/>
              <a:buNone/>
            </a:pPr>
            <a:r>
              <a:rPr lang="en"/>
              <a:t>─ Number of sorting changes: the number of times the user changed the ordering of hotels in the list view:</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1"/>
          <p:cNvPicPr preferRelativeResize="0"/>
          <p:nvPr/>
        </p:nvPicPr>
        <p:blipFill rotWithShape="1">
          <a:blip r:embed="rId3">
            <a:alphaModFix/>
          </a:blip>
          <a:srcRect b="0" l="0" r="0" t="0"/>
          <a:stretch/>
        </p:blipFill>
        <p:spPr>
          <a:xfrm>
            <a:off x="187774" y="332725"/>
            <a:ext cx="8768450" cy="3580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5000"/>
              </a:lnSpc>
              <a:spcBef>
                <a:spcPts val="0"/>
              </a:spcBef>
              <a:spcAft>
                <a:spcPts val="1200"/>
              </a:spcAft>
              <a:buClr>
                <a:schemeClr val="dk1"/>
              </a:buClr>
              <a:buSzPct val="61110"/>
              <a:buFont typeface="Arial"/>
              <a:buNone/>
            </a:pPr>
            <a:r>
              <a:rPr lang="en" sz="1800">
                <a:solidFill>
                  <a:schemeClr val="dk2"/>
                </a:solidFill>
              </a:rPr>
              <a:t>Comparison between evaluation design of classification model and recommendation system,</a:t>
            </a:r>
            <a:endParaRPr/>
          </a:p>
        </p:txBody>
      </p:sp>
      <p:sp>
        <p:nvSpPr>
          <p:cNvPr id="243" name="Google Shape;243;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15000"/>
              </a:lnSpc>
              <a:spcBef>
                <a:spcPts val="0"/>
              </a:spcBef>
              <a:spcAft>
                <a:spcPts val="0"/>
              </a:spcAft>
              <a:buClr>
                <a:schemeClr val="dk1"/>
              </a:buClr>
              <a:buSzPct val="61110"/>
              <a:buFont typeface="Arial"/>
              <a:buNone/>
            </a:pPr>
            <a:r>
              <a:rPr lang="en" sz="1800">
                <a:solidFill>
                  <a:schemeClr val="dk2"/>
                </a:solidFill>
              </a:rPr>
              <a:t>Comparative analysis between different types of recommendation systems.</a:t>
            </a:r>
            <a:endParaRPr sz="1800">
              <a:solidFill>
                <a:schemeClr val="dk2"/>
              </a:solidFill>
            </a:endParaRPr>
          </a:p>
          <a:p>
            <a:pPr indent="0" lvl="0" marL="0" rtl="0" algn="l">
              <a:lnSpc>
                <a:spcPct val="100000"/>
              </a:lnSpc>
              <a:spcBef>
                <a:spcPts val="1200"/>
              </a:spcBef>
              <a:spcAft>
                <a:spcPts val="0"/>
              </a:spcAft>
              <a:buSzPct val="111111"/>
              <a:buNone/>
            </a:pPr>
            <a:r>
              <a:t/>
            </a:r>
            <a:endParaRPr/>
          </a:p>
        </p:txBody>
      </p:sp>
      <p:sp>
        <p:nvSpPr>
          <p:cNvPr id="249" name="Google Shape;249;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Online system</a:t>
            </a:r>
            <a:endParaRPr/>
          </a:p>
        </p:txBody>
      </p:sp>
      <p:sp>
        <p:nvSpPr>
          <p:cNvPr id="71" name="Google Shape;71;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just">
              <a:lnSpc>
                <a:spcPct val="115000"/>
              </a:lnSpc>
              <a:spcBef>
                <a:spcPts val="0"/>
              </a:spcBef>
              <a:spcAft>
                <a:spcPts val="0"/>
              </a:spcAft>
              <a:buSzPct val="108108"/>
              <a:buNone/>
            </a:pPr>
            <a:r>
              <a:rPr lang="en"/>
              <a:t>In an online system, the user reactions are measured with respect to the presented recommendations. Therefore, user participation is essential in online systems. For example, in an online evaluation of a news recommender system, one might measure the conversion rate of users clicking on articles that were recommended. Such testing methods are referred to as A/B testing, and they measure the direct impact of the recommender system on the end user. </a:t>
            </a:r>
            <a:endParaRPr/>
          </a:p>
          <a:p>
            <a:pPr indent="0" lvl="0" marL="0" rtl="0" algn="just">
              <a:lnSpc>
                <a:spcPct val="115000"/>
              </a:lnSpc>
              <a:spcBef>
                <a:spcPts val="1200"/>
              </a:spcBef>
              <a:spcAft>
                <a:spcPts val="0"/>
              </a:spcAft>
              <a:buSzPct val="108108"/>
              <a:buNone/>
            </a:pPr>
            <a:r>
              <a:t/>
            </a:r>
            <a:endParaRPr/>
          </a:p>
          <a:p>
            <a:pPr indent="0" lvl="0" marL="0" rtl="0" algn="just">
              <a:lnSpc>
                <a:spcPct val="115000"/>
              </a:lnSpc>
              <a:spcBef>
                <a:spcPts val="1200"/>
              </a:spcBef>
              <a:spcAft>
                <a:spcPts val="1200"/>
              </a:spcAft>
              <a:buSzPct val="108108"/>
              <a:buNone/>
            </a:pPr>
            <a:r>
              <a:rPr lang="en"/>
              <a:t>However, since online evaluations require active user participation, it is often not feasible to use them in benchmarking and research. There are usually significant challenges in gaining access to user conversion data from systems with large-scale user participation. Even if such access is gained, it is usually specific to a single large-scale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Offline system</a:t>
            </a:r>
            <a:endParaRPr/>
          </a:p>
        </p:txBody>
      </p:sp>
      <p:sp>
        <p:nvSpPr>
          <p:cNvPr id="77" name="Google Shape;7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 On the other hand, one often desires to use data sets of different types, and from multiple domains. Testing over multiple data sets is particularly important for assuring greater generalization power of the recommender system so that one can be assured that the algorithm works under a variety of settings. In such cases, offline evaluations with historical data sets are used. Offline methods are, by far, the most common methods for evaluating recommender systems from a research and practice perspective.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 particular, the following issues are important from the perspective of designing evaluation methods for recommender systems:</a:t>
            </a:r>
            <a:endParaRPr/>
          </a:p>
        </p:txBody>
      </p:sp>
      <p:sp>
        <p:nvSpPr>
          <p:cNvPr id="83" name="Google Shape;83;p6"/>
          <p:cNvSpPr txBox="1"/>
          <p:nvPr>
            <p:ph idx="1" type="body"/>
          </p:nvPr>
        </p:nvSpPr>
        <p:spPr>
          <a:xfrm>
            <a:off x="311700" y="1704325"/>
            <a:ext cx="8520600" cy="2864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Evaluation goals:</a:t>
            </a:r>
            <a:endParaRPr/>
          </a:p>
          <a:p>
            <a:pPr indent="-342900" lvl="0" marL="457200" rtl="0" algn="l">
              <a:lnSpc>
                <a:spcPct val="115000"/>
              </a:lnSpc>
              <a:spcBef>
                <a:spcPts val="0"/>
              </a:spcBef>
              <a:spcAft>
                <a:spcPts val="0"/>
              </a:spcAft>
              <a:buSzPts val="1800"/>
              <a:buAutoNum type="arabicPeriod"/>
            </a:pPr>
            <a:r>
              <a:rPr lang="en"/>
              <a:t>Experimental design issues: </a:t>
            </a:r>
            <a:endParaRPr/>
          </a:p>
          <a:p>
            <a:pPr indent="-342900" lvl="0" marL="457200" rtl="0" algn="l">
              <a:lnSpc>
                <a:spcPct val="115000"/>
              </a:lnSpc>
              <a:spcBef>
                <a:spcPts val="0"/>
              </a:spcBef>
              <a:spcAft>
                <a:spcPts val="0"/>
              </a:spcAft>
              <a:buSzPts val="1800"/>
              <a:buAutoNum type="arabicPeriod"/>
            </a:pPr>
            <a:r>
              <a:rPr lang="en"/>
              <a:t>Accuracy metrics: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0"/>
              <a:buFont typeface="Arial"/>
              <a:buNone/>
            </a:pPr>
            <a:r>
              <a:rPr b="1" lang="en" sz="1800">
                <a:solidFill>
                  <a:srgbClr val="FF0000"/>
                </a:solidFill>
              </a:rPr>
              <a:t>Evaluation goals</a:t>
            </a:r>
            <a:endParaRPr b="1">
              <a:solidFill>
                <a:srgbClr val="FF0000"/>
              </a:solidFill>
            </a:endParaRPr>
          </a:p>
        </p:txBody>
      </p:sp>
      <p:sp>
        <p:nvSpPr>
          <p:cNvPr id="89" name="Google Shape;89;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Evaluation goals: While it is tempting to use accuracy metrics for evaluating recommender systems, such an approach can often provide an incomplete picture of the user experience. Although accuracy metrics are arguably the most important components of the evaluation, many secondary goals such as novelty, trust, coverage, and serendipity are important to the user experience. This is because these metrics have important shortand long-term impacts on the conversion rates. Nevertheless, the actual quantification of some of these factors is often quite subjective, and there are often no hard measures to provide a numerical metric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FF0000"/>
                </a:solidFill>
              </a:rPr>
              <a:t>Experimental design issues:</a:t>
            </a:r>
            <a:endParaRPr b="1">
              <a:solidFill>
                <a:srgbClr val="FF0000"/>
              </a:solidFill>
            </a:endParaRPr>
          </a:p>
        </p:txBody>
      </p:sp>
      <p:sp>
        <p:nvSpPr>
          <p:cNvPr id="95" name="Google Shape;95;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Experimental design issues: Even when accuracy is used as the metric, it is crucial to design the experiments so that the accuracy is not overestimated or underestimated. For example, if the same set of specified ratings is used both for model construction and for accuracy evaluation, then the accuracy will be grossly overestimated. In this context, careful experimental design is important.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b="1" lang="en">
                <a:solidFill>
                  <a:srgbClr val="FF0000"/>
                </a:solidFill>
              </a:rPr>
              <a:t>Accuracy metrics</a:t>
            </a:r>
            <a:endParaRPr b="1"/>
          </a:p>
        </p:txBody>
      </p:sp>
      <p:sp>
        <p:nvSpPr>
          <p:cNvPr id="101" name="Google Shape;101;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Accuracy metrics: In spite of the importance of other secondary measures, accuracy metrics continue to be the single most important component in the evaluation. Recommender systems can be evaluated either in terms of the prediction accuracy of a rating or the accuracy of ranking the items. Therefore, a number of common metrics such as the mean absolute error and mean squared error are used frequently. The evaluation of rankings can be performed with the use of various methods, such as utility-based computations, rank-correlation coefficients, and the receiver operating characteristic curve.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