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6" roundtripDataSignature="AMtx7mjWbhYsxTQsTfl3Ubs202gxIEm+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5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63175" y="204950"/>
            <a:ext cx="8520600" cy="1230600"/>
          </a:xfrm>
          <a:prstGeom prst="rect">
            <a:avLst/>
          </a:prstGeom>
          <a:noFill/>
          <a:ln>
            <a:noFill/>
          </a:ln>
        </p:spPr>
        <p:txBody>
          <a:bodyPr anchorCtr="0" anchor="b" bIns="91425" lIns="91425" spcFirstLastPara="1" rIns="91425" wrap="square" tIns="91425">
            <a:normAutofit/>
          </a:bodyPr>
          <a:lstStyle/>
          <a:p>
            <a:pPr indent="0" lvl="0" marL="0" rtl="0" algn="l">
              <a:lnSpc>
                <a:spcPct val="114583"/>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Collaborative Filtering</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t/>
            </a:r>
            <a:endParaRPr b="1" sz="1200">
              <a:solidFill>
                <a:srgbClr val="000000"/>
              </a:solidFill>
              <a:latin typeface="Times New Roman"/>
              <a:ea typeface="Times New Roman"/>
              <a:cs typeface="Times New Roman"/>
              <a:sym typeface="Times New Roman"/>
            </a:endParaRPr>
          </a:p>
        </p:txBody>
      </p:sp>
      <p:sp>
        <p:nvSpPr>
          <p:cNvPr id="55" name="Google Shape;55;p1"/>
          <p:cNvSpPr txBox="1"/>
          <p:nvPr>
            <p:ph idx="1" type="subTitle"/>
          </p:nvPr>
        </p:nvSpPr>
        <p:spPr>
          <a:xfrm>
            <a:off x="263175" y="1320100"/>
            <a:ext cx="8520600" cy="1998600"/>
          </a:xfrm>
          <a:prstGeom prst="rect">
            <a:avLst/>
          </a:prstGeom>
          <a:noFill/>
          <a:ln>
            <a:noFill/>
          </a:ln>
        </p:spPr>
        <p:txBody>
          <a:bodyPr anchorCtr="0" anchor="t" bIns="91425" lIns="91425" spcFirstLastPara="1" rIns="91425" wrap="square" tIns="91425">
            <a:noAutofit/>
          </a:bodyPr>
          <a:lstStyle/>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Architecture of Collaborative Filtering, </a:t>
            </a:r>
            <a:endParaRPr sz="2273">
              <a:solidFill>
                <a:srgbClr val="000000"/>
              </a:solidFill>
              <a:latin typeface="Times New Roman"/>
              <a:ea typeface="Times New Roman"/>
              <a:cs typeface="Times New Roman"/>
              <a:sym typeface="Times New Roman"/>
            </a:endParaRPr>
          </a:p>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User-based nearest neighbour recommendation, </a:t>
            </a:r>
            <a:endParaRPr sz="2273">
              <a:solidFill>
                <a:srgbClr val="000000"/>
              </a:solidFill>
              <a:latin typeface="Times New Roman"/>
              <a:ea typeface="Times New Roman"/>
              <a:cs typeface="Times New Roman"/>
              <a:sym typeface="Times New Roman"/>
            </a:endParaRPr>
          </a:p>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Item-based nearest neighbour recommendation, </a:t>
            </a:r>
            <a:endParaRPr sz="2273">
              <a:solidFill>
                <a:srgbClr val="000000"/>
              </a:solidFill>
              <a:latin typeface="Times New Roman"/>
              <a:ea typeface="Times New Roman"/>
              <a:cs typeface="Times New Roman"/>
              <a:sym typeface="Times New Roman"/>
            </a:endParaRPr>
          </a:p>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Model based and pre-processing based approaches, </a:t>
            </a:r>
            <a:endParaRPr sz="2273">
              <a:solidFill>
                <a:srgbClr val="000000"/>
              </a:solidFill>
              <a:latin typeface="Times New Roman"/>
              <a:ea typeface="Times New Roman"/>
              <a:cs typeface="Times New Roman"/>
              <a:sym typeface="Times New Roman"/>
            </a:endParaRPr>
          </a:p>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Clustering for recommendation system, </a:t>
            </a:r>
            <a:endParaRPr sz="2273">
              <a:solidFill>
                <a:srgbClr val="000000"/>
              </a:solidFill>
              <a:latin typeface="Times New Roman"/>
              <a:ea typeface="Times New Roman"/>
              <a:cs typeface="Times New Roman"/>
              <a:sym typeface="Times New Roman"/>
            </a:endParaRPr>
          </a:p>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Attacks on collaborative recommender systems, </a:t>
            </a:r>
            <a:endParaRPr sz="2273">
              <a:solidFill>
                <a:srgbClr val="000000"/>
              </a:solidFill>
              <a:latin typeface="Times New Roman"/>
              <a:ea typeface="Times New Roman"/>
              <a:cs typeface="Times New Roman"/>
              <a:sym typeface="Times New Roman"/>
            </a:endParaRPr>
          </a:p>
          <a:p>
            <a:pPr indent="0" lvl="0" marL="75565" marR="43180" rtl="0" algn="just">
              <a:lnSpc>
                <a:spcPct val="100000"/>
              </a:lnSpc>
              <a:spcBef>
                <a:spcPts val="0"/>
              </a:spcBef>
              <a:spcAft>
                <a:spcPts val="0"/>
              </a:spcAft>
              <a:buSzPts val="2418"/>
              <a:buNone/>
            </a:pPr>
            <a:r>
              <a:rPr lang="en" sz="2273">
                <a:solidFill>
                  <a:srgbClr val="000000"/>
                </a:solidFill>
                <a:latin typeface="Times New Roman"/>
                <a:ea typeface="Times New Roman"/>
                <a:cs typeface="Times New Roman"/>
                <a:sym typeface="Times New Roman"/>
              </a:rPr>
              <a:t>Advantages and drawbacks of Collaborative Filtering.</a:t>
            </a:r>
            <a:endParaRPr sz="2273">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418"/>
              <a:buNone/>
            </a:pPr>
            <a:r>
              <a:t/>
            </a:r>
            <a:endParaRPr sz="172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idx="1" type="body"/>
          </p:nvPr>
        </p:nvSpPr>
        <p:spPr>
          <a:xfrm>
            <a:off x="311700" y="416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2. Item-based models:</a:t>
            </a:r>
            <a:endParaRPr/>
          </a:p>
          <a:p>
            <a:pPr indent="0" lvl="0" marL="0" rtl="0" algn="l">
              <a:lnSpc>
                <a:spcPct val="115000"/>
              </a:lnSpc>
              <a:spcBef>
                <a:spcPts val="1200"/>
              </a:spcBef>
              <a:spcAft>
                <a:spcPts val="1200"/>
              </a:spcAft>
              <a:buSzPts val="1800"/>
              <a:buNone/>
            </a:pPr>
            <a:r>
              <a:t/>
            </a:r>
            <a:endParaRPr/>
          </a:p>
        </p:txBody>
      </p:sp>
      <p:pic>
        <p:nvPicPr>
          <p:cNvPr id="114" name="Google Shape;114;p10"/>
          <p:cNvPicPr preferRelativeResize="0"/>
          <p:nvPr/>
        </p:nvPicPr>
        <p:blipFill rotWithShape="1">
          <a:blip r:embed="rId3">
            <a:alphaModFix/>
          </a:blip>
          <a:srcRect b="0" l="0" r="0" t="0"/>
          <a:stretch/>
        </p:blipFill>
        <p:spPr>
          <a:xfrm>
            <a:off x="0" y="525160"/>
            <a:ext cx="9144001" cy="38526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User-Based Neighborhood Models</a:t>
            </a:r>
            <a:endParaRPr/>
          </a:p>
          <a:p>
            <a:pPr indent="0" lvl="0" marL="0" rtl="0" algn="l">
              <a:lnSpc>
                <a:spcPct val="100000"/>
              </a:lnSpc>
              <a:spcBef>
                <a:spcPts val="0"/>
              </a:spcBef>
              <a:spcAft>
                <a:spcPts val="0"/>
              </a:spcAft>
              <a:buSzPct val="111111"/>
              <a:buNone/>
            </a:pPr>
            <a:r>
              <a:t/>
            </a:r>
            <a:endParaRPr/>
          </a:p>
        </p:txBody>
      </p:sp>
      <p:sp>
        <p:nvSpPr>
          <p:cNvPr id="120" name="Google Shape;12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In order to determine the neighborhood of the target user i, her similarity to all the other users is computed. Therefore, a similarity function needs to be defined between the ratings specified by users. Such a similarity computation is tricky because different users may have different scales of ratings. One user might be biased toward liking most items, whereas another user might be biased toward not liking most of the items. Furthermore, different users may have rated different items. Therefore, mechanisms need to be identified to address these issues.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User-Based Neighborhood Models</a:t>
            </a:r>
            <a:endParaRPr/>
          </a:p>
        </p:txBody>
      </p:sp>
      <p:sp>
        <p:nvSpPr>
          <p:cNvPr id="126" name="Google Shape;12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t>I</a:t>
            </a:r>
            <a:r>
              <a:rPr baseline="-25000" lang="en" sz="1700"/>
              <a:t>u</a:t>
            </a:r>
            <a:r>
              <a:rPr lang="en" sz="1700"/>
              <a:t> = {1, 3, 5}. </a:t>
            </a:r>
            <a:endParaRPr sz="1700"/>
          </a:p>
          <a:p>
            <a:pPr indent="0" lvl="0" marL="0" rtl="0" algn="l">
              <a:lnSpc>
                <a:spcPct val="115000"/>
              </a:lnSpc>
              <a:spcBef>
                <a:spcPts val="0"/>
              </a:spcBef>
              <a:spcAft>
                <a:spcPts val="0"/>
              </a:spcAft>
              <a:buSzPts val="1800"/>
              <a:buNone/>
            </a:pPr>
            <a:r>
              <a:rPr lang="en" sz="1700"/>
              <a:t>Therefore, the set of items rated by both users u and v is given by   I</a:t>
            </a:r>
            <a:r>
              <a:rPr baseline="-25000" lang="en" sz="1700"/>
              <a:t>u</a:t>
            </a:r>
            <a:r>
              <a:rPr lang="en" sz="1700"/>
              <a:t> ∩ Iv. </a:t>
            </a:r>
            <a:endParaRPr sz="1700"/>
          </a:p>
          <a:p>
            <a:pPr indent="0" lvl="0" marL="0" rtl="0" algn="l">
              <a:lnSpc>
                <a:spcPct val="115000"/>
              </a:lnSpc>
              <a:spcBef>
                <a:spcPts val="0"/>
              </a:spcBef>
              <a:spcAft>
                <a:spcPts val="0"/>
              </a:spcAft>
              <a:buSzPts val="1800"/>
              <a:buNone/>
            </a:pPr>
            <a:r>
              <a:rPr lang="en" sz="1700"/>
              <a:t>For example, if user v has rated the first four items, </a:t>
            </a:r>
            <a:endParaRPr sz="1700"/>
          </a:p>
          <a:p>
            <a:pPr indent="0" lvl="0" marL="0" rtl="0" algn="l">
              <a:lnSpc>
                <a:spcPct val="115000"/>
              </a:lnSpc>
              <a:spcBef>
                <a:spcPts val="0"/>
              </a:spcBef>
              <a:spcAft>
                <a:spcPts val="0"/>
              </a:spcAft>
              <a:buSzPts val="1800"/>
              <a:buNone/>
            </a:pPr>
            <a:r>
              <a:rPr lang="en" sz="1700"/>
              <a:t>then I</a:t>
            </a:r>
            <a:r>
              <a:rPr baseline="-25000" lang="en" sz="2200"/>
              <a:t>v</a:t>
            </a:r>
            <a:r>
              <a:rPr lang="en" sz="1700"/>
              <a:t> = {1, 2, 3, 4}, and I</a:t>
            </a:r>
            <a:r>
              <a:rPr baseline="-25000" lang="en" sz="1700"/>
              <a:t>u</a:t>
            </a:r>
            <a:r>
              <a:rPr lang="en" sz="1700"/>
              <a:t> ∩ I</a:t>
            </a:r>
            <a:r>
              <a:rPr baseline="-25000" lang="en" sz="1700"/>
              <a:t>v</a:t>
            </a:r>
            <a:r>
              <a:rPr lang="en" sz="1700"/>
              <a:t> = {1, 3, 5}∩{1, 2, 3, 4} = {1, 3}</a:t>
            </a:r>
            <a:endParaRPr sz="1700"/>
          </a:p>
          <a:p>
            <a:pPr indent="0" lvl="0" marL="0" rtl="0" algn="l">
              <a:lnSpc>
                <a:spcPct val="115000"/>
              </a:lnSpc>
              <a:spcBef>
                <a:spcPts val="1200"/>
              </a:spcBef>
              <a:spcAft>
                <a:spcPts val="0"/>
              </a:spcAft>
              <a:buSzPts val="1800"/>
              <a:buNone/>
            </a:pPr>
            <a:r>
              <a:t/>
            </a:r>
            <a:endParaRPr sz="1700"/>
          </a:p>
          <a:p>
            <a:pPr indent="0" lvl="0" marL="0" rtl="0" algn="l">
              <a:lnSpc>
                <a:spcPct val="115000"/>
              </a:lnSpc>
              <a:spcBef>
                <a:spcPts val="1200"/>
              </a:spcBef>
              <a:spcAft>
                <a:spcPts val="1200"/>
              </a:spcAft>
              <a:buSzPts val="1800"/>
              <a:buNone/>
            </a:pPr>
            <a:r>
              <a:rPr lang="en" sz="1700"/>
              <a:t>One measure that captures the similarity Sim(u, v) between the rating vectors of two users u and v is the Pearson correlation coefficient. Because Iu ∩Iv represents the set of item indices for which both user u and user v have specified ratings, the coefficient is computed only on this set of items.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idx="1" type="body"/>
          </p:nvPr>
        </p:nvSpPr>
        <p:spPr>
          <a:xfrm>
            <a:off x="98250"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a:t>
            </a:r>
            <a:r>
              <a:rPr b="1" lang="en">
                <a:solidFill>
                  <a:srgbClr val="FF0000"/>
                </a:solidFill>
              </a:rPr>
              <a:t>first step</a:t>
            </a:r>
            <a:r>
              <a:rPr lang="en"/>
              <a:t> is to compute the mean rating μu for each user u using her specified ratings: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b="1" lang="en">
                <a:solidFill>
                  <a:srgbClr val="FF0000"/>
                </a:solidFill>
              </a:rPr>
              <a:t>Second step</a:t>
            </a:r>
            <a:endParaRPr b="1">
              <a:solidFill>
                <a:srgbClr val="FF0000"/>
              </a:solidFill>
            </a:endParaRPr>
          </a:p>
          <a:p>
            <a:pPr indent="0" lvl="0" marL="0" rtl="0" algn="l">
              <a:lnSpc>
                <a:spcPct val="115000"/>
              </a:lnSpc>
              <a:spcBef>
                <a:spcPts val="1200"/>
              </a:spcBef>
              <a:spcAft>
                <a:spcPts val="1200"/>
              </a:spcAft>
              <a:buSzPts val="1800"/>
              <a:buNone/>
            </a:pPr>
            <a:r>
              <a:t/>
            </a:r>
            <a:endParaRPr/>
          </a:p>
        </p:txBody>
      </p:sp>
      <p:pic>
        <p:nvPicPr>
          <p:cNvPr id="132" name="Google Shape;132;p14"/>
          <p:cNvPicPr preferRelativeResize="0"/>
          <p:nvPr/>
        </p:nvPicPr>
        <p:blipFill rotWithShape="1">
          <a:blip r:embed="rId3">
            <a:alphaModFix/>
          </a:blip>
          <a:srcRect b="0" l="0" r="0" t="0"/>
          <a:stretch/>
        </p:blipFill>
        <p:spPr>
          <a:xfrm>
            <a:off x="2153500" y="1480325"/>
            <a:ext cx="4410075" cy="933450"/>
          </a:xfrm>
          <a:prstGeom prst="rect">
            <a:avLst/>
          </a:prstGeom>
          <a:noFill/>
          <a:ln>
            <a:noFill/>
          </a:ln>
        </p:spPr>
      </p:pic>
      <p:pic>
        <p:nvPicPr>
          <p:cNvPr id="133" name="Google Shape;133;p14"/>
          <p:cNvPicPr preferRelativeResize="0"/>
          <p:nvPr/>
        </p:nvPicPr>
        <p:blipFill rotWithShape="1">
          <a:blip r:embed="rId4">
            <a:alphaModFix/>
          </a:blip>
          <a:srcRect b="0" l="0" r="0" t="0"/>
          <a:stretch/>
        </p:blipFill>
        <p:spPr>
          <a:xfrm>
            <a:off x="0" y="2649239"/>
            <a:ext cx="9144000" cy="16307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User-Based Neighborhood Models</a:t>
            </a:r>
            <a:endParaRPr/>
          </a:p>
          <a:p>
            <a:pPr indent="0" lvl="0" marL="0" rtl="0" algn="l">
              <a:lnSpc>
                <a:spcPct val="100000"/>
              </a:lnSpc>
              <a:spcBef>
                <a:spcPts val="0"/>
              </a:spcBef>
              <a:spcAft>
                <a:spcPts val="0"/>
              </a:spcAft>
              <a:buSzPct val="111111"/>
              <a:buNone/>
            </a:pPr>
            <a:r>
              <a:t/>
            </a:r>
            <a:endParaRPr/>
          </a:p>
        </p:txBody>
      </p:sp>
      <p:sp>
        <p:nvSpPr>
          <p:cNvPr id="139" name="Google Shape;13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The Pearson coefficient is computed between the target user and all the other users. One way of defining the peer group of the target user would be to use the set of k users with the highest Pearson coefficient with the target. However, since the number of observed ratings in the top-k peer group of a target user may vary significantly with the item at hand, the closest k users are found for the target user separately for each predicted item, such that each of these k users have specified ratings for that item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User-Based Neighborhood Models</a:t>
            </a:r>
            <a:endParaRPr/>
          </a:p>
          <a:p>
            <a:pPr indent="0" lvl="0" marL="0" rtl="0" algn="l">
              <a:lnSpc>
                <a:spcPct val="100000"/>
              </a:lnSpc>
              <a:spcBef>
                <a:spcPts val="0"/>
              </a:spcBef>
              <a:spcAft>
                <a:spcPts val="0"/>
              </a:spcAft>
              <a:buSzPct val="111111"/>
              <a:buNone/>
            </a:pPr>
            <a:r>
              <a:t/>
            </a:r>
            <a:endParaRPr/>
          </a:p>
        </p:txBody>
      </p:sp>
      <p:sp>
        <p:nvSpPr>
          <p:cNvPr id="145" name="Google Shape;14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The main problem with this approach is that different users may provide ratings on different scales. One user might rate all items highly, whereas another user might rate all items negatively. The raw ratings, therefore, need to be mean-centered in row-wise fashion, before determining the (weighted) average rating of the peer group. The mean-centered rating s</a:t>
            </a:r>
            <a:r>
              <a:rPr lang="en" sz="1400"/>
              <a:t>uj </a:t>
            </a:r>
            <a:r>
              <a:rPr lang="en"/>
              <a:t>of a user u for item j is defined by subtracting her mean rating from the raw rating r</a:t>
            </a:r>
            <a:r>
              <a:rPr lang="en" sz="1300"/>
              <a:t>uj</a:t>
            </a:r>
            <a:r>
              <a:rPr lang="en"/>
              <a:t> .</a:t>
            </a:r>
            <a:endParaRPr/>
          </a:p>
        </p:txBody>
      </p:sp>
      <p:pic>
        <p:nvPicPr>
          <p:cNvPr id="146" name="Google Shape;146;p16"/>
          <p:cNvPicPr preferRelativeResize="0"/>
          <p:nvPr/>
        </p:nvPicPr>
        <p:blipFill rotWithShape="1">
          <a:blip r:embed="rId3">
            <a:alphaModFix/>
          </a:blip>
          <a:srcRect b="0" l="0" r="0" t="0"/>
          <a:stretch/>
        </p:blipFill>
        <p:spPr>
          <a:xfrm>
            <a:off x="1949027" y="3561325"/>
            <a:ext cx="5245939"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2" name="Google Shape;15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3" name="Google Shape;153;p17"/>
          <p:cNvPicPr preferRelativeResize="0"/>
          <p:nvPr/>
        </p:nvPicPr>
        <p:blipFill rotWithShape="1">
          <a:blip r:embed="rId3">
            <a:alphaModFix/>
          </a:blip>
          <a:srcRect b="0" l="0" r="0" t="0"/>
          <a:stretch/>
        </p:blipFill>
        <p:spPr>
          <a:xfrm>
            <a:off x="0" y="289536"/>
            <a:ext cx="9143999" cy="41346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rotWithShape="1">
          <a:blip r:embed="rId3">
            <a:alphaModFix/>
          </a:blip>
          <a:srcRect b="0" l="0" r="0" t="0"/>
          <a:stretch/>
        </p:blipFill>
        <p:spPr>
          <a:xfrm>
            <a:off x="152400" y="152400"/>
            <a:ext cx="7749089"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4" name="Google Shape;16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5" name="Google Shape;165;p19"/>
          <p:cNvPicPr preferRelativeResize="0"/>
          <p:nvPr/>
        </p:nvPicPr>
        <p:blipFill rotWithShape="1">
          <a:blip r:embed="rId3">
            <a:alphaModFix/>
          </a:blip>
          <a:srcRect b="0" l="0" r="0" t="0"/>
          <a:stretch/>
        </p:blipFill>
        <p:spPr>
          <a:xfrm>
            <a:off x="103864" y="0"/>
            <a:ext cx="8936272"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rotWithShape="1">
          <a:blip r:embed="rId3">
            <a:alphaModFix/>
          </a:blip>
          <a:srcRect b="0" l="0" r="0" t="0"/>
          <a:stretch/>
        </p:blipFill>
        <p:spPr>
          <a:xfrm>
            <a:off x="0" y="229600"/>
            <a:ext cx="8528249" cy="462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b="0" l="0" r="0" t="0"/>
          <a:stretch/>
        </p:blipFill>
        <p:spPr>
          <a:xfrm>
            <a:off x="523875" y="233363"/>
            <a:ext cx="8096250" cy="4676775"/>
          </a:xfrm>
          <a:prstGeom prst="rect">
            <a:avLst/>
          </a:prstGeom>
          <a:noFill/>
          <a:ln>
            <a:noFill/>
          </a:ln>
        </p:spPr>
      </p:pic>
      <p:sp>
        <p:nvSpPr>
          <p:cNvPr id="61" name="Google Shape;61;p2"/>
          <p:cNvSpPr txBox="1"/>
          <p:nvPr/>
        </p:nvSpPr>
        <p:spPr>
          <a:xfrm>
            <a:off x="3225500" y="2350525"/>
            <a:ext cx="3540900" cy="44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0000"/>
                </a:solidFill>
                <a:latin typeface="Arial"/>
                <a:ea typeface="Arial"/>
                <a:cs typeface="Arial"/>
                <a:sym typeface="Arial"/>
              </a:rPr>
              <a:t>Neighborhood-based collaborative filtering algorithm</a:t>
            </a:r>
            <a:endParaRPr b="0" i="0" sz="1500" u="none" cap="none" strike="noStrike">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Efficient Implementation and Computational Complexity</a:t>
            </a:r>
            <a:endParaRPr/>
          </a:p>
        </p:txBody>
      </p:sp>
      <p:sp>
        <p:nvSpPr>
          <p:cNvPr id="176" name="Google Shape;17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4805" lvl="0" marL="457200" rtl="0" algn="just">
              <a:lnSpc>
                <a:spcPct val="105000"/>
              </a:lnSpc>
              <a:spcBef>
                <a:spcPts val="0"/>
              </a:spcBef>
              <a:spcAft>
                <a:spcPts val="0"/>
              </a:spcAft>
              <a:buSzPts val="1830"/>
              <a:buChar char="●"/>
            </a:pPr>
            <a:r>
              <a:rPr lang="en" sz="1829"/>
              <a:t>Neighborhood-based methods are always used to determine the best item recommendations for a target user or the best user recommendations for a target item.</a:t>
            </a:r>
            <a:endParaRPr sz="1829"/>
          </a:p>
          <a:p>
            <a:pPr indent="-344805" lvl="0" marL="457200" rtl="0" algn="just">
              <a:lnSpc>
                <a:spcPct val="105000"/>
              </a:lnSpc>
              <a:spcBef>
                <a:spcPts val="0"/>
              </a:spcBef>
              <a:spcAft>
                <a:spcPts val="0"/>
              </a:spcAft>
              <a:buSzPts val="1830"/>
              <a:buChar char="●"/>
            </a:pPr>
            <a:r>
              <a:rPr lang="en" sz="1829"/>
              <a:t>Neighborhood-based methods are always partitioned into an offline phase and an online phase.</a:t>
            </a:r>
            <a:endParaRPr sz="1829"/>
          </a:p>
          <a:p>
            <a:pPr indent="-344805" lvl="0" marL="457200" rtl="0" algn="just">
              <a:lnSpc>
                <a:spcPct val="105000"/>
              </a:lnSpc>
              <a:spcBef>
                <a:spcPts val="0"/>
              </a:spcBef>
              <a:spcAft>
                <a:spcPts val="0"/>
              </a:spcAft>
              <a:buSzPts val="1830"/>
              <a:buChar char="●"/>
            </a:pPr>
            <a:r>
              <a:rPr lang="en" sz="1829"/>
              <a:t>In the offline phase, the user-user (or item-item) similarity values and peer groups of the users (or items) are computed. For each user (or item), the relevant peer group is prestored on the basis of this computation. In the online phase, these similarity values and peer groups are leveraged to make predictions with the use of relationships</a:t>
            </a:r>
            <a:endParaRPr sz="1829"/>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and space complexity </a:t>
            </a:r>
            <a:endParaRPr/>
          </a:p>
        </p:txBody>
      </p:sp>
      <p:sp>
        <p:nvSpPr>
          <p:cNvPr id="182" name="Google Shape;18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 In the case of user-based methods, the process of determining the peer group of a target user may require O(m·n` ) time. Therefore, the offline running time for computing the peer groups of all users is given by O(m</a:t>
            </a:r>
            <a:r>
              <a:rPr baseline="30000" lang="en" sz="2000"/>
              <a:t>2 </a:t>
            </a:r>
            <a:r>
              <a:rPr lang="en"/>
              <a:t>· n`). For item-based methods, the corresponding offline running time is given by O(n</a:t>
            </a:r>
            <a:r>
              <a:rPr baseline="30000" lang="en"/>
              <a:t>2</a:t>
            </a:r>
            <a:r>
              <a:rPr lang="en"/>
              <a:t> · m`).</a:t>
            </a:r>
            <a:endParaRPr/>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en"/>
              <a:t>the space requirements of user-based methods are O(m</a:t>
            </a:r>
            <a:r>
              <a:rPr baseline="30000" lang="en" sz="2000"/>
              <a:t>2</a:t>
            </a:r>
            <a:r>
              <a:rPr lang="en"/>
              <a:t>), whereas the space requirements of item-based methods are O(n</a:t>
            </a:r>
            <a:r>
              <a:rPr baseline="30000" lang="en" sz="2000"/>
              <a:t>2</a:t>
            </a:r>
            <a:r>
              <a:rPr lang="en"/>
              <a:t>). Because the number of users is typically greater than the number of items, the space requirements of user-based methods are generally greater than those of item-based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Clustering and Neighborhood-Based Methods</a:t>
            </a:r>
            <a:endParaRPr/>
          </a:p>
        </p:txBody>
      </p:sp>
      <p:pic>
        <p:nvPicPr>
          <p:cNvPr id="188" name="Google Shape;188;p23"/>
          <p:cNvPicPr preferRelativeResize="0"/>
          <p:nvPr/>
        </p:nvPicPr>
        <p:blipFill rotWithShape="1">
          <a:blip r:embed="rId3">
            <a:alphaModFix/>
          </a:blip>
          <a:srcRect b="0" l="0" r="0" t="0"/>
          <a:stretch/>
        </p:blipFill>
        <p:spPr>
          <a:xfrm>
            <a:off x="0" y="1400774"/>
            <a:ext cx="9144001" cy="2341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5000"/>
              </a:lnSpc>
              <a:spcBef>
                <a:spcPts val="0"/>
              </a:spcBef>
              <a:spcAft>
                <a:spcPts val="1200"/>
              </a:spcAft>
              <a:buClr>
                <a:schemeClr val="dk1"/>
              </a:buClr>
              <a:buSzPct val="42672"/>
              <a:buFont typeface="Arial"/>
              <a:buNone/>
            </a:pPr>
            <a:r>
              <a:rPr b="1" lang="en" sz="2577">
                <a:solidFill>
                  <a:schemeClr val="dk2"/>
                </a:solidFill>
              </a:rPr>
              <a:t>clustering-based methods</a:t>
            </a:r>
            <a:endParaRPr b="1" sz="3577"/>
          </a:p>
        </p:txBody>
      </p:sp>
      <p:sp>
        <p:nvSpPr>
          <p:cNvPr id="194" name="Google Shape;194;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The main idea of clustering-based methods is to replace the offline nearest-neighbor computation phase with an offline clustering phase. Just as the offline nearest-neighbor phase creates a large number of peer groups, which are centered at each possible target, the clustering process creates a smaller number of peer groups which are not necessarily centered at each possible target. The process of clustering is much more efficient than the O(m</a:t>
            </a:r>
            <a:r>
              <a:rPr baseline="30000" lang="en"/>
              <a:t>2</a:t>
            </a:r>
            <a:r>
              <a:rPr lang="en"/>
              <a:t> · n`) time required for construction of the peer groups of every possible target. Once the clusters have been constructed, the process of predicting ratings is similar to the approach used in Equation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0" name="Google Shape;200;p25"/>
          <p:cNvPicPr preferRelativeResize="0"/>
          <p:nvPr/>
        </p:nvPicPr>
        <p:blipFill rotWithShape="1">
          <a:blip r:embed="rId3">
            <a:alphaModFix/>
          </a:blip>
          <a:srcRect b="0" l="0" r="0" t="0"/>
          <a:stretch/>
        </p:blipFill>
        <p:spPr>
          <a:xfrm>
            <a:off x="0" y="740110"/>
            <a:ext cx="9144001" cy="36632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Model-Based Collaborative Filtering</a:t>
            </a:r>
            <a:endParaRPr/>
          </a:p>
        </p:txBody>
      </p:sp>
      <p:sp>
        <p:nvSpPr>
          <p:cNvPr id="206" name="Google Shape;20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lang="en" sz="2400"/>
              <a:t>Decision and Regression trees</a:t>
            </a:r>
            <a:endParaRPr sz="2400"/>
          </a:p>
          <a:p>
            <a:pPr indent="-381000" lvl="0" marL="457200" rtl="0" algn="l">
              <a:lnSpc>
                <a:spcPct val="115000"/>
              </a:lnSpc>
              <a:spcBef>
                <a:spcPts val="0"/>
              </a:spcBef>
              <a:spcAft>
                <a:spcPts val="0"/>
              </a:spcAft>
              <a:buSzPts val="2400"/>
              <a:buChar char="●"/>
            </a:pPr>
            <a:r>
              <a:rPr lang="en" sz="2400"/>
              <a:t>Rule based collaborative filtering </a:t>
            </a:r>
            <a:endParaRPr sz="2400"/>
          </a:p>
          <a:p>
            <a:pPr indent="-381000" lvl="0" marL="457200" rtl="0" algn="l">
              <a:lnSpc>
                <a:spcPct val="115000"/>
              </a:lnSpc>
              <a:spcBef>
                <a:spcPts val="0"/>
              </a:spcBef>
              <a:spcAft>
                <a:spcPts val="0"/>
              </a:spcAft>
              <a:buSzPts val="2400"/>
              <a:buChar char="●"/>
            </a:pPr>
            <a:r>
              <a:rPr lang="en" sz="2400"/>
              <a:t>Naive Baise collaborative filtering </a:t>
            </a:r>
            <a:endParaRPr sz="2400"/>
          </a:p>
          <a:p>
            <a:pPr indent="-381000" lvl="0" marL="457200" rtl="0" algn="l">
              <a:lnSpc>
                <a:spcPct val="115000"/>
              </a:lnSpc>
              <a:spcBef>
                <a:spcPts val="0"/>
              </a:spcBef>
              <a:spcAft>
                <a:spcPts val="0"/>
              </a:spcAft>
              <a:buSzPts val="2400"/>
              <a:buChar char="●"/>
            </a:pPr>
            <a:r>
              <a:rPr lang="en" sz="2400"/>
              <a:t>Using an Arbitrary Classification Model as a Black-Box .</a:t>
            </a:r>
            <a:endParaRPr sz="2400"/>
          </a:p>
          <a:p>
            <a:pPr indent="-381000" lvl="0" marL="457200" rtl="0" algn="l">
              <a:lnSpc>
                <a:spcPct val="115000"/>
              </a:lnSpc>
              <a:spcBef>
                <a:spcPts val="0"/>
              </a:spcBef>
              <a:spcAft>
                <a:spcPts val="0"/>
              </a:spcAft>
              <a:buSzPts val="2400"/>
              <a:buChar char="●"/>
            </a:pPr>
            <a:r>
              <a:rPr lang="en" sz="2400"/>
              <a:t>Latent Factor Models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Decision and Regression Trees</a:t>
            </a:r>
            <a:endParaRPr/>
          </a:p>
        </p:txBody>
      </p:sp>
      <p:sp>
        <p:nvSpPr>
          <p:cNvPr id="212" name="Google Shape;21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Decision and regression trees are frequently used in data classification. Decision trees are designed for those cases in which the dependent variable is categorical, whereas regression trees are designed for those cases in which the dependent variable is numerical. Before discussing the generalization of decision trees to collaborative filtering, we will first discuss the application of decision trees to classification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Decision and Regression Trees</a:t>
            </a:r>
            <a:endParaRPr/>
          </a:p>
          <a:p>
            <a:pPr indent="0" lvl="0" marL="0" rtl="0" algn="l">
              <a:lnSpc>
                <a:spcPct val="100000"/>
              </a:lnSpc>
              <a:spcBef>
                <a:spcPts val="0"/>
              </a:spcBef>
              <a:spcAft>
                <a:spcPts val="0"/>
              </a:spcAft>
              <a:buSzPct val="111111"/>
              <a:buNone/>
            </a:pPr>
            <a:r>
              <a:t/>
            </a:r>
            <a:endParaRPr/>
          </a:p>
        </p:txBody>
      </p:sp>
      <p:sp>
        <p:nvSpPr>
          <p:cNvPr id="218" name="Google Shape;21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decision tree produces lists of recommended items at its leaf nodes, instead of single items. This leads to reduced amount of search, when using the tree to compile a recommendation list for a user and consequently enables a scaling of the recommendation system.</a:t>
            </a:r>
            <a:endParaRPr/>
          </a:p>
          <a:p>
            <a:pPr indent="0" lvl="0" marL="457200" rtl="0" algn="l">
              <a:lnSpc>
                <a:spcPct val="115000"/>
              </a:lnSpc>
              <a:spcBef>
                <a:spcPts val="1200"/>
              </a:spcBef>
              <a:spcAft>
                <a:spcPts val="0"/>
              </a:spcAft>
              <a:buSzPts val="1800"/>
              <a:buNone/>
            </a:pPr>
            <a:r>
              <a:rPr b="1" lang="en"/>
              <a:t>Algorithm </a:t>
            </a:r>
            <a:endParaRPr b="1"/>
          </a:p>
          <a:p>
            <a:pPr indent="-342900" lvl="0" marL="457200" rtl="0" algn="l">
              <a:lnSpc>
                <a:spcPct val="115000"/>
              </a:lnSpc>
              <a:spcBef>
                <a:spcPts val="1200"/>
              </a:spcBef>
              <a:spcAft>
                <a:spcPts val="0"/>
              </a:spcAft>
              <a:buSzPts val="1800"/>
              <a:buChar char="●"/>
            </a:pPr>
            <a:r>
              <a:rPr lang="en"/>
              <a:t>The decision tree forms a predictive model which maps the input to a predicted value based on the input’s attributes. Each interior node in the tree corresponds to an attribute and each arc from a parent to a child node represents a possible value or a set of values of that attribute.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a:t>
            </a:r>
            <a:endParaRPr/>
          </a:p>
        </p:txBody>
      </p:sp>
      <p:sp>
        <p:nvSpPr>
          <p:cNvPr id="224" name="Google Shape;224;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The construction of the tree begins with a root node and the input set. An attribute is assigned to the root and arcs and sub-nodes for each set of values are created. </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The input set is then split by the values so that each child node receives only the part of the input set which matches the attribute value as specified by the arc to the child node. </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The process then repeats itself recursively for each child until splitting is no longer feasible.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0" name="Google Shape;230;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1" name="Google Shape;231;p30"/>
          <p:cNvPicPr preferRelativeResize="0"/>
          <p:nvPr/>
        </p:nvPicPr>
        <p:blipFill rotWithShape="1">
          <a:blip r:embed="rId3">
            <a:alphaModFix/>
          </a:blip>
          <a:srcRect b="0" l="0" r="0" t="0"/>
          <a:stretch/>
        </p:blipFill>
        <p:spPr>
          <a:xfrm>
            <a:off x="447700" y="284900"/>
            <a:ext cx="8520601" cy="468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7325" y="1122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4000"/>
              <a:buFont typeface="Arial"/>
              <a:buNone/>
            </a:pPr>
            <a:r>
              <a:rPr lang="en" sz="2500">
                <a:solidFill>
                  <a:srgbClr val="FF0000"/>
                </a:solidFill>
              </a:rPr>
              <a:t>Neighborhood-based collaborative filtering algorithm</a:t>
            </a:r>
            <a:endParaRPr sz="2500">
              <a:solidFill>
                <a:srgbClr val="FF0000"/>
              </a:solidFill>
            </a:endParaRPr>
          </a:p>
          <a:p>
            <a:pPr indent="0" lvl="0" marL="0" rtl="0" algn="l">
              <a:lnSpc>
                <a:spcPct val="100000"/>
              </a:lnSpc>
              <a:spcBef>
                <a:spcPts val="0"/>
              </a:spcBef>
              <a:spcAft>
                <a:spcPts val="0"/>
              </a:spcAft>
              <a:buSzPct val="111111"/>
              <a:buNone/>
            </a:pPr>
            <a:r>
              <a:t/>
            </a:r>
            <a:endParaRPr/>
          </a:p>
        </p:txBody>
      </p:sp>
      <p:sp>
        <p:nvSpPr>
          <p:cNvPr id="67" name="Google Shape;67;p3"/>
          <p:cNvSpPr txBox="1"/>
          <p:nvPr>
            <p:ph idx="1" type="body"/>
          </p:nvPr>
        </p:nvSpPr>
        <p:spPr>
          <a:xfrm>
            <a:off x="7325" y="819725"/>
            <a:ext cx="8520600" cy="3787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900"/>
              <a:t>1. User-based collaborative filtering: </a:t>
            </a:r>
            <a:r>
              <a:rPr lang="en"/>
              <a:t>In this case, the ratings provided by similar users to a target user A are used to make recommendations for A. The predicted ratings of A are computed as the weighted average values of these “peer group” ratings for each item.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b="1" lang="en" sz="1900"/>
              <a:t>2. Item-based collaborative filtering: </a:t>
            </a:r>
            <a:r>
              <a:rPr lang="en"/>
              <a:t>In order to make recommendations for target item B, the first step is to determine a set S of items, which are most similar to item B. Then, in order to predict the rating of any particular user A for item B, the ratings in set S, which are specified by A, are determined. The weighted average of these ratings is used to compute the predicted rating of user A for item B.</a:t>
            </a:r>
            <a:endParaRPr/>
          </a:p>
        </p:txBody>
      </p:sp>
      <p:sp>
        <p:nvSpPr>
          <p:cNvPr id="68" name="Google Shape;68;p3"/>
          <p:cNvSpPr txBox="1"/>
          <p:nvPr/>
        </p:nvSpPr>
        <p:spPr>
          <a:xfrm>
            <a:off x="3363200" y="1707988"/>
            <a:ext cx="30000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FF"/>
                </a:solidFill>
                <a:latin typeface="Arial"/>
                <a:ea typeface="Arial"/>
                <a:cs typeface="Arial"/>
                <a:sym typeface="Arial"/>
              </a:rPr>
              <a:t> Ratings are predicted using the ratings of neighboring users,</a:t>
            </a:r>
            <a:endParaRPr b="0" i="0" sz="1400" u="none" cap="none" strike="noStrike">
              <a:solidFill>
                <a:srgbClr val="0000FF"/>
              </a:solidFill>
              <a:latin typeface="Arial"/>
              <a:ea typeface="Arial"/>
              <a:cs typeface="Arial"/>
              <a:sym typeface="Arial"/>
            </a:endParaRPr>
          </a:p>
        </p:txBody>
      </p:sp>
      <p:sp>
        <p:nvSpPr>
          <p:cNvPr id="69" name="Google Shape;69;p3"/>
          <p:cNvSpPr txBox="1"/>
          <p:nvPr/>
        </p:nvSpPr>
        <p:spPr>
          <a:xfrm>
            <a:off x="2417450" y="4108650"/>
            <a:ext cx="61104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FF"/>
                </a:solidFill>
                <a:latin typeface="Arial"/>
                <a:ea typeface="Arial"/>
                <a:cs typeface="Arial"/>
                <a:sym typeface="Arial"/>
              </a:rPr>
              <a:t>Ratings are predicted using the user’s own ratings on neighboring (i.e., closely related) items</a:t>
            </a:r>
            <a:endParaRPr b="0" i="0" sz="1400" u="none" cap="none" strike="noStrike">
              <a:solidFill>
                <a:srgbClr val="000000"/>
              </a:solidFill>
              <a:latin typeface="Arial"/>
              <a:ea typeface="Arial"/>
              <a:cs typeface="Arial"/>
              <a:sym typeface="Arial"/>
            </a:endParaRPr>
          </a:p>
        </p:txBody>
      </p:sp>
      <p:sp>
        <p:nvSpPr>
          <p:cNvPr id="70" name="Google Shape;70;p3"/>
          <p:cNvSpPr txBox="1"/>
          <p:nvPr/>
        </p:nvSpPr>
        <p:spPr>
          <a:xfrm>
            <a:off x="6136675" y="1717150"/>
            <a:ext cx="30000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FF"/>
                </a:solidFill>
                <a:latin typeface="Arial"/>
                <a:ea typeface="Arial"/>
                <a:cs typeface="Arial"/>
                <a:sym typeface="Arial"/>
              </a:rPr>
              <a:t>similarities among users (rows of ratings matrix)</a:t>
            </a:r>
            <a:r>
              <a:rPr b="0" i="0" lang="en"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1"/>
          <p:cNvPicPr preferRelativeResize="0"/>
          <p:nvPr/>
        </p:nvPicPr>
        <p:blipFill rotWithShape="1">
          <a:blip r:embed="rId3">
            <a:alphaModFix/>
          </a:blip>
          <a:srcRect b="0" l="0" r="0" t="0"/>
          <a:stretch/>
        </p:blipFill>
        <p:spPr>
          <a:xfrm>
            <a:off x="533646" y="0"/>
            <a:ext cx="8076708"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2" name="Google Shape;24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Consider the case in which we have an m×n matrix R. Without loss of generality, assume that the first (n − 1) columns are the independent variables, and the final column is the dependent variable. For ease in discussion, assume that all variables are binary. Therefore, we will discuss the creation of a decision tree rather than a regression tree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235375" y="15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8" name="Google Shape;24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49" name="Google Shape;249;p33"/>
          <p:cNvPicPr preferRelativeResize="0"/>
          <p:nvPr/>
        </p:nvPicPr>
        <p:blipFill rotWithShape="1">
          <a:blip r:embed="rId3">
            <a:alphaModFix/>
          </a:blip>
          <a:srcRect b="0" l="0" r="0" t="0"/>
          <a:stretch/>
        </p:blipFill>
        <p:spPr>
          <a:xfrm>
            <a:off x="0" y="794445"/>
            <a:ext cx="9144000" cy="43490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4"/>
          <p:cNvPicPr preferRelativeResize="0"/>
          <p:nvPr/>
        </p:nvPicPr>
        <p:blipFill rotWithShape="1">
          <a:blip r:embed="rId3">
            <a:alphaModFix/>
          </a:blip>
          <a:srcRect b="0" l="0" r="0" t="0"/>
          <a:stretch/>
        </p:blipFill>
        <p:spPr>
          <a:xfrm>
            <a:off x="1289922" y="0"/>
            <a:ext cx="6564154"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Weakness</a:t>
            </a:r>
            <a:endParaRPr/>
          </a:p>
        </p:txBody>
      </p:sp>
      <p:sp>
        <p:nvSpPr>
          <p:cNvPr id="260" name="Google Shape;26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A major weakness in using decision trees as a prediction model in RS is the need to build a huge number of trees (either for each item or for each user). </a:t>
            </a:r>
            <a:endParaRPr sz="1900"/>
          </a:p>
          <a:p>
            <a:pPr indent="-349250" lvl="0" marL="457200" rtl="0" algn="l">
              <a:lnSpc>
                <a:spcPct val="115000"/>
              </a:lnSpc>
              <a:spcBef>
                <a:spcPts val="0"/>
              </a:spcBef>
              <a:spcAft>
                <a:spcPts val="0"/>
              </a:spcAft>
              <a:buSzPts val="1900"/>
              <a:buChar char="●"/>
            </a:pPr>
            <a:r>
              <a:rPr lang="en" sz="1900"/>
              <a:t>Moreover, the model can only compute the expected rating of a single item at a time. To provide recommendations to the user, we must traverse the tree(s) from root to leaf once for each item in order to compute its predicted rating.</a:t>
            </a:r>
            <a:endParaRPr sz="1900"/>
          </a:p>
          <a:p>
            <a:pPr indent="-349250" lvl="0" marL="457200" rtl="0" algn="l">
              <a:lnSpc>
                <a:spcPct val="115000"/>
              </a:lnSpc>
              <a:spcBef>
                <a:spcPts val="0"/>
              </a:spcBef>
              <a:spcAft>
                <a:spcPts val="0"/>
              </a:spcAft>
              <a:buSzPts val="1900"/>
              <a:buChar char="●"/>
            </a:pPr>
            <a:r>
              <a:rPr lang="en" sz="1900"/>
              <a:t> Only after computing the predicted rating of all items can the RS provide the recommendations (highest predicted rating items). Thus decision trees in RS do not scale well with respect to the number of items.</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main challenge in extending decision trees to collaborative filtering is that the predicted entries and the observed entries are not clearly separated in column-wise fashion as feature and class variables. Furthermore, the ratings matrix is very sparsely populated, where the majority of entries are missing. This creates challenges in hierarchically partitioning the training data during the tree-building phase.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Rule-Based Collaborative Filtering</a:t>
            </a:r>
            <a:endParaRPr/>
          </a:p>
        </p:txBody>
      </p:sp>
      <p:sp>
        <p:nvSpPr>
          <p:cNvPr id="271" name="Google Shape;271;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relationship between association rules  and collaborative filtering is a natural one because the association rule problem was first proposed in the context of discovering relationships between supermarket data.</a:t>
            </a:r>
            <a:endParaRPr/>
          </a:p>
          <a:p>
            <a:pPr indent="-342900" lvl="0" marL="457200" rtl="0" algn="l">
              <a:lnSpc>
                <a:spcPct val="115000"/>
              </a:lnSpc>
              <a:spcBef>
                <a:spcPts val="0"/>
              </a:spcBef>
              <a:spcAft>
                <a:spcPts val="0"/>
              </a:spcAft>
              <a:buSzPts val="1800"/>
              <a:buChar char="●"/>
            </a:pPr>
            <a:r>
              <a:t/>
            </a:r>
            <a:endParaRPr/>
          </a:p>
        </p:txBody>
      </p:sp>
      <p:pic>
        <p:nvPicPr>
          <p:cNvPr id="272" name="Google Shape;272;p37"/>
          <p:cNvPicPr preferRelativeResize="0"/>
          <p:nvPr/>
        </p:nvPicPr>
        <p:blipFill rotWithShape="1">
          <a:blip r:embed="rId3">
            <a:alphaModFix/>
          </a:blip>
          <a:srcRect b="0" l="0" r="0" t="0"/>
          <a:stretch/>
        </p:blipFill>
        <p:spPr>
          <a:xfrm>
            <a:off x="0" y="2281761"/>
            <a:ext cx="9143999" cy="19559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8"/>
          <p:cNvPicPr preferRelativeResize="0"/>
          <p:nvPr/>
        </p:nvPicPr>
        <p:blipFill rotWithShape="1">
          <a:blip r:embed="rId3">
            <a:alphaModFix/>
          </a:blip>
          <a:srcRect b="0" l="0" r="0" t="0"/>
          <a:stretch/>
        </p:blipFill>
        <p:spPr>
          <a:xfrm>
            <a:off x="0" y="1518013"/>
            <a:ext cx="9144001" cy="2107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Naive Bayes Collaborative Filtering</a:t>
            </a:r>
            <a:endParaRPr/>
          </a:p>
        </p:txBody>
      </p:sp>
      <p:sp>
        <p:nvSpPr>
          <p:cNvPr id="283" name="Google Shape;28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We will assume that there are a small number of distinct ratings, each of which can be treated as a categorical value. Therefore, the orderings among the ratings will be ignored in the following discussion. For example, three ratings, such as Like, Neutral, and Dislike, will be treated as unordered discrete values. In the case where the number of distinct ratings is small, such an approximation can be reasonably used without significant loss in accuracy.</a:t>
            </a:r>
            <a:endParaRPr/>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en"/>
              <a:t>The naive Bayes model is a generative model, which is commonly used for classification.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Assume that there are l distinct values of the ratings, which are denoted by v1 ...vl. As in the case of the other models discussed in this chapter, we assume that we have an m × n matrix R containing the ratings of m users for n items. The (u, j)th entry of the matrix is denoted by r</a:t>
            </a:r>
            <a:r>
              <a:rPr baseline="-25000" lang="en"/>
              <a:t>uj</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we assume that the user-item ratings matrix is an incomplete m × n matrix </a:t>
            </a:r>
            <a:endParaRPr/>
          </a:p>
          <a:p>
            <a:pPr indent="0" lvl="0" marL="0" rtl="0" algn="l">
              <a:lnSpc>
                <a:spcPct val="115000"/>
              </a:lnSpc>
              <a:spcBef>
                <a:spcPts val="1200"/>
              </a:spcBef>
              <a:spcAft>
                <a:spcPts val="0"/>
              </a:spcAft>
              <a:buSzPts val="1800"/>
              <a:buNone/>
            </a:pPr>
            <a:r>
              <a:rPr lang="en"/>
              <a:t>R = [</a:t>
            </a:r>
            <a:r>
              <a:rPr lang="en" sz="2400"/>
              <a:t>r</a:t>
            </a:r>
            <a:r>
              <a:rPr lang="en" sz="1400"/>
              <a:t>uj</a:t>
            </a:r>
            <a:r>
              <a:rPr lang="en"/>
              <a:t> ] containing m users and n items.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 ratings matrix is denoted by R, and it is an m × n matrix containing m users and n items. Therefore, the rating of user u for item j is denoted by [</a:t>
            </a:r>
            <a:r>
              <a:rPr lang="en" sz="2400"/>
              <a:t>r</a:t>
            </a:r>
            <a:r>
              <a:rPr lang="en" sz="1400"/>
              <a:t>uj</a:t>
            </a:r>
            <a:r>
              <a:rPr lang="en"/>
              <a:t> ]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4" name="Google Shape;294;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5" name="Google Shape;295;p41"/>
          <p:cNvPicPr preferRelativeResize="0"/>
          <p:nvPr/>
        </p:nvPicPr>
        <p:blipFill rotWithShape="1">
          <a:blip r:embed="rId3">
            <a:alphaModFix/>
          </a:blip>
          <a:srcRect b="0" l="0" r="0" t="0"/>
          <a:stretch/>
        </p:blipFill>
        <p:spPr>
          <a:xfrm>
            <a:off x="0" y="259013"/>
            <a:ext cx="9143999" cy="462547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2"/>
          <p:cNvPicPr preferRelativeResize="0"/>
          <p:nvPr/>
        </p:nvPicPr>
        <p:blipFill rotWithShape="1">
          <a:blip r:embed="rId3">
            <a:alphaModFix/>
          </a:blip>
          <a:srcRect b="0" l="0" r="0" t="0"/>
          <a:stretch/>
        </p:blipFill>
        <p:spPr>
          <a:xfrm>
            <a:off x="1772812" y="-76200"/>
            <a:ext cx="5903177" cy="514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75565" marR="43180" rtl="0" algn="just">
              <a:lnSpc>
                <a:spcPct val="100000"/>
              </a:lnSpc>
              <a:spcBef>
                <a:spcPts val="0"/>
              </a:spcBef>
              <a:spcAft>
                <a:spcPts val="0"/>
              </a:spcAft>
              <a:buClr>
                <a:schemeClr val="dk1"/>
              </a:buClr>
              <a:buSzPct val="27877"/>
              <a:buFont typeface="Arial"/>
              <a:buNone/>
            </a:pPr>
            <a:r>
              <a:rPr lang="en" sz="3945">
                <a:latin typeface="Times New Roman"/>
                <a:ea typeface="Times New Roman"/>
                <a:cs typeface="Times New Roman"/>
                <a:sym typeface="Times New Roman"/>
              </a:rPr>
              <a:t>pre-processing based approaches,</a:t>
            </a:r>
            <a:endParaRPr/>
          </a:p>
        </p:txBody>
      </p:sp>
      <p:sp>
        <p:nvSpPr>
          <p:cNvPr id="306" name="Google Shape;306;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1. (Iterative step 1): Use algorithm A to estimate the missing entries of each column by setting it as the target variable and the remaining columns as the feature variables. For the remaining columns, use the current set of filled in values to create a complete matrix of feature variables. The observed ratings in the target column are used for training, and the missing ratings are predicted. </a:t>
            </a:r>
            <a:endParaRPr/>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en"/>
              <a:t>2. (Iterative step 2): Update all the missing entries based on the prediction of algorithm A on each target column.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12" name="Google Shape;312;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13" name="Google Shape;313;p44"/>
          <p:cNvPicPr preferRelativeResize="0"/>
          <p:nvPr/>
        </p:nvPicPr>
        <p:blipFill rotWithShape="1">
          <a:blip r:embed="rId3">
            <a:alphaModFix/>
          </a:blip>
          <a:srcRect b="0" l="0" r="0" t="0"/>
          <a:stretch/>
        </p:blipFill>
        <p:spPr>
          <a:xfrm>
            <a:off x="2809875" y="300038"/>
            <a:ext cx="3524250" cy="4543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19" name="Google Shape;319;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t>Consider an arbitrary classification/regression modeling algorithm A, which is designed to work with a completely specified matrix. </a:t>
            </a:r>
            <a:endParaRPr/>
          </a:p>
          <a:p>
            <a:pPr indent="0" lvl="0" marL="0" rtl="0" algn="l">
              <a:lnSpc>
                <a:spcPct val="115000"/>
              </a:lnSpc>
              <a:spcBef>
                <a:spcPts val="1200"/>
              </a:spcBef>
              <a:spcAft>
                <a:spcPts val="0"/>
              </a:spcAft>
              <a:buSzPct val="129032"/>
              <a:buNone/>
            </a:pPr>
            <a:r>
              <a:rPr lang="en"/>
              <a:t>The first step is to initialize the missing entries in the matrix with row averages, column averages, or with any simple collaborative filtering algorithm. </a:t>
            </a:r>
            <a:endParaRPr/>
          </a:p>
          <a:p>
            <a:pPr indent="0" lvl="0" marL="0" rtl="0" algn="l">
              <a:lnSpc>
                <a:spcPct val="115000"/>
              </a:lnSpc>
              <a:spcBef>
                <a:spcPts val="1200"/>
              </a:spcBef>
              <a:spcAft>
                <a:spcPts val="0"/>
              </a:spcAft>
              <a:buSzPct val="129032"/>
              <a:buNone/>
            </a:pPr>
            <a:r>
              <a:rPr lang="en"/>
              <a:t>For example, one might use a simple user-based algorithm for the initialization process. As an optional enhancement, one might center each row of the ratings matrix as a preprocessing step to remove user bias. </a:t>
            </a:r>
            <a:endParaRPr/>
          </a:p>
          <a:p>
            <a:pPr indent="0" lvl="0" marL="0" rtl="0" algn="l">
              <a:lnSpc>
                <a:spcPct val="115000"/>
              </a:lnSpc>
              <a:spcBef>
                <a:spcPts val="1200"/>
              </a:spcBef>
              <a:spcAft>
                <a:spcPts val="1200"/>
              </a:spcAft>
              <a:buSzPct val="129032"/>
              <a:buNone/>
            </a:pPr>
            <a:r>
              <a:rPr lang="en"/>
              <a:t>In this case, the bias of each user needs to be added back to the predicted values in a post-processing phase. Removing user bias during pre-processing often makes the approach more robust. If the user bias is removed, then the missing entries are always filled in with row averages, which are 0. These simple initializations and bias removal methods will still lead to prediction bias, when one attempts to use the artificially filled in values as training data. Then, the bias in the predicted entries can be iteratively reduced by using the following two-step iterative approach: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0909"/>
              <a:buFont typeface="Arial"/>
              <a:buNone/>
            </a:pPr>
            <a:r>
              <a:rPr b="1" lang="en" sz="2688">
                <a:solidFill>
                  <a:schemeClr val="dk2"/>
                </a:solidFill>
              </a:rPr>
              <a:t>Latent factor models</a:t>
            </a:r>
            <a:endParaRPr b="1" sz="3688"/>
          </a:p>
        </p:txBody>
      </p:sp>
      <p:sp>
        <p:nvSpPr>
          <p:cNvPr id="325" name="Google Shape;325;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Latent factor models are considered to be state-of-the-art in recommender systems. These models leverage well-known dimensionality reduction methods to fill in the missing entries. Dimensionality reduction methods are used commonly in other areas of data analytics to represent the underlying data in a small number of dimensions.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The key idea in dimensionality reduction methods is that the reduced, rotated, and completely specified representation can be robustly estimated from an incomplete data matrix.</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 a Neural Network</a:t>
            </a:r>
            <a:endParaRPr/>
          </a:p>
          <a:p>
            <a:pPr indent="0" lvl="0" marL="0" rtl="0" algn="l">
              <a:lnSpc>
                <a:spcPct val="100000"/>
              </a:lnSpc>
              <a:spcBef>
                <a:spcPts val="0"/>
              </a:spcBef>
              <a:spcAft>
                <a:spcPts val="0"/>
              </a:spcAft>
              <a:buSzPct val="111111"/>
              <a:buNone/>
            </a:pPr>
            <a:r>
              <a:rPr lang="en"/>
              <a:t> as a Black-Box</a:t>
            </a:r>
            <a:endParaRPr/>
          </a:p>
        </p:txBody>
      </p:sp>
      <p:pic>
        <p:nvPicPr>
          <p:cNvPr id="331" name="Google Shape;331;p47"/>
          <p:cNvPicPr preferRelativeResize="0"/>
          <p:nvPr/>
        </p:nvPicPr>
        <p:blipFill rotWithShape="1">
          <a:blip r:embed="rId3">
            <a:alphaModFix/>
          </a:blip>
          <a:srcRect b="0" l="0" r="0" t="0"/>
          <a:stretch/>
        </p:blipFill>
        <p:spPr>
          <a:xfrm>
            <a:off x="4511755" y="0"/>
            <a:ext cx="4320540" cy="5143500"/>
          </a:xfrm>
          <a:prstGeom prst="rect">
            <a:avLst/>
          </a:prstGeom>
          <a:noFill/>
          <a:ln>
            <a:noFill/>
          </a:ln>
        </p:spPr>
      </p:pic>
      <p:sp>
        <p:nvSpPr>
          <p:cNvPr id="332" name="Google Shape;332;p47"/>
          <p:cNvSpPr txBox="1"/>
          <p:nvPr/>
        </p:nvSpPr>
        <p:spPr>
          <a:xfrm>
            <a:off x="7453250" y="63425"/>
            <a:ext cx="15567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b is bias</a:t>
            </a:r>
            <a:endParaRPr b="0" i="0" sz="1500" u="none" cap="none" strike="noStrike">
              <a:solidFill>
                <a:schemeClr val="dk2"/>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8"/>
          <p:cNvPicPr preferRelativeResize="0"/>
          <p:nvPr/>
        </p:nvPicPr>
        <p:blipFill rotWithShape="1">
          <a:blip r:embed="rId3">
            <a:alphaModFix/>
          </a:blip>
          <a:srcRect b="0" l="0" r="0" t="0"/>
          <a:stretch/>
        </p:blipFill>
        <p:spPr>
          <a:xfrm>
            <a:off x="667419" y="-228750"/>
            <a:ext cx="7809163"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ATTACKS </a:t>
            </a:r>
            <a:endParaRPr/>
          </a:p>
        </p:txBody>
      </p:sp>
      <p:sp>
        <p:nvSpPr>
          <p:cNvPr id="343" name="Google Shape;343;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rPr lang="en"/>
              <a:t>incorrect feedback about items for personal gain or for malicious reasons:</a:t>
            </a:r>
            <a:endParaRPr/>
          </a:p>
          <a:p>
            <a:pPr indent="0" lvl="0" marL="0" rtl="0" algn="l">
              <a:lnSpc>
                <a:spcPct val="115000"/>
              </a:lnSpc>
              <a:spcBef>
                <a:spcPts val="1200"/>
              </a:spcBef>
              <a:spcAft>
                <a:spcPts val="0"/>
              </a:spcAft>
              <a:buSzPts val="1946"/>
              <a:buNone/>
            </a:pPr>
            <a:r>
              <a:rPr lang="en"/>
              <a:t> • The manufacturer of an item or the author of a book might submit fake (positive) reviews on Amazon in order to maximize sales. Such attacks are also referred to as product </a:t>
            </a:r>
            <a:r>
              <a:rPr b="1" lang="en"/>
              <a:t>push attacks</a:t>
            </a:r>
            <a:r>
              <a:rPr lang="en"/>
              <a:t>. </a:t>
            </a:r>
            <a:endParaRPr/>
          </a:p>
          <a:p>
            <a:pPr indent="0" lvl="0" marL="0" rtl="0" algn="l">
              <a:lnSpc>
                <a:spcPct val="115000"/>
              </a:lnSpc>
              <a:spcBef>
                <a:spcPts val="1200"/>
              </a:spcBef>
              <a:spcAft>
                <a:spcPts val="0"/>
              </a:spcAft>
              <a:buSzPts val="1946"/>
              <a:buNone/>
            </a:pPr>
            <a:r>
              <a:rPr lang="en"/>
              <a:t>• The competitor of an item manufacturer might submit malicious reviews about the item. Such attacks are also referred to as </a:t>
            </a:r>
            <a:r>
              <a:rPr b="1" lang="en"/>
              <a:t>nuke attacks</a:t>
            </a:r>
            <a:r>
              <a:rPr lang="en"/>
              <a:t>.</a:t>
            </a:r>
            <a:endParaRPr/>
          </a:p>
          <a:p>
            <a:pPr indent="0" lvl="0" marL="0" rtl="0" algn="l">
              <a:lnSpc>
                <a:spcPct val="115000"/>
              </a:lnSpc>
              <a:spcBef>
                <a:spcPts val="1200"/>
              </a:spcBef>
              <a:spcAft>
                <a:spcPts val="1200"/>
              </a:spcAft>
              <a:buSzPts val="1946"/>
              <a:buNone/>
            </a:pPr>
            <a:r>
              <a:rPr lang="en"/>
              <a:t>By creating a concerted set of fake feedbacks from many different users, it is possible to change the predictions of the recommender system. Such users become shills in the attack process. Therefore, such attacks are also referred to as </a:t>
            </a:r>
            <a:r>
              <a:rPr b="1" lang="en"/>
              <a:t>shilling attacks</a:t>
            </a:r>
            <a:r>
              <a:rPr lang="en"/>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49" name="Google Shape;349;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50" name="Google Shape;350;p50"/>
          <p:cNvPicPr preferRelativeResize="0"/>
          <p:nvPr/>
        </p:nvPicPr>
        <p:blipFill rotWithShape="1">
          <a:blip r:embed="rId3">
            <a:alphaModFix/>
          </a:blip>
          <a:srcRect b="0" l="0" r="0" t="0"/>
          <a:stretch/>
        </p:blipFill>
        <p:spPr>
          <a:xfrm>
            <a:off x="0" y="239846"/>
            <a:ext cx="9143999" cy="46638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idx="1" type="body"/>
          </p:nvPr>
        </p:nvSpPr>
        <p:spPr>
          <a:xfrm>
            <a:off x="100050" y="0"/>
            <a:ext cx="8943900" cy="4822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200"/>
              <a:t>Neighborhood-based collaborative filtering algorithms can be formulated in one of two ways: </a:t>
            </a:r>
            <a:endParaRPr b="1" sz="2200"/>
          </a:p>
          <a:p>
            <a:pPr indent="0" lvl="0" marL="0" rtl="0" algn="just">
              <a:lnSpc>
                <a:spcPct val="115000"/>
              </a:lnSpc>
              <a:spcBef>
                <a:spcPts val="1200"/>
              </a:spcBef>
              <a:spcAft>
                <a:spcPts val="0"/>
              </a:spcAft>
              <a:buSzPts val="1800"/>
              <a:buNone/>
            </a:pPr>
            <a:r>
              <a:rPr lang="en" sz="2000"/>
              <a:t>1. </a:t>
            </a:r>
            <a:r>
              <a:rPr b="1" lang="en" sz="2000">
                <a:solidFill>
                  <a:srgbClr val="FF0000"/>
                </a:solidFill>
              </a:rPr>
              <a:t>Predicting the rating value of a user-item combination:</a:t>
            </a:r>
            <a:r>
              <a:rPr lang="en" sz="2000"/>
              <a:t> This is the simplest and most primitive formulation of a recommender system. In this case, the missing rating ruj of the user u for item j is predicted. </a:t>
            </a:r>
            <a:endParaRPr sz="2000"/>
          </a:p>
          <a:p>
            <a:pPr indent="0" lvl="0" marL="0" rtl="0" algn="just">
              <a:lnSpc>
                <a:spcPct val="115000"/>
              </a:lnSpc>
              <a:spcBef>
                <a:spcPts val="1200"/>
              </a:spcBef>
              <a:spcAft>
                <a:spcPts val="1200"/>
              </a:spcAft>
              <a:buSzPts val="1800"/>
              <a:buNone/>
            </a:pPr>
            <a:r>
              <a:rPr lang="en" sz="2000"/>
              <a:t>2. </a:t>
            </a:r>
            <a:r>
              <a:rPr b="1" lang="en" sz="2000">
                <a:solidFill>
                  <a:srgbClr val="FF0000"/>
                </a:solidFill>
              </a:rPr>
              <a:t>Determining the top-k items or top-k users: </a:t>
            </a:r>
            <a:r>
              <a:rPr lang="en" sz="2000"/>
              <a:t>In most practical settings, the merchant is not necessarily looking for specific ratings values of user-item combinations. Rather, it is more interesting to learn the top-k most relevant items for a particular user, or the top-k most relevant users for a particular item. The problem of determining the top-k items is more common than that of finding the top-k users.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56" name="Google Shape;356;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57" name="Google Shape;357;p51"/>
          <p:cNvPicPr preferRelativeResize="0"/>
          <p:nvPr/>
        </p:nvPicPr>
        <p:blipFill rotWithShape="1">
          <a:blip r:embed="rId3">
            <a:alphaModFix/>
          </a:blip>
          <a:srcRect b="0" l="0" r="0" t="0"/>
          <a:stretch/>
        </p:blipFill>
        <p:spPr>
          <a:xfrm>
            <a:off x="0" y="320919"/>
            <a:ext cx="9143999" cy="4501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29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Ratings </a:t>
            </a:r>
            <a:endParaRPr/>
          </a:p>
        </p:txBody>
      </p:sp>
      <p:sp>
        <p:nvSpPr>
          <p:cNvPr id="86" name="Google Shape;86;p6"/>
          <p:cNvSpPr txBox="1"/>
          <p:nvPr>
            <p:ph idx="1" type="body"/>
          </p:nvPr>
        </p:nvSpPr>
        <p:spPr>
          <a:xfrm>
            <a:off x="311700" y="736550"/>
            <a:ext cx="8520600" cy="3879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2118"/>
              <a:buNone/>
            </a:pPr>
            <a:r>
              <a:rPr lang="en"/>
              <a:t>1. Continuous ratings: Jester joke recommendation engine values -10-+10</a:t>
            </a:r>
            <a:endParaRPr/>
          </a:p>
          <a:p>
            <a:pPr indent="0" lvl="0" marL="0" rtl="0" algn="l">
              <a:lnSpc>
                <a:spcPct val="115000"/>
              </a:lnSpc>
              <a:spcBef>
                <a:spcPts val="1200"/>
              </a:spcBef>
              <a:spcAft>
                <a:spcPts val="0"/>
              </a:spcAft>
              <a:buSzPts val="2118"/>
              <a:buNone/>
            </a:pPr>
            <a:r>
              <a:rPr lang="en"/>
              <a:t>The drawback of this approach is that it creates a burden on the user of having to think of a real value from an infinite number of possibilities. Therefore, such an approach is relatively rare</a:t>
            </a:r>
            <a:endParaRPr/>
          </a:p>
          <a:p>
            <a:pPr indent="0" lvl="0" marL="0" rtl="0" algn="l">
              <a:lnSpc>
                <a:spcPct val="115000"/>
              </a:lnSpc>
              <a:spcBef>
                <a:spcPts val="1200"/>
              </a:spcBef>
              <a:spcAft>
                <a:spcPts val="0"/>
              </a:spcAft>
              <a:buSzPts val="2118"/>
              <a:buNone/>
            </a:pPr>
            <a:r>
              <a:rPr lang="en"/>
              <a:t>2. Interval-based ratings: numerical integer values from 1 to 5, from -2 to 2, or from 1 to 7. An important assumption is that the numerical values explicitly define the distances between the ratings, and the rating values are typically equidistant</a:t>
            </a:r>
            <a:endParaRPr/>
          </a:p>
          <a:p>
            <a:pPr indent="0" lvl="0" marL="0" rtl="0" algn="l">
              <a:lnSpc>
                <a:spcPct val="115000"/>
              </a:lnSpc>
              <a:spcBef>
                <a:spcPts val="1200"/>
              </a:spcBef>
              <a:spcAft>
                <a:spcPts val="0"/>
              </a:spcAft>
              <a:buSzPts val="2118"/>
              <a:buNone/>
            </a:pPr>
            <a:r>
              <a:rPr lang="en"/>
              <a:t>3. Ordinal ratings: “Strongly Disagree,” “Disagree,” “Neutral,” “Agree,” and “Strongly Agree.”</a:t>
            </a:r>
            <a:endParaRPr/>
          </a:p>
          <a:p>
            <a:pPr indent="0" lvl="0" marL="0" rtl="0" algn="l">
              <a:lnSpc>
                <a:spcPct val="115000"/>
              </a:lnSpc>
              <a:spcBef>
                <a:spcPts val="1200"/>
              </a:spcBef>
              <a:spcAft>
                <a:spcPts val="0"/>
              </a:spcAft>
              <a:buSzPts val="2118"/>
              <a:buNone/>
            </a:pPr>
            <a:r>
              <a:rPr lang="en"/>
              <a:t>4. Binary ratings: like or dislike : you tube</a:t>
            </a:r>
            <a:endParaRPr/>
          </a:p>
          <a:p>
            <a:pPr indent="0" lvl="0" marL="0" rtl="0" algn="l">
              <a:lnSpc>
                <a:spcPct val="115000"/>
              </a:lnSpc>
              <a:spcBef>
                <a:spcPts val="1200"/>
              </a:spcBef>
              <a:spcAft>
                <a:spcPts val="1200"/>
              </a:spcAft>
              <a:buClr>
                <a:schemeClr val="dk1"/>
              </a:buClr>
              <a:buSzPts val="1100"/>
              <a:buFont typeface="Arial"/>
              <a:buNone/>
            </a:pPr>
            <a:r>
              <a:rPr lang="en"/>
              <a:t>5. Unary ratings: like : facebook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311700" y="139775"/>
            <a:ext cx="8520600" cy="572700"/>
          </a:xfrm>
          <a:prstGeom prst="rect">
            <a:avLst/>
          </a:prstGeom>
          <a:noFill/>
          <a:ln>
            <a:noFill/>
          </a:ln>
        </p:spPr>
        <p:txBody>
          <a:bodyPr anchorCtr="0" anchor="t" bIns="91425" lIns="91425" spcFirstLastPara="1" rIns="91425" wrap="square" tIns="91425">
            <a:noAutofit/>
          </a:bodyPr>
          <a:lstStyle/>
          <a:p>
            <a:pPr indent="0" lvl="0" marL="0" marR="152400" rtl="0" algn="l">
              <a:lnSpc>
                <a:spcPct val="128571"/>
              </a:lnSpc>
              <a:spcBef>
                <a:spcPts val="0"/>
              </a:spcBef>
              <a:spcAft>
                <a:spcPts val="0"/>
              </a:spcAft>
              <a:buClr>
                <a:schemeClr val="dk1"/>
              </a:buClr>
              <a:buSzPts val="990"/>
              <a:buFont typeface="Arial"/>
              <a:buNone/>
            </a:pPr>
            <a:r>
              <a:rPr b="1" lang="en" sz="2090">
                <a:solidFill>
                  <a:srgbClr val="202124"/>
                </a:solidFill>
                <a:highlight>
                  <a:srgbClr val="FFFFFF"/>
                </a:highlight>
              </a:rPr>
              <a:t>Pearson correlation coefficient</a:t>
            </a:r>
            <a:endParaRPr b="1" sz="2090">
              <a:solidFill>
                <a:srgbClr val="202124"/>
              </a:solidFill>
              <a:highlight>
                <a:srgbClr val="FFFFFF"/>
              </a:highlight>
            </a:endParaRPr>
          </a:p>
          <a:p>
            <a:pPr indent="0" lvl="0" marL="0" rtl="0" algn="l">
              <a:lnSpc>
                <a:spcPct val="100000"/>
              </a:lnSpc>
              <a:spcBef>
                <a:spcPts val="0"/>
              </a:spcBef>
              <a:spcAft>
                <a:spcPts val="0"/>
              </a:spcAft>
              <a:buSzPts val="990"/>
              <a:buNone/>
            </a:pPr>
            <a:r>
              <a:t/>
            </a:r>
            <a:endParaRPr sz="2520"/>
          </a:p>
        </p:txBody>
      </p:sp>
      <p:sp>
        <p:nvSpPr>
          <p:cNvPr id="92" name="Google Shape;9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93" name="Google Shape;93;p11"/>
          <p:cNvPicPr preferRelativeResize="0"/>
          <p:nvPr/>
        </p:nvPicPr>
        <p:blipFill rotWithShape="1">
          <a:blip r:embed="rId3">
            <a:alphaModFix/>
          </a:blip>
          <a:srcRect b="0" l="0" r="0" t="0"/>
          <a:stretch/>
        </p:blipFill>
        <p:spPr>
          <a:xfrm>
            <a:off x="2302975" y="1152463"/>
            <a:ext cx="4324350" cy="1057275"/>
          </a:xfrm>
          <a:prstGeom prst="rect">
            <a:avLst/>
          </a:prstGeom>
          <a:noFill/>
          <a:ln>
            <a:noFill/>
          </a:ln>
        </p:spPr>
      </p:pic>
      <p:pic>
        <p:nvPicPr>
          <p:cNvPr id="94" name="Google Shape;94;p11"/>
          <p:cNvPicPr preferRelativeResize="0"/>
          <p:nvPr/>
        </p:nvPicPr>
        <p:blipFill rotWithShape="1">
          <a:blip r:embed="rId4">
            <a:alphaModFix/>
          </a:blip>
          <a:srcRect b="0" l="0" r="0" t="0"/>
          <a:stretch/>
        </p:blipFill>
        <p:spPr>
          <a:xfrm>
            <a:off x="2756850" y="2571738"/>
            <a:ext cx="4057650" cy="23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22852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Predicting Ratings with Neighborhood-Based Methods</a:t>
            </a:r>
            <a:endParaRPr/>
          </a:p>
        </p:txBody>
      </p:sp>
      <p:sp>
        <p:nvSpPr>
          <p:cNvPr id="100" name="Google Shape;100;p7"/>
          <p:cNvSpPr txBox="1"/>
          <p:nvPr>
            <p:ph idx="1" type="body"/>
          </p:nvPr>
        </p:nvSpPr>
        <p:spPr>
          <a:xfrm>
            <a:off x="228525" y="7074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User-based models </a:t>
            </a:r>
            <a:endParaRPr/>
          </a:p>
          <a:p>
            <a:pPr indent="0" lvl="0" marL="0" rtl="0" algn="l">
              <a:lnSpc>
                <a:spcPct val="115000"/>
              </a:lnSpc>
              <a:spcBef>
                <a:spcPts val="1200"/>
              </a:spcBef>
              <a:spcAft>
                <a:spcPts val="1200"/>
              </a:spcAft>
              <a:buSzPts val="1800"/>
              <a:buNone/>
            </a:pPr>
            <a:r>
              <a:t/>
            </a:r>
            <a:endParaRPr/>
          </a:p>
        </p:txBody>
      </p:sp>
      <p:pic>
        <p:nvPicPr>
          <p:cNvPr id="101" name="Google Shape;101;p7"/>
          <p:cNvPicPr preferRelativeResize="0"/>
          <p:nvPr/>
        </p:nvPicPr>
        <p:blipFill rotWithShape="1">
          <a:blip r:embed="rId3">
            <a:alphaModFix/>
          </a:blip>
          <a:srcRect b="0" l="0" r="0" t="0"/>
          <a:stretch/>
        </p:blipFill>
        <p:spPr>
          <a:xfrm>
            <a:off x="4084205" y="707450"/>
            <a:ext cx="4766644" cy="798600"/>
          </a:xfrm>
          <a:prstGeom prst="rect">
            <a:avLst/>
          </a:prstGeom>
          <a:noFill/>
          <a:ln>
            <a:noFill/>
          </a:ln>
        </p:spPr>
      </p:pic>
      <p:pic>
        <p:nvPicPr>
          <p:cNvPr id="102" name="Google Shape;102;p7"/>
          <p:cNvPicPr preferRelativeResize="0"/>
          <p:nvPr/>
        </p:nvPicPr>
        <p:blipFill rotWithShape="1">
          <a:blip r:embed="rId4">
            <a:alphaModFix/>
          </a:blip>
          <a:srcRect b="0" l="0" r="0" t="0"/>
          <a:stretch/>
        </p:blipFill>
        <p:spPr>
          <a:xfrm>
            <a:off x="242875" y="1930263"/>
            <a:ext cx="8658225" cy="298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idx="1" type="body"/>
          </p:nvPr>
        </p:nvSpPr>
        <p:spPr>
          <a:xfrm>
            <a:off x="311700" y="6117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2. Item-based models:</a:t>
            </a:r>
            <a:endParaRPr/>
          </a:p>
          <a:p>
            <a:pPr indent="0" lvl="0" marL="0" rtl="0" algn="l">
              <a:lnSpc>
                <a:spcPct val="115000"/>
              </a:lnSpc>
              <a:spcBef>
                <a:spcPts val="1200"/>
              </a:spcBef>
              <a:spcAft>
                <a:spcPts val="1200"/>
              </a:spcAft>
              <a:buSzPts val="1800"/>
              <a:buNone/>
            </a:pPr>
            <a:r>
              <a:t/>
            </a:r>
            <a:endParaRPr/>
          </a:p>
        </p:txBody>
      </p:sp>
      <p:pic>
        <p:nvPicPr>
          <p:cNvPr id="108" name="Google Shape;108;p9"/>
          <p:cNvPicPr preferRelativeResize="0"/>
          <p:nvPr/>
        </p:nvPicPr>
        <p:blipFill rotWithShape="1">
          <a:blip r:embed="rId3">
            <a:alphaModFix/>
          </a:blip>
          <a:srcRect b="0" l="0" r="0" t="0"/>
          <a:stretch/>
        </p:blipFill>
        <p:spPr>
          <a:xfrm>
            <a:off x="561975" y="1456600"/>
            <a:ext cx="8020050" cy="249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