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0083800" cy="7562850"/>
  <p:notesSz cx="100838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9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1190"/>
            <a:ext cx="494030" cy="3077845"/>
          </a:xfrm>
          <a:custGeom>
            <a:avLst/>
            <a:gdLst/>
            <a:ahLst/>
            <a:cxnLst/>
            <a:rect l="l" t="t" r="r" b="b"/>
            <a:pathLst>
              <a:path w="494030" h="3077845">
                <a:moveTo>
                  <a:pt x="0" y="0"/>
                </a:moveTo>
                <a:lnTo>
                  <a:pt x="0" y="3077846"/>
                </a:lnTo>
                <a:lnTo>
                  <a:pt x="493588" y="3077846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56989" y="4607902"/>
            <a:ext cx="4424680" cy="2951480"/>
          </a:xfrm>
          <a:custGeom>
            <a:avLst/>
            <a:gdLst/>
            <a:ahLst/>
            <a:cxnLst/>
            <a:rect l="l" t="t" r="r" b="b"/>
            <a:pathLst>
              <a:path w="4424680" h="2951479">
                <a:moveTo>
                  <a:pt x="0" y="2951138"/>
                </a:moveTo>
                <a:lnTo>
                  <a:pt x="4424269" y="0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64780" y="0"/>
            <a:ext cx="1343025" cy="7559675"/>
          </a:xfrm>
          <a:custGeom>
            <a:avLst/>
            <a:gdLst/>
            <a:ahLst/>
            <a:cxnLst/>
            <a:rect l="l" t="t" r="r" b="b"/>
            <a:pathLst>
              <a:path w="1343025" h="7559675">
                <a:moveTo>
                  <a:pt x="0" y="0"/>
                </a:moveTo>
                <a:lnTo>
                  <a:pt x="1343025" y="7559674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597534" y="0"/>
            <a:ext cx="2484120" cy="7559040"/>
          </a:xfrm>
          <a:custGeom>
            <a:avLst/>
            <a:gdLst/>
            <a:ahLst/>
            <a:cxnLst/>
            <a:rect l="l" t="t" r="r" b="b"/>
            <a:pathLst>
              <a:path w="2484120" h="7559040">
                <a:moveTo>
                  <a:pt x="2230868" y="0"/>
                </a:moveTo>
                <a:lnTo>
                  <a:pt x="0" y="7559037"/>
                </a:lnTo>
                <a:lnTo>
                  <a:pt x="2483724" y="7559037"/>
                </a:lnTo>
                <a:lnTo>
                  <a:pt x="2483724" y="8969"/>
                </a:lnTo>
                <a:lnTo>
                  <a:pt x="2230868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43166" y="0"/>
            <a:ext cx="2138680" cy="7559040"/>
          </a:xfrm>
          <a:custGeom>
            <a:avLst/>
            <a:gdLst/>
            <a:ahLst/>
            <a:cxnLst/>
            <a:rect l="l" t="t" r="r" b="b"/>
            <a:pathLst>
              <a:path w="2138679" h="7559040">
                <a:moveTo>
                  <a:pt x="2138092" y="0"/>
                </a:moveTo>
                <a:lnTo>
                  <a:pt x="0" y="0"/>
                </a:lnTo>
                <a:lnTo>
                  <a:pt x="1324530" y="7559035"/>
                </a:lnTo>
                <a:lnTo>
                  <a:pt x="2138092" y="7559035"/>
                </a:lnTo>
                <a:lnTo>
                  <a:pt x="2138092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318249" y="4320987"/>
            <a:ext cx="2763520" cy="3238500"/>
          </a:xfrm>
          <a:custGeom>
            <a:avLst/>
            <a:gdLst/>
            <a:ahLst/>
            <a:cxnLst/>
            <a:rect l="l" t="t" r="r" b="b"/>
            <a:pathLst>
              <a:path w="2763520" h="3238500">
                <a:moveTo>
                  <a:pt x="2763009" y="0"/>
                </a:moveTo>
                <a:lnTo>
                  <a:pt x="0" y="3238050"/>
                </a:lnTo>
                <a:lnTo>
                  <a:pt x="2763009" y="3238050"/>
                </a:lnTo>
                <a:lnTo>
                  <a:pt x="2763009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730676" y="0"/>
            <a:ext cx="2350770" cy="7559040"/>
          </a:xfrm>
          <a:custGeom>
            <a:avLst/>
            <a:gdLst/>
            <a:ahLst/>
            <a:cxnLst/>
            <a:rect l="l" t="t" r="r" b="b"/>
            <a:pathLst>
              <a:path w="2350770" h="7559040">
                <a:moveTo>
                  <a:pt x="2350582" y="0"/>
                </a:moveTo>
                <a:lnTo>
                  <a:pt x="0" y="0"/>
                </a:lnTo>
                <a:lnTo>
                  <a:pt x="2044257" y="7559035"/>
                </a:lnTo>
                <a:lnTo>
                  <a:pt x="2350582" y="7549977"/>
                </a:lnTo>
                <a:lnTo>
                  <a:pt x="2350582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145524" y="0"/>
            <a:ext cx="935990" cy="7559040"/>
          </a:xfrm>
          <a:custGeom>
            <a:avLst/>
            <a:gdLst/>
            <a:ahLst/>
            <a:cxnLst/>
            <a:rect l="l" t="t" r="r" b="b"/>
            <a:pathLst>
              <a:path w="935990" h="7559040">
                <a:moveTo>
                  <a:pt x="935734" y="0"/>
                </a:moveTo>
                <a:lnTo>
                  <a:pt x="745096" y="0"/>
                </a:lnTo>
                <a:lnTo>
                  <a:pt x="0" y="7559035"/>
                </a:lnTo>
                <a:lnTo>
                  <a:pt x="935734" y="7559035"/>
                </a:lnTo>
                <a:lnTo>
                  <a:pt x="935734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24270" y="0"/>
            <a:ext cx="1157605" cy="7559040"/>
          </a:xfrm>
          <a:custGeom>
            <a:avLst/>
            <a:gdLst/>
            <a:ahLst/>
            <a:cxnLst/>
            <a:rect l="l" t="t" r="r" b="b"/>
            <a:pathLst>
              <a:path w="1157604" h="7559040">
                <a:moveTo>
                  <a:pt x="1156989" y="0"/>
                </a:moveTo>
                <a:lnTo>
                  <a:pt x="0" y="0"/>
                </a:lnTo>
                <a:lnTo>
                  <a:pt x="1033925" y="7559035"/>
                </a:lnTo>
                <a:lnTo>
                  <a:pt x="1156989" y="7559035"/>
                </a:lnTo>
                <a:lnTo>
                  <a:pt x="1156989" y="0"/>
                </a:lnTo>
                <a:close/>
              </a:path>
            </a:pathLst>
          </a:custGeom>
          <a:solidFill>
            <a:srgbClr val="226192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94064" y="5420581"/>
            <a:ext cx="1187450" cy="2138680"/>
          </a:xfrm>
          <a:custGeom>
            <a:avLst/>
            <a:gdLst/>
            <a:ahLst/>
            <a:cxnLst/>
            <a:rect l="l" t="t" r="r" b="b"/>
            <a:pathLst>
              <a:path w="1187450" h="2138679">
                <a:moveTo>
                  <a:pt x="1187195" y="0"/>
                </a:moveTo>
                <a:lnTo>
                  <a:pt x="0" y="2138456"/>
                </a:lnTo>
                <a:lnTo>
                  <a:pt x="1187195" y="2132943"/>
                </a:lnTo>
                <a:lnTo>
                  <a:pt x="118719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2121" y="2184908"/>
            <a:ext cx="8239556" cy="1083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27680" y="3776836"/>
            <a:ext cx="5023484" cy="1812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3225" y="2065020"/>
            <a:ext cx="8628380" cy="1518920"/>
            <a:chOff x="943225" y="2065020"/>
            <a:chExt cx="8628380" cy="15189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225" y="2343701"/>
              <a:ext cx="1124212" cy="3517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316" y="2065020"/>
              <a:ext cx="7805166" cy="10096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3027" y="2574036"/>
              <a:ext cx="2800350" cy="10096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014980" marR="5080" indent="-3002915">
              <a:lnSpc>
                <a:spcPts val="4010"/>
              </a:lnSpc>
              <a:spcBef>
                <a:spcPts val="490"/>
              </a:spcBef>
            </a:pPr>
            <a:r>
              <a:rPr spc="-5" dirty="0"/>
              <a:t>iFeels(Music</a:t>
            </a:r>
            <a:r>
              <a:rPr spc="5" dirty="0"/>
              <a:t> </a:t>
            </a:r>
            <a:r>
              <a:rPr spc="-5" dirty="0"/>
              <a:t>recommendation using facial </a:t>
            </a:r>
            <a:r>
              <a:rPr spc="-885" dirty="0"/>
              <a:t> </a:t>
            </a:r>
            <a:r>
              <a:rPr spc="-10" dirty="0"/>
              <a:t>expression)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307335" y="3616452"/>
            <a:ext cx="5490210" cy="2258060"/>
            <a:chOff x="2307335" y="3616452"/>
            <a:chExt cx="5490210" cy="22580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3705" y="3853190"/>
              <a:ext cx="1278535" cy="3232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0459" y="3616452"/>
              <a:ext cx="4109466" cy="8968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6291" y="4070604"/>
              <a:ext cx="5430774" cy="8968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6291" y="4524756"/>
              <a:ext cx="5432298" cy="8968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7335" y="4977384"/>
              <a:ext cx="5490210" cy="896874"/>
            </a:xfrm>
            <a:prstGeom prst="rect">
              <a:avLst/>
            </a:prstGeom>
          </p:spPr>
        </p:pic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527680" y="3776836"/>
          <a:ext cx="5022850" cy="181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9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385">
                <a:tc>
                  <a:txBody>
                    <a:bodyPr/>
                    <a:lstStyle/>
                    <a:p>
                      <a:pPr marL="37465">
                        <a:lnSpc>
                          <a:spcPts val="3460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Harshal</a:t>
                      </a:r>
                      <a:r>
                        <a:rPr sz="3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Patil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3460"/>
                        </a:lnSpc>
                      </a:pPr>
                      <a:r>
                        <a:rPr sz="3200" spc="-15" dirty="0">
                          <a:latin typeface="Times New Roman"/>
                          <a:cs typeface="Times New Roman"/>
                        </a:rPr>
                        <a:t>21107060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16">
                <a:tc>
                  <a:txBody>
                    <a:bodyPr/>
                    <a:lstStyle/>
                    <a:p>
                      <a:pPr marL="60325">
                        <a:lnSpc>
                          <a:spcPts val="3475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Arya</a:t>
                      </a:r>
                      <a:r>
                        <a:rPr sz="3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Patil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3475"/>
                        </a:lnSpc>
                      </a:pP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21107009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749">
                <a:tc>
                  <a:txBody>
                    <a:bodyPr/>
                    <a:lstStyle/>
                    <a:p>
                      <a:pPr marL="60325">
                        <a:lnSpc>
                          <a:spcPts val="3475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Faizan</a:t>
                      </a:r>
                      <a:r>
                        <a:rPr sz="3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Mahimkar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3475"/>
                        </a:lnSpc>
                      </a:pP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21107007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780">
                <a:tc>
                  <a:txBody>
                    <a:bodyPr/>
                    <a:lstStyle/>
                    <a:p>
                      <a:pPr marL="31750">
                        <a:lnSpc>
                          <a:spcPts val="3454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Himanshu</a:t>
                      </a:r>
                      <a:r>
                        <a:rPr sz="3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Maurya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3454"/>
                        </a:lnSpc>
                      </a:pPr>
                      <a:r>
                        <a:rPr sz="3200" spc="-15" dirty="0">
                          <a:latin typeface="Times New Roman"/>
                          <a:cs typeface="Times New Roman"/>
                        </a:rPr>
                        <a:t>21107038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3627120" y="5903976"/>
            <a:ext cx="2844800" cy="1095375"/>
            <a:chOff x="3627120" y="5903976"/>
            <a:chExt cx="2844800" cy="109537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59708" y="5903976"/>
              <a:ext cx="2582417" cy="78714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27120" y="6321552"/>
              <a:ext cx="1107186" cy="67741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31208" y="6321552"/>
              <a:ext cx="1418082" cy="67741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08676" y="6321552"/>
              <a:ext cx="1062989" cy="67741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805809" y="5995213"/>
            <a:ext cx="2466975" cy="79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>
              <a:lnSpc>
                <a:spcPts val="3265"/>
              </a:lnSpc>
              <a:spcBef>
                <a:spcPts val="95"/>
              </a:spcBef>
            </a:pPr>
            <a:r>
              <a:rPr sz="2800" b="1" spc="-15" dirty="0">
                <a:latin typeface="Times New Roman"/>
                <a:cs typeface="Times New Roman"/>
              </a:rPr>
              <a:t>Project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Guide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400" b="1" dirty="0">
                <a:latin typeface="Times New Roman"/>
                <a:cs typeface="Times New Roman"/>
              </a:rPr>
              <a:t>P</a:t>
            </a: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of.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Anagha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15" dirty="0">
                <a:latin typeface="Times New Roman"/>
                <a:cs typeface="Times New Roman"/>
              </a:rPr>
              <a:t>h</a:t>
            </a:r>
            <a:r>
              <a:rPr sz="2400" b="1" dirty="0">
                <a:latin typeface="Times New Roman"/>
                <a:cs typeface="Times New Roman"/>
              </a:rPr>
              <a:t>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0"/>
            <a:ext cx="10081895" cy="1952625"/>
            <a:chOff x="0" y="0"/>
            <a:chExt cx="10081895" cy="1952625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1717484"/>
              <a:ext cx="10081259" cy="1007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0"/>
              <a:ext cx="10081386" cy="1952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15" y="432609"/>
            <a:ext cx="3423777" cy="447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65" y="276859"/>
            <a:ext cx="3441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</a:t>
            </a:r>
            <a:r>
              <a:rPr spc="-50" dirty="0"/>
              <a:t> </a:t>
            </a:r>
            <a:r>
              <a:rPr dirty="0"/>
              <a:t>Block</a:t>
            </a:r>
            <a:r>
              <a:rPr spc="-50" dirty="0"/>
              <a:t> </a:t>
            </a:r>
            <a:r>
              <a:rPr dirty="0"/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8EA14-B890-984D-6893-B942AFAD2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15" y="1876425"/>
            <a:ext cx="9046679" cy="409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5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2130" y="3384042"/>
            <a:ext cx="2681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Thank</a:t>
            </a:r>
            <a:r>
              <a:rPr b="0" spc="-195" dirty="0">
                <a:latin typeface="Times New Roman"/>
                <a:cs typeface="Times New Roman"/>
              </a:rPr>
              <a:t> </a:t>
            </a:r>
            <a:r>
              <a:rPr b="0" spc="-50" dirty="0">
                <a:latin typeface="Times New Roman"/>
                <a:cs typeface="Times New Roman"/>
              </a:rPr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856" y="783129"/>
            <a:ext cx="2925449" cy="3563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627634"/>
            <a:ext cx="2965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100" dirty="0"/>
              <a:t> </a:t>
            </a:r>
            <a:r>
              <a:rPr spc="-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728" y="1740789"/>
            <a:ext cx="8798560" cy="52019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34290" indent="-343535">
              <a:lnSpc>
                <a:spcPts val="2690"/>
              </a:lnSpc>
              <a:spcBef>
                <a:spcPts val="345"/>
              </a:spcBef>
              <a:buFont typeface="Wingdings"/>
              <a:buChar char=""/>
              <a:tabLst>
                <a:tab pos="356235" algn="l"/>
              </a:tabLst>
            </a:pPr>
            <a:r>
              <a:rPr sz="2400" spc="-75" dirty="0">
                <a:latin typeface="Times New Roman"/>
                <a:cs typeface="Times New Roman"/>
              </a:rPr>
              <a:t>Web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real-time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emotion-based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music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recommendation,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ensuring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immediate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relevant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music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experience.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840105" marR="248285" lvl="1" indent="-343535">
              <a:lnSpc>
                <a:spcPts val="2690"/>
              </a:lnSpc>
              <a:spcBef>
                <a:spcPts val="1450"/>
              </a:spcBef>
              <a:buFont typeface="Arial MT"/>
              <a:buChar char="•"/>
              <a:tabLst>
                <a:tab pos="910590" algn="l"/>
                <a:tab pos="911225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challenge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recommending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music</a:t>
            </a:r>
            <a:r>
              <a:rPr sz="2400" dirty="0">
                <a:latin typeface="Times New Roman"/>
                <a:cs typeface="Times New Roman"/>
              </a:rPr>
              <a:t> 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aligns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user's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emotional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  <a:p>
            <a:pPr marL="840105" marR="17780" lvl="1" indent="-343535">
              <a:lnSpc>
                <a:spcPts val="2690"/>
              </a:lnSpc>
              <a:spcBef>
                <a:spcPts val="1380"/>
              </a:spcBef>
              <a:buFont typeface="Arial MT"/>
              <a:buChar char="•"/>
              <a:tabLst>
                <a:tab pos="840105" algn="l"/>
                <a:tab pos="84074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Users might</a:t>
            </a:r>
            <a:r>
              <a:rPr sz="2400" dirty="0">
                <a:latin typeface="Times New Roman"/>
                <a:cs typeface="Times New Roman"/>
              </a:rPr>
              <a:t> 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engage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deeply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streaming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lack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personalized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context-aware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recommendations.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Solution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Proposed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840105" marR="5080" lvl="1" indent="-343535">
              <a:lnSpc>
                <a:spcPts val="2690"/>
              </a:lnSpc>
              <a:spcBef>
                <a:spcPts val="1450"/>
              </a:spcBef>
              <a:buFont typeface="Arial MT"/>
              <a:buChar char="•"/>
              <a:tabLst>
                <a:tab pos="840105" algn="l"/>
                <a:tab pos="840740" algn="l"/>
              </a:tabLst>
            </a:pP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delivering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emotionally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relevant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music,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encourages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interact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dirty="0">
                <a:latin typeface="Times New Roman"/>
                <a:cs typeface="Times New Roman"/>
              </a:rPr>
              <a:t> 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app.</a:t>
            </a:r>
            <a:endParaRPr sz="2400">
              <a:latin typeface="Times New Roman"/>
              <a:cs typeface="Times New Roman"/>
            </a:endParaRPr>
          </a:p>
          <a:p>
            <a:pPr marL="840105" marR="100330" lvl="1" indent="-343535">
              <a:lnSpc>
                <a:spcPts val="2690"/>
              </a:lnSpc>
              <a:spcBef>
                <a:spcPts val="1380"/>
              </a:spcBef>
              <a:buFont typeface="Arial MT"/>
              <a:buChar char="•"/>
              <a:tabLst>
                <a:tab pos="840105" algn="l"/>
                <a:tab pos="84074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facial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expression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recognition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capture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user's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emotional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real-time.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849" y="783129"/>
            <a:ext cx="2521891" cy="447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627634"/>
            <a:ext cx="254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100" dirty="0"/>
              <a:t> </a:t>
            </a:r>
            <a:r>
              <a:rPr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252" y="1588007"/>
            <a:ext cx="8559800" cy="48367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Enhance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Personalization.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834">
              <a:lnSpc>
                <a:spcPts val="2680"/>
              </a:lnSpc>
              <a:spcBef>
                <a:spcPts val="14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establish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robust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mapping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facial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expressions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emotional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states.</a:t>
            </a:r>
            <a:endParaRPr sz="2400">
              <a:latin typeface="Times New Roman"/>
              <a:cs typeface="Times New Roman"/>
            </a:endParaRPr>
          </a:p>
          <a:p>
            <a:pPr marL="469900" marR="48260" indent="-457834">
              <a:lnSpc>
                <a:spcPts val="2690"/>
              </a:lnSpc>
              <a:spcBef>
                <a:spcPts val="139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design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comprehensive mapping</a:t>
            </a:r>
            <a:r>
              <a:rPr sz="2400" dirty="0">
                <a:latin typeface="Times New Roman"/>
                <a:cs typeface="Times New Roman"/>
              </a:rPr>
              <a:t> between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recognized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emotion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appropriate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music </a:t>
            </a:r>
            <a:r>
              <a:rPr sz="2400" dirty="0">
                <a:latin typeface="Times New Roman"/>
                <a:cs typeface="Times New Roman"/>
              </a:rPr>
              <a:t>genres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(Emotion-Music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Mapping).</a:t>
            </a:r>
            <a:endParaRPr sz="2400">
              <a:latin typeface="Times New Roman"/>
              <a:cs typeface="Times New Roman"/>
            </a:endParaRPr>
          </a:p>
          <a:p>
            <a:pPr marL="469900" marR="279400" indent="-457834">
              <a:lnSpc>
                <a:spcPts val="2690"/>
              </a:lnSpc>
              <a:spcBef>
                <a:spcPts val="137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dynamically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music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recommendations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combining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emotional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cues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preferences.</a:t>
            </a:r>
            <a:endParaRPr sz="2400">
              <a:latin typeface="Times New Roman"/>
              <a:cs typeface="Times New Roman"/>
            </a:endParaRPr>
          </a:p>
          <a:p>
            <a:pPr marL="469900" marR="222885" indent="-457834">
              <a:lnSpc>
                <a:spcPts val="2690"/>
              </a:lnSpc>
              <a:spcBef>
                <a:spcPts val="13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emotions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respective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model.</a:t>
            </a:r>
            <a:endParaRPr sz="2400">
              <a:latin typeface="Times New Roman"/>
              <a:cs typeface="Times New Roman"/>
            </a:endParaRPr>
          </a:p>
          <a:p>
            <a:pPr marL="469900" marR="365125" indent="-457834">
              <a:lnSpc>
                <a:spcPts val="2680"/>
              </a:lnSpc>
              <a:spcBef>
                <a:spcPts val="139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9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Facilitate User </a:t>
            </a:r>
            <a:r>
              <a:rPr sz="2400" dirty="0">
                <a:latin typeface="Times New Roman"/>
                <a:cs typeface="Times New Roman"/>
              </a:rPr>
              <a:t>Feedback Mechanism and ensure continuous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improvement</a:t>
            </a:r>
            <a:r>
              <a:rPr sz="2400" dirty="0">
                <a:latin typeface="Times New Roman"/>
                <a:cs typeface="Times New Roman"/>
              </a:rPr>
              <a:t> of the </a:t>
            </a:r>
            <a:r>
              <a:rPr sz="2400" spc="-5" dirty="0">
                <a:latin typeface="Times New Roman"/>
                <a:cs typeface="Times New Roman"/>
              </a:rPr>
              <a:t>recommendation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392" y="783129"/>
            <a:ext cx="1617927" cy="447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627634"/>
            <a:ext cx="162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80" dirty="0"/>
              <a:t> </a:t>
            </a:r>
            <a:r>
              <a:rPr spc="-5" dirty="0"/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252" y="1740789"/>
            <a:ext cx="8575675" cy="33077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469900" marR="142240" indent="-457834">
              <a:lnSpc>
                <a:spcPts val="2690"/>
              </a:lnSpc>
              <a:spcBef>
                <a:spcPts val="34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healthcare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settings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stress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relaxation.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834">
              <a:lnSpc>
                <a:spcPts val="2690"/>
              </a:lnSpc>
              <a:spcBef>
                <a:spcPts val="13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element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entertainment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interaction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social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gatherings,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parties,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events.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ts val="2780"/>
              </a:lnSpc>
              <a:spcBef>
                <a:spcPts val="114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educational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environments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aid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780"/>
              </a:lnSpc>
            </a:pPr>
            <a:r>
              <a:rPr sz="2400" dirty="0">
                <a:latin typeface="Times New Roman"/>
                <a:cs typeface="Times New Roman"/>
              </a:rPr>
              <a:t>students'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focus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productivity.</a:t>
            </a:r>
            <a:endParaRPr sz="2400">
              <a:latin typeface="Times New Roman"/>
              <a:cs typeface="Times New Roman"/>
            </a:endParaRPr>
          </a:p>
          <a:p>
            <a:pPr marL="469900" marR="182880" indent="-457834">
              <a:lnSpc>
                <a:spcPts val="2680"/>
              </a:lnSpc>
              <a:spcBef>
                <a:spcPts val="1455"/>
              </a:spcBef>
              <a:buAutoNum type="arabicPeriod" startAt="4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platform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exploring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5" dirty="0">
                <a:latin typeface="Times New Roman"/>
                <a:cs typeface="Times New Roman"/>
              </a:rPr>
              <a:t> emotions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music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preferences.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858" y="783129"/>
            <a:ext cx="4847489" cy="447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627634"/>
            <a:ext cx="4855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50" dirty="0"/>
              <a:t> </a:t>
            </a:r>
            <a:r>
              <a:rPr spc="-10" dirty="0"/>
              <a:t>Feature</a:t>
            </a:r>
            <a:r>
              <a:rPr spc="-45" dirty="0"/>
              <a:t> </a:t>
            </a:r>
            <a:r>
              <a:rPr dirty="0"/>
              <a:t>/Functionality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252" y="1588007"/>
            <a:ext cx="8477885" cy="48367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Feature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Real-Time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Facial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Expression</a:t>
            </a:r>
            <a:r>
              <a:rPr sz="2400" b="1" dirty="0">
                <a:latin typeface="Times New Roman"/>
                <a:cs typeface="Times New Roman"/>
              </a:rPr>
              <a:t> Recognition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680"/>
              </a:lnSpc>
              <a:spcBef>
                <a:spcPts val="1460"/>
              </a:spcBef>
            </a:pPr>
            <a:r>
              <a:rPr sz="2400" spc="-5" dirty="0">
                <a:latin typeface="Times New Roman"/>
                <a:cs typeface="Times New Roman"/>
              </a:rPr>
              <a:t>Analyze </a:t>
            </a:r>
            <a:r>
              <a:rPr sz="2400" dirty="0">
                <a:latin typeface="Times New Roman"/>
                <a:cs typeface="Times New Roman"/>
              </a:rPr>
              <a:t>expressions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happiness,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sadness,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joy,</a:t>
            </a:r>
            <a:r>
              <a:rPr sz="2400" spc="-15" dirty="0">
                <a:latin typeface="Times New Roman"/>
                <a:cs typeface="Times New Roman"/>
              </a:rPr>
              <a:t> anger, </a:t>
            </a:r>
            <a:r>
              <a:rPr sz="2400" dirty="0">
                <a:latin typeface="Times New Roman"/>
                <a:cs typeface="Times New Roman"/>
              </a:rPr>
              <a:t>surprise,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excitement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understand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emotional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states.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14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Feature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Real-Time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Music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Recommendations</a:t>
            </a:r>
            <a:endParaRPr sz="2400">
              <a:latin typeface="Times New Roman"/>
              <a:cs typeface="Times New Roman"/>
            </a:endParaRPr>
          </a:p>
          <a:p>
            <a:pPr marL="12700" marR="90805">
              <a:lnSpc>
                <a:spcPct val="93200"/>
              </a:lnSpc>
              <a:spcBef>
                <a:spcPts val="1395"/>
              </a:spcBef>
            </a:pPr>
            <a:r>
              <a:rPr sz="2400" dirty="0">
                <a:latin typeface="Times New Roman"/>
                <a:cs typeface="Times New Roman"/>
              </a:rPr>
              <a:t>Based on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emotional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music</a:t>
            </a:r>
            <a:r>
              <a:rPr sz="2400" dirty="0">
                <a:latin typeface="Times New Roman"/>
                <a:cs typeface="Times New Roman"/>
              </a:rPr>
              <a:t> preferences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20" dirty="0">
                <a:latin typeface="Times New Roman"/>
                <a:cs typeface="Times New Roman"/>
              </a:rPr>
              <a:t>user,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 a dynamic </a:t>
            </a:r>
            <a:r>
              <a:rPr sz="2400" dirty="0">
                <a:latin typeface="Times New Roman"/>
                <a:cs typeface="Times New Roman"/>
              </a:rPr>
              <a:t>list </a:t>
            </a:r>
            <a:r>
              <a:rPr sz="2400" spc="-5" dirty="0">
                <a:latin typeface="Times New Roman"/>
                <a:cs typeface="Times New Roman"/>
              </a:rPr>
              <a:t>of songs that match </a:t>
            </a:r>
            <a:r>
              <a:rPr sz="2400" dirty="0">
                <a:latin typeface="Times New Roman"/>
                <a:cs typeface="Times New Roman"/>
              </a:rPr>
              <a:t>their current </a:t>
            </a:r>
            <a:r>
              <a:rPr sz="2400" spc="-5" dirty="0">
                <a:latin typeface="Times New Roman"/>
                <a:cs typeface="Times New Roman"/>
              </a:rPr>
              <a:t>emotional </a:t>
            </a:r>
            <a:r>
              <a:rPr sz="2400" dirty="0">
                <a:latin typeface="Times New Roman"/>
                <a:cs typeface="Times New Roman"/>
              </a:rPr>
              <a:t> context.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190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Feature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User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Feedback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Loop</a:t>
            </a:r>
            <a:endParaRPr sz="2400">
              <a:latin typeface="Times New Roman"/>
              <a:cs typeface="Times New Roman"/>
            </a:endParaRPr>
          </a:p>
          <a:p>
            <a:pPr marL="12700" marR="216535">
              <a:lnSpc>
                <a:spcPct val="93100"/>
              </a:lnSpc>
              <a:spcBef>
                <a:spcPts val="1400"/>
              </a:spcBef>
            </a:pPr>
            <a:r>
              <a:rPr sz="2400" dirty="0">
                <a:latin typeface="Times New Roman"/>
                <a:cs typeface="Times New Roman"/>
              </a:rPr>
              <a:t>Enable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relevance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recommended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music </a:t>
            </a:r>
            <a:r>
              <a:rPr sz="2400" dirty="0">
                <a:latin typeface="Times New Roman"/>
                <a:cs typeface="Times New Roman"/>
              </a:rPr>
              <a:t>to their </a:t>
            </a:r>
            <a:r>
              <a:rPr sz="2400" spc="-5" dirty="0">
                <a:latin typeface="Times New Roman"/>
                <a:cs typeface="Times New Roman"/>
              </a:rPr>
              <a:t>emotions. </a:t>
            </a:r>
            <a:r>
              <a:rPr sz="2400" dirty="0">
                <a:latin typeface="Times New Roman"/>
                <a:cs typeface="Times New Roman"/>
              </a:rPr>
              <a:t>Incorporate this feedback to refine future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recommendations.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403" y="783129"/>
            <a:ext cx="4276037" cy="447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627634"/>
            <a:ext cx="4284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-35" dirty="0"/>
              <a:t> </a:t>
            </a:r>
            <a:r>
              <a:rPr dirty="0"/>
              <a:t>Outcome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252" y="1766697"/>
            <a:ext cx="8674735" cy="4396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397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user-friendly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interaction,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displaying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recommended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music </a:t>
            </a:r>
            <a:r>
              <a:rPr sz="2400" dirty="0">
                <a:latin typeface="Times New Roman"/>
                <a:cs typeface="Times New Roman"/>
              </a:rPr>
              <a:t>and options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clearly.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User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theoretical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emotional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input.</a:t>
            </a:r>
            <a:endParaRPr sz="2400">
              <a:latin typeface="Times New Roman"/>
              <a:cs typeface="Times New Roman"/>
            </a:endParaRPr>
          </a:p>
          <a:p>
            <a:pPr marL="469900" marR="283210" indent="-457834">
              <a:lnSpc>
                <a:spcPct val="100000"/>
              </a:lnSpc>
              <a:spcBef>
                <a:spcPts val="139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Users </a:t>
            </a:r>
            <a:r>
              <a:rPr sz="2400" dirty="0">
                <a:latin typeface="Times New Roman"/>
                <a:cs typeface="Times New Roman"/>
              </a:rPr>
              <a:t>are presented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recommended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songs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match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 detected </a:t>
            </a:r>
            <a:r>
              <a:rPr sz="2400" spc="-5" dirty="0">
                <a:latin typeface="Times New Roman"/>
                <a:cs typeface="Times New Roman"/>
              </a:rPr>
              <a:t>emotions </a:t>
            </a:r>
            <a:r>
              <a:rPr sz="2400" dirty="0">
                <a:latin typeface="Times New Roman"/>
                <a:cs typeface="Times New Roman"/>
              </a:rPr>
              <a:t>and preferences by corresponding it to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respective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genre.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Users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preview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recommended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music</a:t>
            </a:r>
            <a:r>
              <a:rPr sz="2400" dirty="0">
                <a:latin typeface="Times New Roman"/>
                <a:cs typeface="Times New Roman"/>
              </a:rPr>
              <a:t> options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select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they're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interested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in.</a:t>
            </a:r>
            <a:endParaRPr sz="2400">
              <a:latin typeface="Times New Roman"/>
              <a:cs typeface="Times New Roman"/>
            </a:endParaRPr>
          </a:p>
          <a:p>
            <a:pPr marL="469900" marR="26670" indent="-457834">
              <a:lnSpc>
                <a:spcPct val="100000"/>
              </a:lnSpc>
              <a:spcBef>
                <a:spcPts val="14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recognizes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users'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facial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expressions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real-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camera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uploaded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images.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900" y="460059"/>
            <a:ext cx="3896596" cy="447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900" y="346368"/>
            <a:ext cx="73349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</a:t>
            </a:r>
            <a:r>
              <a:rPr spc="-110" dirty="0"/>
              <a:t> </a:t>
            </a:r>
            <a:r>
              <a:rPr spc="-35" dirty="0"/>
              <a:t>Technology</a:t>
            </a:r>
            <a:r>
              <a:rPr spc="-45" dirty="0"/>
              <a:t> </a:t>
            </a:r>
            <a:r>
              <a:rPr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74249" y="1799169"/>
            <a:ext cx="2481428" cy="18748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HTML/CSS/JS</a:t>
            </a:r>
            <a:endParaRPr sz="24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Bootstrap</a:t>
            </a:r>
          </a:p>
          <a:p>
            <a:pPr marL="342900" indent="-342900">
              <a:lnSpc>
                <a:spcPct val="10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Django</a:t>
            </a:r>
            <a:endParaRPr lang="en-IN"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049" y="1280417"/>
            <a:ext cx="2280809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latin typeface="Times New Roman"/>
                <a:cs typeface="Times New Roman"/>
              </a:rPr>
              <a:t>Algorithms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Used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049" y="1647825"/>
            <a:ext cx="4904740" cy="43761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299085" marR="86677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HOG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</a:t>
            </a:r>
            <a:r>
              <a:rPr lang="en-US" sz="240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vide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images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small </a:t>
            </a:r>
            <a:r>
              <a:rPr sz="2400" spc="-5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cells(Histograms))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5" dirty="0">
                <a:latin typeface="Times New Roman"/>
                <a:cs typeface="Times New Roman"/>
              </a:rPr>
              <a:t>HAAR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(Face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detection </a:t>
            </a:r>
            <a:r>
              <a:rPr sz="2400" dirty="0">
                <a:latin typeface="Times New Roman"/>
                <a:cs typeface="Times New Roman"/>
              </a:rPr>
              <a:t>algo)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SVM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(Support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Vector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Machine)</a:t>
            </a:r>
          </a:p>
          <a:p>
            <a:pPr marL="299085" indent="-287020">
              <a:lnSpc>
                <a:spcPts val="2715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Facial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Landmark Estimation</a:t>
            </a:r>
            <a:endParaRPr sz="2400" dirty="0">
              <a:latin typeface="Times New Roman"/>
              <a:cs typeface="Times New Roman"/>
            </a:endParaRPr>
          </a:p>
          <a:p>
            <a:pPr marL="327660" indent="-287020">
              <a:lnSpc>
                <a:spcPts val="2715"/>
              </a:lnSpc>
              <a:buFont typeface="Arial MT"/>
              <a:buChar char="•"/>
              <a:tabLst>
                <a:tab pos="327660" algn="l"/>
                <a:tab pos="328295" algn="l"/>
              </a:tabLst>
            </a:pPr>
            <a:r>
              <a:rPr sz="2400" dirty="0">
                <a:latin typeface="Times New Roman"/>
                <a:cs typeface="Times New Roman"/>
              </a:rPr>
              <a:t>CNN(Convolutional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Neural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Networks)</a:t>
            </a:r>
          </a:p>
          <a:p>
            <a:pPr marL="327660" marR="120014" indent="-287020">
              <a:lnSpc>
                <a:spcPct val="100000"/>
              </a:lnSpc>
              <a:buFont typeface="Arial MT"/>
              <a:buChar char="•"/>
              <a:tabLst>
                <a:tab pos="327660" algn="l"/>
                <a:tab pos="328295" algn="l"/>
              </a:tabLst>
            </a:pPr>
            <a:r>
              <a:rPr sz="2400" spc="-5" dirty="0">
                <a:latin typeface="Times New Roman"/>
                <a:cs typeface="Times New Roman"/>
              </a:rPr>
              <a:t>Kmeans </a:t>
            </a:r>
            <a:r>
              <a:rPr sz="2400" dirty="0">
                <a:latin typeface="Times New Roman"/>
                <a:cs typeface="Times New Roman"/>
              </a:rPr>
              <a:t>Clustering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(Method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vector </a:t>
            </a:r>
            <a:r>
              <a:rPr sz="2400" spc="-5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quantification.</a:t>
            </a:r>
            <a:r>
              <a:rPr sz="2400" dirty="0">
                <a:latin typeface="Times New Roman"/>
                <a:cs typeface="Times New Roman"/>
              </a:rPr>
              <a:t> 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partitions</a:t>
            </a:r>
            <a:r>
              <a:rPr sz="2400" dirty="0">
                <a:latin typeface="Times New Roman"/>
                <a:cs typeface="Times New Roman"/>
              </a:rPr>
              <a:t> 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observations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clusters)</a:t>
            </a:r>
          </a:p>
          <a:p>
            <a:pPr marL="327660" indent="-287020">
              <a:lnSpc>
                <a:spcPct val="100000"/>
              </a:lnSpc>
              <a:buFont typeface="Arial MT"/>
              <a:buChar char="•"/>
              <a:tabLst>
                <a:tab pos="327660" algn="l"/>
                <a:tab pos="328295" algn="l"/>
              </a:tabLst>
            </a:pP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(Supervised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ML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Algo)</a:t>
            </a:r>
          </a:p>
          <a:p>
            <a:pPr marL="327660" indent="-287020">
              <a:lnSpc>
                <a:spcPct val="100000"/>
              </a:lnSpc>
              <a:buFont typeface="Arial MT"/>
              <a:buChar char="•"/>
              <a:tabLst>
                <a:tab pos="327660" algn="l"/>
                <a:tab pos="328295" algn="l"/>
              </a:tabLst>
            </a:pPr>
            <a:r>
              <a:rPr sz="2400" dirty="0">
                <a:latin typeface="Times New Roman"/>
                <a:cs typeface="Times New Roman"/>
              </a:rPr>
              <a:t>A/B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Testing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3314B-F667-B7A2-464C-0BDF72ECEBD6}"/>
              </a:ext>
            </a:extLst>
          </p:cNvPr>
          <p:cNvSpPr txBox="1"/>
          <p:nvPr/>
        </p:nvSpPr>
        <p:spPr>
          <a:xfrm>
            <a:off x="5650974" y="4301009"/>
            <a:ext cx="232797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OpenCV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Servelit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MySQL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CF20E9-8CF6-3140-0D76-06D470BB7E38}"/>
              </a:ext>
            </a:extLst>
          </p:cNvPr>
          <p:cNvSpPr txBox="1"/>
          <p:nvPr/>
        </p:nvSpPr>
        <p:spPr>
          <a:xfrm>
            <a:off x="5585197" y="3857953"/>
            <a:ext cx="5044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 err="1"/>
              <a:t>BackEnd</a:t>
            </a:r>
            <a:r>
              <a:rPr lang="en-IN" sz="2400" b="1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FEDB0-9DFD-61B8-EA34-CD559A18A6EE}"/>
              </a:ext>
            </a:extLst>
          </p:cNvPr>
          <p:cNvSpPr txBox="1"/>
          <p:nvPr/>
        </p:nvSpPr>
        <p:spPr>
          <a:xfrm>
            <a:off x="5585197" y="1294274"/>
            <a:ext cx="5312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10" dirty="0" err="1">
                <a:latin typeface="Times New Roman"/>
                <a:cs typeface="Times New Roman"/>
              </a:rPr>
              <a:t>FrontEnd</a:t>
            </a:r>
            <a:r>
              <a:rPr lang="en-IN" sz="2400" b="1" spc="-35" dirty="0">
                <a:latin typeface="Times New Roman"/>
                <a:cs typeface="Times New Roman"/>
              </a:rPr>
              <a:t> </a:t>
            </a:r>
            <a:endParaRPr lang="en-I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907" y="389937"/>
            <a:ext cx="3896596" cy="447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353" y="234518"/>
            <a:ext cx="39008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</a:t>
            </a:r>
            <a:r>
              <a:rPr spc="-110" dirty="0"/>
              <a:t> </a:t>
            </a:r>
            <a:r>
              <a:rPr spc="-35" dirty="0"/>
              <a:t>Technology</a:t>
            </a:r>
            <a:r>
              <a:rPr spc="-45" dirty="0"/>
              <a:t> </a:t>
            </a:r>
            <a:r>
              <a:rPr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538" y="968121"/>
            <a:ext cx="8578850" cy="5741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latin typeface="Times New Roman"/>
                <a:cs typeface="Times New Roman"/>
              </a:rPr>
              <a:t>Data</a:t>
            </a:r>
            <a:r>
              <a:rPr sz="2500" b="1" spc="-3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Sets</a:t>
            </a:r>
            <a:r>
              <a:rPr sz="2500" b="1" spc="-10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:-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marR="62103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Helen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dataset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–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total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2330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images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for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Face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parsing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via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CRF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Neural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Network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  <a:tab pos="1369060" algn="l"/>
              </a:tabLst>
            </a:pPr>
            <a:r>
              <a:rPr sz="2500" spc="-5" dirty="0">
                <a:latin typeface="Times New Roman"/>
                <a:cs typeface="Times New Roman"/>
              </a:rPr>
              <a:t>CKN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-	593 video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sequence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with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123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different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subjects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from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age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18-50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marR="30924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GTZAN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–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10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separate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genre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files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with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100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.wav files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30:00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seconds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each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Times New Roman"/>
                <a:cs typeface="Times New Roman"/>
              </a:rPr>
              <a:t>EmoReact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–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Contains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30" dirty="0">
                <a:latin typeface="Times New Roman"/>
                <a:cs typeface="Times New Roman"/>
              </a:rPr>
              <a:t>1102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videos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various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expressions.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marR="419734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Times New Roman"/>
                <a:cs typeface="Times New Roman"/>
              </a:rPr>
              <a:t>AffectNet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–Manual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dataset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with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0.4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million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images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manually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labelled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according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 expressions.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15" y="432609"/>
            <a:ext cx="3423777" cy="447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65" y="276859"/>
            <a:ext cx="3441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</a:t>
            </a:r>
            <a:r>
              <a:rPr spc="-50" dirty="0"/>
              <a:t> </a:t>
            </a:r>
            <a:r>
              <a:rPr dirty="0"/>
              <a:t>Block</a:t>
            </a:r>
            <a:r>
              <a:rPr spc="-50" dirty="0"/>
              <a:t> </a:t>
            </a:r>
            <a:r>
              <a:rPr dirty="0"/>
              <a:t>Diagram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9347" y="67054"/>
            <a:ext cx="8285988" cy="74203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608</Words>
  <Application>Microsoft Office PowerPoint</Application>
  <PresentationFormat>Custom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MT</vt:lpstr>
      <vt:lpstr>Calibri</vt:lpstr>
      <vt:lpstr>Times New Roman</vt:lpstr>
      <vt:lpstr>Wingdings</vt:lpstr>
      <vt:lpstr>Office Theme</vt:lpstr>
      <vt:lpstr>iFeels(Music recommendation using facial  expression)</vt:lpstr>
      <vt:lpstr>1. Introduction</vt:lpstr>
      <vt:lpstr>2. Objectives</vt:lpstr>
      <vt:lpstr>3. Scope</vt:lpstr>
      <vt:lpstr>4. Feature /Functionality</vt:lpstr>
      <vt:lpstr>5. Outcome of Project</vt:lpstr>
      <vt:lpstr>6. Technology Stack</vt:lpstr>
      <vt:lpstr>6. Technology Stack</vt:lpstr>
      <vt:lpstr>7. Block Diagram</vt:lpstr>
      <vt:lpstr>7. Block Diagram</vt:lpstr>
      <vt:lpstr>Thank You...!!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Arya Patil</cp:lastModifiedBy>
  <cp:revision>4</cp:revision>
  <dcterms:created xsi:type="dcterms:W3CDTF">2023-10-25T06:45:06Z</dcterms:created>
  <dcterms:modified xsi:type="dcterms:W3CDTF">2023-10-27T20:05:01Z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2023-09-13T00:00:00Z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2023-10-25T00:00:00Z</vt:filetime>
  </property>
</Properties>
</file>