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2DFE1-5255-E76C-65E8-1D969B89142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374CC26-FD64-12B0-ADE1-F01DD8720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9EE8F20-FF73-BA74-F326-A3C6A22237BD}"/>
              </a:ext>
            </a:extLst>
          </p:cNvPr>
          <p:cNvSpPr>
            <a:spLocks noGrp="1"/>
          </p:cNvSpPr>
          <p:nvPr>
            <p:ph type="dt" sz="half" idx="10"/>
          </p:nvPr>
        </p:nvSpPr>
        <p:spPr/>
        <p:txBody>
          <a:bodyPr/>
          <a:lstStyle/>
          <a:p>
            <a:fld id="{CDECDB59-CFD0-4648-B03A-72695392FFF2}" type="datetimeFigureOut">
              <a:rPr lang="zh-CN" altLang="en-US" smtClean="0"/>
              <a:t>2022/8/11</a:t>
            </a:fld>
            <a:endParaRPr lang="zh-CN" altLang="en-US"/>
          </a:p>
        </p:txBody>
      </p:sp>
      <p:sp>
        <p:nvSpPr>
          <p:cNvPr id="5" name="页脚占位符 4">
            <a:extLst>
              <a:ext uri="{FF2B5EF4-FFF2-40B4-BE49-F238E27FC236}">
                <a16:creationId xmlns:a16="http://schemas.microsoft.com/office/drawing/2014/main" id="{25374C4F-6A3E-945F-C63B-0A93BE5887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924BE1-EE8D-43ED-79C6-9C2ADFD1B57A}"/>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334791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A108D-6EAB-DC57-EA98-EC5D1620222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9068D1-04B4-7CF9-AB19-CD5530EB71C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5CA8BA-AA6C-6D3C-5E28-DED6995001A7}"/>
              </a:ext>
            </a:extLst>
          </p:cNvPr>
          <p:cNvSpPr>
            <a:spLocks noGrp="1"/>
          </p:cNvSpPr>
          <p:nvPr>
            <p:ph type="dt" sz="half" idx="10"/>
          </p:nvPr>
        </p:nvSpPr>
        <p:spPr/>
        <p:txBody>
          <a:bodyPr/>
          <a:lstStyle/>
          <a:p>
            <a:fld id="{CDECDB59-CFD0-4648-B03A-72695392FFF2}" type="datetimeFigureOut">
              <a:rPr lang="zh-CN" altLang="en-US" smtClean="0"/>
              <a:t>2022/8/11</a:t>
            </a:fld>
            <a:endParaRPr lang="zh-CN" altLang="en-US"/>
          </a:p>
        </p:txBody>
      </p:sp>
      <p:sp>
        <p:nvSpPr>
          <p:cNvPr id="5" name="页脚占位符 4">
            <a:extLst>
              <a:ext uri="{FF2B5EF4-FFF2-40B4-BE49-F238E27FC236}">
                <a16:creationId xmlns:a16="http://schemas.microsoft.com/office/drawing/2014/main" id="{A62BF66B-622B-1186-E025-66F05F8A6E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061C7E-C9B3-B38C-CE43-49C04E79DFC8}"/>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1208392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909CCFF-3866-540E-CCC3-C599B550384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864042B-EDFE-A6A9-6AC0-5655A735BD8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CCB471-C509-4FA9-EC6C-D2ED4C429640}"/>
              </a:ext>
            </a:extLst>
          </p:cNvPr>
          <p:cNvSpPr>
            <a:spLocks noGrp="1"/>
          </p:cNvSpPr>
          <p:nvPr>
            <p:ph type="dt" sz="half" idx="10"/>
          </p:nvPr>
        </p:nvSpPr>
        <p:spPr/>
        <p:txBody>
          <a:bodyPr/>
          <a:lstStyle/>
          <a:p>
            <a:fld id="{CDECDB59-CFD0-4648-B03A-72695392FFF2}" type="datetimeFigureOut">
              <a:rPr lang="zh-CN" altLang="en-US" smtClean="0"/>
              <a:t>2022/8/11</a:t>
            </a:fld>
            <a:endParaRPr lang="zh-CN" altLang="en-US"/>
          </a:p>
        </p:txBody>
      </p:sp>
      <p:sp>
        <p:nvSpPr>
          <p:cNvPr id="5" name="页脚占位符 4">
            <a:extLst>
              <a:ext uri="{FF2B5EF4-FFF2-40B4-BE49-F238E27FC236}">
                <a16:creationId xmlns:a16="http://schemas.microsoft.com/office/drawing/2014/main" id="{8D6E865A-41FA-6A11-D639-BAF14FA75B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9A0FF7-60AC-FDDB-5F86-7271D4BCD9A7}"/>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280099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CDF26-2885-3679-7CC7-5006C767E2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3606E7-9FD5-DDF3-9583-99B2B5AD5FC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7F0FC0-BB54-5665-19BD-A3306991F177}"/>
              </a:ext>
            </a:extLst>
          </p:cNvPr>
          <p:cNvSpPr>
            <a:spLocks noGrp="1"/>
          </p:cNvSpPr>
          <p:nvPr>
            <p:ph type="dt" sz="half" idx="10"/>
          </p:nvPr>
        </p:nvSpPr>
        <p:spPr/>
        <p:txBody>
          <a:bodyPr/>
          <a:lstStyle/>
          <a:p>
            <a:fld id="{CDECDB59-CFD0-4648-B03A-72695392FFF2}" type="datetimeFigureOut">
              <a:rPr lang="zh-CN" altLang="en-US" smtClean="0"/>
              <a:t>2022/8/11</a:t>
            </a:fld>
            <a:endParaRPr lang="zh-CN" altLang="en-US"/>
          </a:p>
        </p:txBody>
      </p:sp>
      <p:sp>
        <p:nvSpPr>
          <p:cNvPr id="5" name="页脚占位符 4">
            <a:extLst>
              <a:ext uri="{FF2B5EF4-FFF2-40B4-BE49-F238E27FC236}">
                <a16:creationId xmlns:a16="http://schemas.microsoft.com/office/drawing/2014/main" id="{070B3784-9F13-4B8C-1C13-6F80FE0C9A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7DEBAE-6C9F-604D-4C55-6C4BBDA8DC04}"/>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389983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3C119-DB1A-8DFB-C80F-6F5D3186632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032B320-8F6A-4BDA-8412-FF5C27588B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306F1EE-AE49-1C6C-9A66-7FC28EBF4118}"/>
              </a:ext>
            </a:extLst>
          </p:cNvPr>
          <p:cNvSpPr>
            <a:spLocks noGrp="1"/>
          </p:cNvSpPr>
          <p:nvPr>
            <p:ph type="dt" sz="half" idx="10"/>
          </p:nvPr>
        </p:nvSpPr>
        <p:spPr/>
        <p:txBody>
          <a:bodyPr/>
          <a:lstStyle/>
          <a:p>
            <a:fld id="{CDECDB59-CFD0-4648-B03A-72695392FFF2}" type="datetimeFigureOut">
              <a:rPr lang="zh-CN" altLang="en-US" smtClean="0"/>
              <a:t>2022/8/11</a:t>
            </a:fld>
            <a:endParaRPr lang="zh-CN" altLang="en-US"/>
          </a:p>
        </p:txBody>
      </p:sp>
      <p:sp>
        <p:nvSpPr>
          <p:cNvPr id="5" name="页脚占位符 4">
            <a:extLst>
              <a:ext uri="{FF2B5EF4-FFF2-40B4-BE49-F238E27FC236}">
                <a16:creationId xmlns:a16="http://schemas.microsoft.com/office/drawing/2014/main" id="{32B7D0E5-A22C-97F9-0C86-121BCE3018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A6DDFF-B69F-DBCC-F60F-326A409E0EE8}"/>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168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06164-FB94-BEB7-2AEA-D014E0B92A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44FBC3-CA98-88F7-A236-CFC3DABABED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9E71BB5-518D-5812-E6F0-D72D20F1BA3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C3BB0C6-20D4-1782-565D-E28D5A86165C}"/>
              </a:ext>
            </a:extLst>
          </p:cNvPr>
          <p:cNvSpPr>
            <a:spLocks noGrp="1"/>
          </p:cNvSpPr>
          <p:nvPr>
            <p:ph type="dt" sz="half" idx="10"/>
          </p:nvPr>
        </p:nvSpPr>
        <p:spPr/>
        <p:txBody>
          <a:bodyPr/>
          <a:lstStyle/>
          <a:p>
            <a:fld id="{CDECDB59-CFD0-4648-B03A-72695392FFF2}" type="datetimeFigureOut">
              <a:rPr lang="zh-CN" altLang="en-US" smtClean="0"/>
              <a:t>2022/8/11</a:t>
            </a:fld>
            <a:endParaRPr lang="zh-CN" altLang="en-US"/>
          </a:p>
        </p:txBody>
      </p:sp>
      <p:sp>
        <p:nvSpPr>
          <p:cNvPr id="6" name="页脚占位符 5">
            <a:extLst>
              <a:ext uri="{FF2B5EF4-FFF2-40B4-BE49-F238E27FC236}">
                <a16:creationId xmlns:a16="http://schemas.microsoft.com/office/drawing/2014/main" id="{70B61D30-AAC2-6252-B3F4-96703E19B1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F611D6-F65D-64A9-723F-27FDD20B7B53}"/>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3152804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C023C-7760-098B-C27D-DDAD5CC0D8A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E7F26A9-23C2-FFC3-5312-4648A7896E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92EBE7-C1F2-7927-C7C4-B1E76B0F4F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AFFA809-8EE9-3C33-9520-FE35243BD7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0CD065A-814B-A2AD-D392-DCD0A22CD8E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5263035-2488-1345-9F08-1C3940C57F36}"/>
              </a:ext>
            </a:extLst>
          </p:cNvPr>
          <p:cNvSpPr>
            <a:spLocks noGrp="1"/>
          </p:cNvSpPr>
          <p:nvPr>
            <p:ph type="dt" sz="half" idx="10"/>
          </p:nvPr>
        </p:nvSpPr>
        <p:spPr/>
        <p:txBody>
          <a:bodyPr/>
          <a:lstStyle/>
          <a:p>
            <a:fld id="{CDECDB59-CFD0-4648-B03A-72695392FFF2}" type="datetimeFigureOut">
              <a:rPr lang="zh-CN" altLang="en-US" smtClean="0"/>
              <a:t>2022/8/11</a:t>
            </a:fld>
            <a:endParaRPr lang="zh-CN" altLang="en-US"/>
          </a:p>
        </p:txBody>
      </p:sp>
      <p:sp>
        <p:nvSpPr>
          <p:cNvPr id="8" name="页脚占位符 7">
            <a:extLst>
              <a:ext uri="{FF2B5EF4-FFF2-40B4-BE49-F238E27FC236}">
                <a16:creationId xmlns:a16="http://schemas.microsoft.com/office/drawing/2014/main" id="{11E01C7A-0E68-9FF6-E3E0-BA5B407DD7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CA799C-0465-0CCA-40EA-D4F4EBD5BDA8}"/>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2031285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0B1D1C-C584-6EDB-B071-DFF9CD4A077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AEBBEE1-158D-1712-75A3-2471ACFA3374}"/>
              </a:ext>
            </a:extLst>
          </p:cNvPr>
          <p:cNvSpPr>
            <a:spLocks noGrp="1"/>
          </p:cNvSpPr>
          <p:nvPr>
            <p:ph type="dt" sz="half" idx="10"/>
          </p:nvPr>
        </p:nvSpPr>
        <p:spPr/>
        <p:txBody>
          <a:bodyPr/>
          <a:lstStyle/>
          <a:p>
            <a:fld id="{CDECDB59-CFD0-4648-B03A-72695392FFF2}" type="datetimeFigureOut">
              <a:rPr lang="zh-CN" altLang="en-US" smtClean="0"/>
              <a:t>2022/8/11</a:t>
            </a:fld>
            <a:endParaRPr lang="zh-CN" altLang="en-US"/>
          </a:p>
        </p:txBody>
      </p:sp>
      <p:sp>
        <p:nvSpPr>
          <p:cNvPr id="4" name="页脚占位符 3">
            <a:extLst>
              <a:ext uri="{FF2B5EF4-FFF2-40B4-BE49-F238E27FC236}">
                <a16:creationId xmlns:a16="http://schemas.microsoft.com/office/drawing/2014/main" id="{760C722A-A208-192D-937E-2A64F0C6D3B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F5D616D-2483-3C75-4612-20C1033B9C8B}"/>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826997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C8E9F8-BCBE-1E4B-48F2-CBBB55F7773E}"/>
              </a:ext>
            </a:extLst>
          </p:cNvPr>
          <p:cNvSpPr>
            <a:spLocks noGrp="1"/>
          </p:cNvSpPr>
          <p:nvPr>
            <p:ph type="dt" sz="half" idx="10"/>
          </p:nvPr>
        </p:nvSpPr>
        <p:spPr/>
        <p:txBody>
          <a:bodyPr/>
          <a:lstStyle/>
          <a:p>
            <a:fld id="{CDECDB59-CFD0-4648-B03A-72695392FFF2}" type="datetimeFigureOut">
              <a:rPr lang="zh-CN" altLang="en-US" smtClean="0"/>
              <a:t>2022/8/11</a:t>
            </a:fld>
            <a:endParaRPr lang="zh-CN" altLang="en-US"/>
          </a:p>
        </p:txBody>
      </p:sp>
      <p:sp>
        <p:nvSpPr>
          <p:cNvPr id="3" name="页脚占位符 2">
            <a:extLst>
              <a:ext uri="{FF2B5EF4-FFF2-40B4-BE49-F238E27FC236}">
                <a16:creationId xmlns:a16="http://schemas.microsoft.com/office/drawing/2014/main" id="{1CC1285B-CC93-8048-8630-EEEECB5FA97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D73483D-8EFD-DA6C-4C71-3AC7EA6DB525}"/>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345372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DF88D-FEC0-CEBC-A182-3ABF7E0CD8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91B8F29-CDDB-CEC5-7646-E2945D5EC6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A6644A9-C993-E195-A925-9504E43CD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7064C4-A1A8-E424-2FF9-6D3723D9190A}"/>
              </a:ext>
            </a:extLst>
          </p:cNvPr>
          <p:cNvSpPr>
            <a:spLocks noGrp="1"/>
          </p:cNvSpPr>
          <p:nvPr>
            <p:ph type="dt" sz="half" idx="10"/>
          </p:nvPr>
        </p:nvSpPr>
        <p:spPr/>
        <p:txBody>
          <a:bodyPr/>
          <a:lstStyle/>
          <a:p>
            <a:fld id="{CDECDB59-CFD0-4648-B03A-72695392FFF2}" type="datetimeFigureOut">
              <a:rPr lang="zh-CN" altLang="en-US" smtClean="0"/>
              <a:t>2022/8/11</a:t>
            </a:fld>
            <a:endParaRPr lang="zh-CN" altLang="en-US"/>
          </a:p>
        </p:txBody>
      </p:sp>
      <p:sp>
        <p:nvSpPr>
          <p:cNvPr id="6" name="页脚占位符 5">
            <a:extLst>
              <a:ext uri="{FF2B5EF4-FFF2-40B4-BE49-F238E27FC236}">
                <a16:creationId xmlns:a16="http://schemas.microsoft.com/office/drawing/2014/main" id="{D4813956-1BDC-E84A-FE74-6E53F181E0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CBC15C-5F05-452D-A770-60AB7C62BC44}"/>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109763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CE04F-EEAA-5A92-65F2-CE6E78BF21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A7D82ED-42C5-1D18-641E-1C84E20B2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E1C6382-AA39-BD97-E2EA-527B3738D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B095618-0EC8-6B8F-894C-6592190A4B29}"/>
              </a:ext>
            </a:extLst>
          </p:cNvPr>
          <p:cNvSpPr>
            <a:spLocks noGrp="1"/>
          </p:cNvSpPr>
          <p:nvPr>
            <p:ph type="dt" sz="half" idx="10"/>
          </p:nvPr>
        </p:nvSpPr>
        <p:spPr/>
        <p:txBody>
          <a:bodyPr/>
          <a:lstStyle/>
          <a:p>
            <a:fld id="{CDECDB59-CFD0-4648-B03A-72695392FFF2}" type="datetimeFigureOut">
              <a:rPr lang="zh-CN" altLang="en-US" smtClean="0"/>
              <a:t>2022/8/11</a:t>
            </a:fld>
            <a:endParaRPr lang="zh-CN" altLang="en-US"/>
          </a:p>
        </p:txBody>
      </p:sp>
      <p:sp>
        <p:nvSpPr>
          <p:cNvPr id="6" name="页脚占位符 5">
            <a:extLst>
              <a:ext uri="{FF2B5EF4-FFF2-40B4-BE49-F238E27FC236}">
                <a16:creationId xmlns:a16="http://schemas.microsoft.com/office/drawing/2014/main" id="{326D5630-9344-8E00-3F0D-12D293A142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7B64CE-D9AE-4A63-6729-3747D45D4758}"/>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3317591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2F5B041-CD73-D12A-758E-10E686E93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C75A11D-3287-E95C-37A7-0A1F88277E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8E0BB4-CDFE-C2C6-9899-A67D67F4F7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CDB59-CFD0-4648-B03A-72695392FFF2}" type="datetimeFigureOut">
              <a:rPr lang="zh-CN" altLang="en-US" smtClean="0"/>
              <a:t>2022/8/11</a:t>
            </a:fld>
            <a:endParaRPr lang="zh-CN" altLang="en-US"/>
          </a:p>
        </p:txBody>
      </p:sp>
      <p:sp>
        <p:nvSpPr>
          <p:cNvPr id="5" name="页脚占位符 4">
            <a:extLst>
              <a:ext uri="{FF2B5EF4-FFF2-40B4-BE49-F238E27FC236}">
                <a16:creationId xmlns:a16="http://schemas.microsoft.com/office/drawing/2014/main" id="{3E8F2C9E-016D-8985-D90F-B7A25CC7EC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050AEA1-59B2-E7CC-E4EB-E222506C8F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636480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740723D-7CE8-5861-33A7-663AD604AF2A}"/>
              </a:ext>
            </a:extLst>
          </p:cNvPr>
          <p:cNvSpPr txBox="1"/>
          <p:nvPr/>
        </p:nvSpPr>
        <p:spPr>
          <a:xfrm>
            <a:off x="2455894" y="2041756"/>
            <a:ext cx="8212539" cy="2862322"/>
          </a:xfrm>
          <a:prstGeom prst="rect">
            <a:avLst/>
          </a:prstGeom>
          <a:noFill/>
        </p:spPr>
        <p:txBody>
          <a:bodyPr wrap="square">
            <a:spAutoFit/>
          </a:bodyPr>
          <a:lstStyle/>
          <a:p>
            <a:r>
              <a:rPr lang="zh-CN" altLang="en-US" sz="2000" dirty="0"/>
              <a:t>事件研究法</a:t>
            </a:r>
            <a:r>
              <a:rPr lang="en-US" altLang="zh-CN" sz="2000" dirty="0"/>
              <a:t>(event study)</a:t>
            </a:r>
            <a:r>
              <a:rPr lang="zh-CN" altLang="en-US" sz="2000" dirty="0"/>
              <a:t>由</a:t>
            </a:r>
            <a:r>
              <a:rPr lang="en-US" altLang="zh-CN" sz="2000" dirty="0"/>
              <a:t>Ball &amp; Brown (1968) </a:t>
            </a:r>
            <a:r>
              <a:rPr lang="zh-CN" altLang="en-US" sz="2000" dirty="0"/>
              <a:t>以及</a:t>
            </a:r>
            <a:r>
              <a:rPr lang="en-US" altLang="zh-CN" sz="2000" dirty="0" err="1"/>
              <a:t>Fama</a:t>
            </a:r>
            <a:r>
              <a:rPr lang="en-US" altLang="zh-CN" sz="2000" dirty="0"/>
              <a:t> et al. (1969) </a:t>
            </a:r>
            <a:r>
              <a:rPr lang="zh-CN" altLang="en-US" sz="2000" dirty="0"/>
              <a:t>开创，其原理是根据研究目的选择某一特定事件，研究事件发生前后样本股票收益率的变化，进而解释特定事件对样本股票价格变化与收益率的影响，主要被用于检验事件发生前后价格变化或价格对披露信息的反应程度。事件研究法是基于有效市场假设的，即股票价格反映所有已知的公共信息，由于投资者是理性的，投资者对新信息的反应也是理性的，因此，在样本股票实际收益中剔除假定某个事件没有发生而估计出来的正常收益</a:t>
            </a:r>
            <a:r>
              <a:rPr lang="en-US" altLang="zh-CN" sz="2000" dirty="0"/>
              <a:t>(normal return)</a:t>
            </a:r>
            <a:r>
              <a:rPr lang="zh-CN" altLang="en-US" sz="2000" dirty="0"/>
              <a:t>就可以得到异常收益</a:t>
            </a:r>
            <a:r>
              <a:rPr lang="en-US" altLang="zh-CN" sz="2000" dirty="0"/>
              <a:t>(abnormal return)</a:t>
            </a:r>
            <a:r>
              <a:rPr lang="zh-CN" altLang="en-US" sz="2000" dirty="0"/>
              <a:t>，异常收益可以衡量股价对事件发生或信息披露异常反应的程度。</a:t>
            </a:r>
          </a:p>
        </p:txBody>
      </p:sp>
      <p:sp>
        <p:nvSpPr>
          <p:cNvPr id="8" name="文本框 7">
            <a:extLst>
              <a:ext uri="{FF2B5EF4-FFF2-40B4-BE49-F238E27FC236}">
                <a16:creationId xmlns:a16="http://schemas.microsoft.com/office/drawing/2014/main" id="{C3DDCDB9-7458-60CF-0EA1-947FC504F841}"/>
              </a:ext>
            </a:extLst>
          </p:cNvPr>
          <p:cNvSpPr txBox="1"/>
          <p:nvPr/>
        </p:nvSpPr>
        <p:spPr>
          <a:xfrm>
            <a:off x="1255059" y="1288721"/>
            <a:ext cx="1200835" cy="400110"/>
          </a:xfrm>
          <a:prstGeom prst="rect">
            <a:avLst/>
          </a:prstGeom>
          <a:noFill/>
        </p:spPr>
        <p:txBody>
          <a:bodyPr wrap="square">
            <a:spAutoFit/>
          </a:bodyPr>
          <a:lstStyle/>
          <a:p>
            <a:r>
              <a:rPr lang="zh-CN" altLang="en-US" sz="2000" dirty="0"/>
              <a:t>官方定义</a:t>
            </a:r>
          </a:p>
        </p:txBody>
      </p:sp>
    </p:spTree>
    <p:extLst>
      <p:ext uri="{BB962C8B-B14F-4D97-AF65-F5344CB8AC3E}">
        <p14:creationId xmlns:p14="http://schemas.microsoft.com/office/powerpoint/2010/main" val="350849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740723D-7CE8-5861-33A7-663AD604AF2A}"/>
              </a:ext>
            </a:extLst>
          </p:cNvPr>
          <p:cNvSpPr txBox="1"/>
          <p:nvPr/>
        </p:nvSpPr>
        <p:spPr>
          <a:xfrm>
            <a:off x="2455895" y="3075057"/>
            <a:ext cx="8212539" cy="1015663"/>
          </a:xfrm>
          <a:prstGeom prst="rect">
            <a:avLst/>
          </a:prstGeom>
          <a:noFill/>
        </p:spPr>
        <p:txBody>
          <a:bodyPr wrap="square">
            <a:spAutoFit/>
          </a:bodyPr>
          <a:lstStyle/>
          <a:p>
            <a:r>
              <a:rPr lang="zh-CN" altLang="en-US" sz="2000" dirty="0"/>
              <a:t>事件研究法</a:t>
            </a:r>
            <a:r>
              <a:rPr lang="en-US" altLang="zh-CN" sz="2000" dirty="0"/>
              <a:t>(event study)</a:t>
            </a:r>
            <a:r>
              <a:rPr lang="zh-CN" altLang="en-US" sz="2000" dirty="0"/>
              <a:t>用于研究一件事情发生后，能给公司带来多少的</a:t>
            </a:r>
            <a:r>
              <a:rPr lang="en-US" altLang="zh-CN" sz="2000" dirty="0"/>
              <a:t>Abnormal Return</a:t>
            </a:r>
            <a:r>
              <a:rPr lang="zh-CN" altLang="en-US" sz="2000" dirty="0"/>
              <a:t>（</a:t>
            </a:r>
            <a:r>
              <a:rPr lang="en-US" altLang="zh-CN" sz="2000" dirty="0"/>
              <a:t>AR</a:t>
            </a:r>
            <a:r>
              <a:rPr lang="zh-CN" altLang="en-US" sz="2000" dirty="0"/>
              <a:t>），或者用</a:t>
            </a:r>
            <a:r>
              <a:rPr lang="en-US" altLang="zh-CN" sz="2000" dirty="0"/>
              <a:t>Cumulative Abnormal Return</a:t>
            </a:r>
            <a:r>
              <a:rPr lang="zh-CN" altLang="en-US" sz="2000" dirty="0"/>
              <a:t>（</a:t>
            </a:r>
            <a:r>
              <a:rPr lang="en-US" altLang="zh-CN" sz="2000" dirty="0"/>
              <a:t>CAR</a:t>
            </a:r>
            <a:r>
              <a:rPr lang="zh-CN" altLang="en-US" sz="2000" dirty="0"/>
              <a:t>）来代替这种影响。</a:t>
            </a:r>
          </a:p>
        </p:txBody>
      </p:sp>
      <p:sp>
        <p:nvSpPr>
          <p:cNvPr id="8" name="文本框 7">
            <a:extLst>
              <a:ext uri="{FF2B5EF4-FFF2-40B4-BE49-F238E27FC236}">
                <a16:creationId xmlns:a16="http://schemas.microsoft.com/office/drawing/2014/main" id="{C3DDCDB9-7458-60CF-0EA1-947FC504F841}"/>
              </a:ext>
            </a:extLst>
          </p:cNvPr>
          <p:cNvSpPr txBox="1"/>
          <p:nvPr/>
        </p:nvSpPr>
        <p:spPr>
          <a:xfrm>
            <a:off x="1246095" y="1288721"/>
            <a:ext cx="1209800" cy="400110"/>
          </a:xfrm>
          <a:prstGeom prst="rect">
            <a:avLst/>
          </a:prstGeom>
          <a:noFill/>
        </p:spPr>
        <p:txBody>
          <a:bodyPr wrap="square">
            <a:spAutoFit/>
          </a:bodyPr>
          <a:lstStyle/>
          <a:p>
            <a:r>
              <a:rPr lang="zh-CN" altLang="en-US" sz="2000" dirty="0"/>
              <a:t>简而言之</a:t>
            </a:r>
          </a:p>
        </p:txBody>
      </p:sp>
    </p:spTree>
    <p:extLst>
      <p:ext uri="{BB962C8B-B14F-4D97-AF65-F5344CB8AC3E}">
        <p14:creationId xmlns:p14="http://schemas.microsoft.com/office/powerpoint/2010/main" val="2890621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203E50CD-5C93-2100-5927-198AA70EE710}"/>
              </a:ext>
            </a:extLst>
          </p:cNvPr>
          <p:cNvCxnSpPr/>
          <p:nvPr/>
        </p:nvCxnSpPr>
        <p:spPr>
          <a:xfrm>
            <a:off x="1999129" y="3539051"/>
            <a:ext cx="8193741" cy="0"/>
          </a:xfrm>
          <a:prstGeom prst="line">
            <a:avLst/>
          </a:prstGeom>
          <a:ln w="50800"/>
        </p:spPr>
        <p:style>
          <a:lnRef idx="3">
            <a:schemeClr val="dk1"/>
          </a:lnRef>
          <a:fillRef idx="0">
            <a:schemeClr val="dk1"/>
          </a:fillRef>
          <a:effectRef idx="2">
            <a:schemeClr val="dk1"/>
          </a:effectRef>
          <a:fontRef idx="minor">
            <a:schemeClr val="tx1"/>
          </a:fontRef>
        </p:style>
      </p:cxnSp>
      <p:cxnSp>
        <p:nvCxnSpPr>
          <p:cNvPr id="7" name="直接连接符 6">
            <a:extLst>
              <a:ext uri="{FF2B5EF4-FFF2-40B4-BE49-F238E27FC236}">
                <a16:creationId xmlns:a16="http://schemas.microsoft.com/office/drawing/2014/main" id="{9A1A279C-7BA1-95E8-039A-5E88E0E3A776}"/>
              </a:ext>
            </a:extLst>
          </p:cNvPr>
          <p:cNvCxnSpPr/>
          <p:nvPr/>
        </p:nvCxnSpPr>
        <p:spPr>
          <a:xfrm>
            <a:off x="2739052" y="3292522"/>
            <a:ext cx="0" cy="446964"/>
          </a:xfrm>
          <a:prstGeom prst="line">
            <a:avLst/>
          </a:prstGeom>
          <a:ln w="50800"/>
        </p:spPr>
        <p:style>
          <a:lnRef idx="3">
            <a:schemeClr val="dk1"/>
          </a:lnRef>
          <a:fillRef idx="0">
            <a:schemeClr val="dk1"/>
          </a:fillRef>
          <a:effectRef idx="2">
            <a:schemeClr val="dk1"/>
          </a:effectRef>
          <a:fontRef idx="minor">
            <a:schemeClr val="tx1"/>
          </a:fontRef>
        </p:style>
      </p:cxnSp>
      <p:cxnSp>
        <p:nvCxnSpPr>
          <p:cNvPr id="8" name="直接连接符 7">
            <a:extLst>
              <a:ext uri="{FF2B5EF4-FFF2-40B4-BE49-F238E27FC236}">
                <a16:creationId xmlns:a16="http://schemas.microsoft.com/office/drawing/2014/main" id="{18156378-3E90-D72A-4EE8-00B7C25252ED}"/>
              </a:ext>
            </a:extLst>
          </p:cNvPr>
          <p:cNvCxnSpPr/>
          <p:nvPr/>
        </p:nvCxnSpPr>
        <p:spPr>
          <a:xfrm>
            <a:off x="6044084" y="3315569"/>
            <a:ext cx="0" cy="446964"/>
          </a:xfrm>
          <a:prstGeom prst="line">
            <a:avLst/>
          </a:prstGeom>
          <a:ln w="50800"/>
        </p:spPr>
        <p:style>
          <a:lnRef idx="3">
            <a:schemeClr val="dk1"/>
          </a:lnRef>
          <a:fillRef idx="0">
            <a:schemeClr val="dk1"/>
          </a:fillRef>
          <a:effectRef idx="2">
            <a:schemeClr val="dk1"/>
          </a:effectRef>
          <a:fontRef idx="minor">
            <a:schemeClr val="tx1"/>
          </a:fontRef>
        </p:style>
      </p:cxnSp>
      <p:cxnSp>
        <p:nvCxnSpPr>
          <p:cNvPr id="9" name="直接连接符 8">
            <a:extLst>
              <a:ext uri="{FF2B5EF4-FFF2-40B4-BE49-F238E27FC236}">
                <a16:creationId xmlns:a16="http://schemas.microsoft.com/office/drawing/2014/main" id="{E93E5052-2D2F-EC32-0A92-CA3E6063A3DD}"/>
              </a:ext>
            </a:extLst>
          </p:cNvPr>
          <p:cNvCxnSpPr/>
          <p:nvPr/>
        </p:nvCxnSpPr>
        <p:spPr>
          <a:xfrm>
            <a:off x="7067667" y="3315569"/>
            <a:ext cx="0" cy="446964"/>
          </a:xfrm>
          <a:prstGeom prst="line">
            <a:avLst/>
          </a:prstGeom>
          <a:ln w="50800"/>
        </p:spPr>
        <p:style>
          <a:lnRef idx="3">
            <a:schemeClr val="dk1"/>
          </a:lnRef>
          <a:fillRef idx="0">
            <a:schemeClr val="dk1"/>
          </a:fillRef>
          <a:effectRef idx="2">
            <a:schemeClr val="dk1"/>
          </a:effectRef>
          <a:fontRef idx="minor">
            <a:schemeClr val="tx1"/>
          </a:fontRef>
        </p:style>
      </p:cxnSp>
      <p:cxnSp>
        <p:nvCxnSpPr>
          <p:cNvPr id="10" name="直接连接符 9">
            <a:extLst>
              <a:ext uri="{FF2B5EF4-FFF2-40B4-BE49-F238E27FC236}">
                <a16:creationId xmlns:a16="http://schemas.microsoft.com/office/drawing/2014/main" id="{AFF42507-9926-BB37-CC26-5A5EF0EB242F}"/>
              </a:ext>
            </a:extLst>
          </p:cNvPr>
          <p:cNvCxnSpPr/>
          <p:nvPr/>
        </p:nvCxnSpPr>
        <p:spPr>
          <a:xfrm>
            <a:off x="9799494" y="3315569"/>
            <a:ext cx="0" cy="446964"/>
          </a:xfrm>
          <a:prstGeom prst="line">
            <a:avLst/>
          </a:prstGeom>
          <a:ln w="50800"/>
        </p:spPr>
        <p:style>
          <a:lnRef idx="3">
            <a:schemeClr val="dk1"/>
          </a:lnRef>
          <a:fillRef idx="0">
            <a:schemeClr val="dk1"/>
          </a:fillRef>
          <a:effectRef idx="2">
            <a:schemeClr val="dk1"/>
          </a:effectRef>
          <a:fontRef idx="minor">
            <a:schemeClr val="tx1"/>
          </a:fontRef>
        </p:style>
      </p:cxnSp>
      <p:cxnSp>
        <p:nvCxnSpPr>
          <p:cNvPr id="11" name="直接连接符 10">
            <a:extLst>
              <a:ext uri="{FF2B5EF4-FFF2-40B4-BE49-F238E27FC236}">
                <a16:creationId xmlns:a16="http://schemas.microsoft.com/office/drawing/2014/main" id="{A68EF42F-263E-96B2-A37A-D16F5F955886}"/>
              </a:ext>
            </a:extLst>
          </p:cNvPr>
          <p:cNvCxnSpPr/>
          <p:nvPr/>
        </p:nvCxnSpPr>
        <p:spPr>
          <a:xfrm>
            <a:off x="8052581" y="3315569"/>
            <a:ext cx="0" cy="446964"/>
          </a:xfrm>
          <a:prstGeom prst="line">
            <a:avLst/>
          </a:prstGeom>
          <a:ln w="50800">
            <a:solidFill>
              <a:srgbClr val="FF0000"/>
            </a:solidFill>
          </a:ln>
        </p:spPr>
        <p:style>
          <a:lnRef idx="3">
            <a:schemeClr val="dk1"/>
          </a:lnRef>
          <a:fillRef idx="0">
            <a:schemeClr val="dk1"/>
          </a:fillRef>
          <a:effectRef idx="2">
            <a:schemeClr val="dk1"/>
          </a:effectRef>
          <a:fontRef idx="minor">
            <a:schemeClr val="tx1"/>
          </a:fontRef>
        </p:style>
      </p:cxnSp>
      <p:cxnSp>
        <p:nvCxnSpPr>
          <p:cNvPr id="12" name="直接连接符 11">
            <a:extLst>
              <a:ext uri="{FF2B5EF4-FFF2-40B4-BE49-F238E27FC236}">
                <a16:creationId xmlns:a16="http://schemas.microsoft.com/office/drawing/2014/main" id="{A72C45F0-5417-29CC-E5FC-393A1F8D6B90}"/>
              </a:ext>
            </a:extLst>
          </p:cNvPr>
          <p:cNvCxnSpPr/>
          <p:nvPr/>
        </p:nvCxnSpPr>
        <p:spPr>
          <a:xfrm>
            <a:off x="8270945" y="3315569"/>
            <a:ext cx="0" cy="446964"/>
          </a:xfrm>
          <a:prstGeom prst="line">
            <a:avLst/>
          </a:prstGeom>
          <a:ln w="50800"/>
        </p:spPr>
        <p:style>
          <a:lnRef idx="3">
            <a:schemeClr val="dk1"/>
          </a:lnRef>
          <a:fillRef idx="0">
            <a:schemeClr val="dk1"/>
          </a:fillRef>
          <a:effectRef idx="2">
            <a:schemeClr val="dk1"/>
          </a:effectRef>
          <a:fontRef idx="minor">
            <a:schemeClr val="tx1"/>
          </a:fontRef>
        </p:style>
      </p:cxnSp>
      <p:sp>
        <p:nvSpPr>
          <p:cNvPr id="13" name="文本框 12">
            <a:extLst>
              <a:ext uri="{FF2B5EF4-FFF2-40B4-BE49-F238E27FC236}">
                <a16:creationId xmlns:a16="http://schemas.microsoft.com/office/drawing/2014/main" id="{2DA0A883-F4F7-8831-85D3-189EA8B50883}"/>
              </a:ext>
            </a:extLst>
          </p:cNvPr>
          <p:cNvSpPr txBox="1"/>
          <p:nvPr/>
        </p:nvSpPr>
        <p:spPr>
          <a:xfrm>
            <a:off x="2479745" y="4009062"/>
            <a:ext cx="518613" cy="400110"/>
          </a:xfrm>
          <a:prstGeom prst="rect">
            <a:avLst/>
          </a:prstGeom>
          <a:noFill/>
        </p:spPr>
        <p:txBody>
          <a:bodyPr wrap="square" rtlCol="0">
            <a:spAutoFit/>
          </a:bodyPr>
          <a:lstStyle/>
          <a:p>
            <a:r>
              <a:rPr lang="en-US" altLang="zh-CN" sz="2000" b="1" dirty="0"/>
              <a:t>T1</a:t>
            </a:r>
            <a:endParaRPr lang="zh-CN" altLang="en-US" sz="2000" b="1" dirty="0"/>
          </a:p>
        </p:txBody>
      </p:sp>
      <p:sp>
        <p:nvSpPr>
          <p:cNvPr id="14" name="文本框 13">
            <a:extLst>
              <a:ext uri="{FF2B5EF4-FFF2-40B4-BE49-F238E27FC236}">
                <a16:creationId xmlns:a16="http://schemas.microsoft.com/office/drawing/2014/main" id="{BFB9553E-DF92-C94E-CF26-D299C22D04D3}"/>
              </a:ext>
            </a:extLst>
          </p:cNvPr>
          <p:cNvSpPr txBox="1"/>
          <p:nvPr/>
        </p:nvSpPr>
        <p:spPr>
          <a:xfrm>
            <a:off x="5784777" y="4009062"/>
            <a:ext cx="518613" cy="400110"/>
          </a:xfrm>
          <a:prstGeom prst="rect">
            <a:avLst/>
          </a:prstGeom>
          <a:noFill/>
        </p:spPr>
        <p:txBody>
          <a:bodyPr wrap="square" rtlCol="0">
            <a:spAutoFit/>
          </a:bodyPr>
          <a:lstStyle/>
          <a:p>
            <a:r>
              <a:rPr lang="en-US" altLang="zh-CN" sz="2000" b="1" dirty="0"/>
              <a:t>T2</a:t>
            </a:r>
            <a:endParaRPr lang="zh-CN" altLang="en-US" sz="2000" b="1" dirty="0"/>
          </a:p>
        </p:txBody>
      </p:sp>
      <p:sp>
        <p:nvSpPr>
          <p:cNvPr id="15" name="文本框 14">
            <a:extLst>
              <a:ext uri="{FF2B5EF4-FFF2-40B4-BE49-F238E27FC236}">
                <a16:creationId xmlns:a16="http://schemas.microsoft.com/office/drawing/2014/main" id="{54472DB2-2329-AD8B-4485-A93F8A4BF4AA}"/>
              </a:ext>
            </a:extLst>
          </p:cNvPr>
          <p:cNvSpPr txBox="1"/>
          <p:nvPr/>
        </p:nvSpPr>
        <p:spPr>
          <a:xfrm>
            <a:off x="6808360" y="4009062"/>
            <a:ext cx="518613" cy="400110"/>
          </a:xfrm>
          <a:prstGeom prst="rect">
            <a:avLst/>
          </a:prstGeom>
          <a:noFill/>
        </p:spPr>
        <p:txBody>
          <a:bodyPr wrap="square" rtlCol="0">
            <a:spAutoFit/>
          </a:bodyPr>
          <a:lstStyle/>
          <a:p>
            <a:r>
              <a:rPr lang="en-US" altLang="zh-CN" sz="2000" b="1" dirty="0"/>
              <a:t>T3</a:t>
            </a:r>
            <a:endParaRPr lang="zh-CN" altLang="en-US" sz="2000" b="1" dirty="0"/>
          </a:p>
        </p:txBody>
      </p:sp>
      <p:sp>
        <p:nvSpPr>
          <p:cNvPr id="16" name="文本框 15">
            <a:extLst>
              <a:ext uri="{FF2B5EF4-FFF2-40B4-BE49-F238E27FC236}">
                <a16:creationId xmlns:a16="http://schemas.microsoft.com/office/drawing/2014/main" id="{DB2C7842-FDCD-E8CD-7DE3-F8003285778C}"/>
              </a:ext>
            </a:extLst>
          </p:cNvPr>
          <p:cNvSpPr txBox="1"/>
          <p:nvPr/>
        </p:nvSpPr>
        <p:spPr>
          <a:xfrm>
            <a:off x="9540187" y="4009062"/>
            <a:ext cx="518613" cy="400110"/>
          </a:xfrm>
          <a:prstGeom prst="rect">
            <a:avLst/>
          </a:prstGeom>
          <a:noFill/>
        </p:spPr>
        <p:txBody>
          <a:bodyPr wrap="square" rtlCol="0">
            <a:spAutoFit/>
          </a:bodyPr>
          <a:lstStyle/>
          <a:p>
            <a:r>
              <a:rPr lang="en-US" altLang="zh-CN" sz="2000" b="1" dirty="0"/>
              <a:t>T4</a:t>
            </a:r>
            <a:endParaRPr lang="zh-CN" altLang="en-US" sz="2000" b="1" dirty="0"/>
          </a:p>
        </p:txBody>
      </p:sp>
      <p:sp>
        <p:nvSpPr>
          <p:cNvPr id="17" name="左大括号 16">
            <a:extLst>
              <a:ext uri="{FF2B5EF4-FFF2-40B4-BE49-F238E27FC236}">
                <a16:creationId xmlns:a16="http://schemas.microsoft.com/office/drawing/2014/main" id="{A3D9B0DF-F435-13FB-0833-6DB72B2D1F06}"/>
              </a:ext>
            </a:extLst>
          </p:cNvPr>
          <p:cNvSpPr/>
          <p:nvPr/>
        </p:nvSpPr>
        <p:spPr>
          <a:xfrm rot="16200000">
            <a:off x="4191512" y="3288919"/>
            <a:ext cx="400110" cy="3305032"/>
          </a:xfrm>
          <a:prstGeom prst="leftBrace">
            <a:avLst>
              <a:gd name="adj1" fmla="val 3562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48512A70-2970-EA24-9A9F-40A465964C62}"/>
              </a:ext>
            </a:extLst>
          </p:cNvPr>
          <p:cNvSpPr txBox="1"/>
          <p:nvPr/>
        </p:nvSpPr>
        <p:spPr>
          <a:xfrm>
            <a:off x="3135406" y="5273642"/>
            <a:ext cx="2512322" cy="400110"/>
          </a:xfrm>
          <a:prstGeom prst="rect">
            <a:avLst/>
          </a:prstGeom>
          <a:noFill/>
        </p:spPr>
        <p:txBody>
          <a:bodyPr wrap="square" rtlCol="0">
            <a:spAutoFit/>
          </a:bodyPr>
          <a:lstStyle/>
          <a:p>
            <a:r>
              <a:rPr lang="en-US" altLang="zh-CN" sz="2000" b="1" dirty="0"/>
              <a:t>Estimation Window</a:t>
            </a:r>
            <a:endParaRPr lang="zh-CN" altLang="en-US" sz="2000" b="1" dirty="0"/>
          </a:p>
        </p:txBody>
      </p:sp>
      <p:sp>
        <p:nvSpPr>
          <p:cNvPr id="19" name="左大括号 18">
            <a:extLst>
              <a:ext uri="{FF2B5EF4-FFF2-40B4-BE49-F238E27FC236}">
                <a16:creationId xmlns:a16="http://schemas.microsoft.com/office/drawing/2014/main" id="{C8E27257-A3DB-C0DA-A629-81AB39E227DD}"/>
              </a:ext>
            </a:extLst>
          </p:cNvPr>
          <p:cNvSpPr/>
          <p:nvPr/>
        </p:nvSpPr>
        <p:spPr>
          <a:xfrm rot="16200000">
            <a:off x="8233525" y="3575933"/>
            <a:ext cx="400110" cy="2731827"/>
          </a:xfrm>
          <a:prstGeom prst="leftBrace">
            <a:avLst>
              <a:gd name="adj1" fmla="val 3562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8E0759C9-E11D-9EAB-4300-AC5F3FB64846}"/>
              </a:ext>
            </a:extLst>
          </p:cNvPr>
          <p:cNvSpPr txBox="1"/>
          <p:nvPr/>
        </p:nvSpPr>
        <p:spPr>
          <a:xfrm>
            <a:off x="7486265" y="5273263"/>
            <a:ext cx="1894629" cy="400110"/>
          </a:xfrm>
          <a:prstGeom prst="rect">
            <a:avLst/>
          </a:prstGeom>
          <a:noFill/>
        </p:spPr>
        <p:txBody>
          <a:bodyPr wrap="square" rtlCol="0">
            <a:spAutoFit/>
          </a:bodyPr>
          <a:lstStyle/>
          <a:p>
            <a:r>
              <a:rPr lang="en-US" altLang="zh-CN" sz="2000" b="1" dirty="0"/>
              <a:t>Event Window</a:t>
            </a:r>
            <a:endParaRPr lang="zh-CN" altLang="en-US" sz="2000" b="1" dirty="0"/>
          </a:p>
        </p:txBody>
      </p:sp>
      <p:sp>
        <p:nvSpPr>
          <p:cNvPr id="21" name="文本框 20">
            <a:extLst>
              <a:ext uri="{FF2B5EF4-FFF2-40B4-BE49-F238E27FC236}">
                <a16:creationId xmlns:a16="http://schemas.microsoft.com/office/drawing/2014/main" id="{CAD55427-8A6C-A483-767E-D741755ACD66}"/>
              </a:ext>
            </a:extLst>
          </p:cNvPr>
          <p:cNvSpPr txBox="1"/>
          <p:nvPr/>
        </p:nvSpPr>
        <p:spPr>
          <a:xfrm>
            <a:off x="7905164" y="4009062"/>
            <a:ext cx="294833" cy="400110"/>
          </a:xfrm>
          <a:prstGeom prst="rect">
            <a:avLst/>
          </a:prstGeom>
          <a:noFill/>
        </p:spPr>
        <p:txBody>
          <a:bodyPr wrap="square" rtlCol="0">
            <a:spAutoFit/>
          </a:bodyPr>
          <a:lstStyle/>
          <a:p>
            <a:r>
              <a:rPr lang="en-US" altLang="zh-CN" sz="2000" b="1" dirty="0"/>
              <a:t>t</a:t>
            </a:r>
            <a:endParaRPr lang="zh-CN" altLang="en-US" sz="2000" b="1" dirty="0"/>
          </a:p>
        </p:txBody>
      </p:sp>
      <p:sp>
        <p:nvSpPr>
          <p:cNvPr id="22" name="文本框 21">
            <a:extLst>
              <a:ext uri="{FF2B5EF4-FFF2-40B4-BE49-F238E27FC236}">
                <a16:creationId xmlns:a16="http://schemas.microsoft.com/office/drawing/2014/main" id="{DC624B4C-604C-B37C-7234-3F7161D51620}"/>
              </a:ext>
            </a:extLst>
          </p:cNvPr>
          <p:cNvSpPr txBox="1"/>
          <p:nvPr/>
        </p:nvSpPr>
        <p:spPr>
          <a:xfrm>
            <a:off x="8122791" y="2577464"/>
            <a:ext cx="434355" cy="400110"/>
          </a:xfrm>
          <a:prstGeom prst="rect">
            <a:avLst/>
          </a:prstGeom>
          <a:noFill/>
        </p:spPr>
        <p:txBody>
          <a:bodyPr wrap="square" rtlCol="0">
            <a:spAutoFit/>
          </a:bodyPr>
          <a:lstStyle/>
          <a:p>
            <a:r>
              <a:rPr lang="en-US" altLang="zh-CN" sz="2000" b="1" dirty="0"/>
              <a:t>t</a:t>
            </a:r>
            <a:r>
              <a:rPr lang="en-US" altLang="zh-CN" sz="2000" b="1" baseline="30000" dirty="0"/>
              <a:t>*</a:t>
            </a:r>
            <a:endParaRPr lang="zh-CN" altLang="en-US" sz="2000" b="1" dirty="0"/>
          </a:p>
        </p:txBody>
      </p:sp>
      <p:sp>
        <p:nvSpPr>
          <p:cNvPr id="24" name="文本框 23">
            <a:extLst>
              <a:ext uri="{FF2B5EF4-FFF2-40B4-BE49-F238E27FC236}">
                <a16:creationId xmlns:a16="http://schemas.microsoft.com/office/drawing/2014/main" id="{4A1E4EDC-0375-C557-50E7-F94FC25D15F5}"/>
              </a:ext>
            </a:extLst>
          </p:cNvPr>
          <p:cNvSpPr txBox="1"/>
          <p:nvPr/>
        </p:nvSpPr>
        <p:spPr>
          <a:xfrm>
            <a:off x="1246095" y="1288721"/>
            <a:ext cx="1209800" cy="400110"/>
          </a:xfrm>
          <a:prstGeom prst="rect">
            <a:avLst/>
          </a:prstGeom>
          <a:noFill/>
        </p:spPr>
        <p:txBody>
          <a:bodyPr wrap="square">
            <a:spAutoFit/>
          </a:bodyPr>
          <a:lstStyle/>
          <a:p>
            <a:r>
              <a:rPr lang="zh-CN" altLang="en-US" sz="2000" dirty="0"/>
              <a:t>图示</a:t>
            </a:r>
          </a:p>
        </p:txBody>
      </p:sp>
      <p:sp>
        <p:nvSpPr>
          <p:cNvPr id="25" name="文本框 24">
            <a:extLst>
              <a:ext uri="{FF2B5EF4-FFF2-40B4-BE49-F238E27FC236}">
                <a16:creationId xmlns:a16="http://schemas.microsoft.com/office/drawing/2014/main" id="{518D60D6-D69F-B958-B7B2-64FCA1FC9F80}"/>
              </a:ext>
            </a:extLst>
          </p:cNvPr>
          <p:cNvSpPr txBox="1"/>
          <p:nvPr/>
        </p:nvSpPr>
        <p:spPr>
          <a:xfrm>
            <a:off x="-1" y="6457890"/>
            <a:ext cx="10822675" cy="400110"/>
          </a:xfrm>
          <a:prstGeom prst="rect">
            <a:avLst/>
          </a:prstGeom>
          <a:noFill/>
        </p:spPr>
        <p:txBody>
          <a:bodyPr wrap="square">
            <a:spAutoFit/>
          </a:bodyPr>
          <a:lstStyle/>
          <a:p>
            <a:r>
              <a:rPr lang="zh-CN" altLang="en-US" sz="2000" dirty="0"/>
              <a:t>图：</a:t>
            </a:r>
            <a:r>
              <a:rPr lang="en-US" altLang="zh-CN" sz="2000" dirty="0"/>
              <a:t>Subhan Ullah, et al., 2021 </a:t>
            </a:r>
            <a:endParaRPr lang="zh-CN" altLang="en-US" sz="2000" dirty="0"/>
          </a:p>
        </p:txBody>
      </p:sp>
    </p:spTree>
    <p:extLst>
      <p:ext uri="{BB962C8B-B14F-4D97-AF65-F5344CB8AC3E}">
        <p14:creationId xmlns:p14="http://schemas.microsoft.com/office/powerpoint/2010/main" val="42575581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228</Words>
  <Application>Microsoft Office PowerPoint</Application>
  <PresentationFormat>宽屏</PresentationFormat>
  <Paragraphs>14</Paragraphs>
  <Slides>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等线</vt:lpstr>
      <vt:lpstr>等线 Light</vt:lpstr>
      <vt:lpstr>Arial</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 Shutter</dc:creator>
  <cp:lastModifiedBy>Z Shutter</cp:lastModifiedBy>
  <cp:revision>7</cp:revision>
  <dcterms:created xsi:type="dcterms:W3CDTF">2022-08-11T06:44:03Z</dcterms:created>
  <dcterms:modified xsi:type="dcterms:W3CDTF">2022-08-11T07:18:49Z</dcterms:modified>
</cp:coreProperties>
</file>