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8" r:id="rId4"/>
    <p:sldId id="257" r:id="rId5"/>
    <p:sldId id="260" r:id="rId6"/>
    <p:sldId id="269" r:id="rId7"/>
    <p:sldId id="272" r:id="rId8"/>
    <p:sldId id="273" r:id="rId9"/>
    <p:sldId id="275" r:id="rId10"/>
    <p:sldId id="274" r:id="rId11"/>
    <p:sldId id="270" r:id="rId12"/>
    <p:sldId id="271" r:id="rId13"/>
    <p:sldId id="276" r:id="rId14"/>
    <p:sldId id="27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6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E2DFE1-5255-E76C-65E8-1D969B89142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374CC26-FD64-12B0-ADE1-F01DD8720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9EE8F20-FF73-BA74-F326-A3C6A22237BD}"/>
              </a:ext>
            </a:extLst>
          </p:cNvPr>
          <p:cNvSpPr>
            <a:spLocks noGrp="1"/>
          </p:cNvSpPr>
          <p:nvPr>
            <p:ph type="dt" sz="half" idx="10"/>
          </p:nvPr>
        </p:nvSpPr>
        <p:spPr/>
        <p:txBody>
          <a:bodyPr/>
          <a:lstStyle/>
          <a:p>
            <a:fld id="{CDECDB59-CFD0-4648-B03A-72695392FFF2}" type="datetimeFigureOut">
              <a:rPr lang="zh-CN" altLang="en-US" smtClean="0"/>
              <a:t>2022/8/15</a:t>
            </a:fld>
            <a:endParaRPr lang="zh-CN" altLang="en-US"/>
          </a:p>
        </p:txBody>
      </p:sp>
      <p:sp>
        <p:nvSpPr>
          <p:cNvPr id="5" name="页脚占位符 4">
            <a:extLst>
              <a:ext uri="{FF2B5EF4-FFF2-40B4-BE49-F238E27FC236}">
                <a16:creationId xmlns:a16="http://schemas.microsoft.com/office/drawing/2014/main" id="{25374C4F-6A3E-945F-C63B-0A93BE5887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924BE1-EE8D-43ED-79C6-9C2ADFD1B57A}"/>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3347915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A108D-6EAB-DC57-EA98-EC5D1620222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A9068D1-04B4-7CF9-AB19-CD5530EB71C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5CA8BA-AA6C-6D3C-5E28-DED6995001A7}"/>
              </a:ext>
            </a:extLst>
          </p:cNvPr>
          <p:cNvSpPr>
            <a:spLocks noGrp="1"/>
          </p:cNvSpPr>
          <p:nvPr>
            <p:ph type="dt" sz="half" idx="10"/>
          </p:nvPr>
        </p:nvSpPr>
        <p:spPr/>
        <p:txBody>
          <a:bodyPr/>
          <a:lstStyle/>
          <a:p>
            <a:fld id="{CDECDB59-CFD0-4648-B03A-72695392FFF2}" type="datetimeFigureOut">
              <a:rPr lang="zh-CN" altLang="en-US" smtClean="0"/>
              <a:t>2022/8/15</a:t>
            </a:fld>
            <a:endParaRPr lang="zh-CN" altLang="en-US"/>
          </a:p>
        </p:txBody>
      </p:sp>
      <p:sp>
        <p:nvSpPr>
          <p:cNvPr id="5" name="页脚占位符 4">
            <a:extLst>
              <a:ext uri="{FF2B5EF4-FFF2-40B4-BE49-F238E27FC236}">
                <a16:creationId xmlns:a16="http://schemas.microsoft.com/office/drawing/2014/main" id="{A62BF66B-622B-1186-E025-66F05F8A6E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061C7E-C9B3-B38C-CE43-49C04E79DFC8}"/>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1208392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909CCFF-3866-540E-CCC3-C599B550384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864042B-EDFE-A6A9-6AC0-5655A735BD8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CCB471-C509-4FA9-EC6C-D2ED4C429640}"/>
              </a:ext>
            </a:extLst>
          </p:cNvPr>
          <p:cNvSpPr>
            <a:spLocks noGrp="1"/>
          </p:cNvSpPr>
          <p:nvPr>
            <p:ph type="dt" sz="half" idx="10"/>
          </p:nvPr>
        </p:nvSpPr>
        <p:spPr/>
        <p:txBody>
          <a:bodyPr/>
          <a:lstStyle/>
          <a:p>
            <a:fld id="{CDECDB59-CFD0-4648-B03A-72695392FFF2}" type="datetimeFigureOut">
              <a:rPr lang="zh-CN" altLang="en-US" smtClean="0"/>
              <a:t>2022/8/15</a:t>
            </a:fld>
            <a:endParaRPr lang="zh-CN" altLang="en-US"/>
          </a:p>
        </p:txBody>
      </p:sp>
      <p:sp>
        <p:nvSpPr>
          <p:cNvPr id="5" name="页脚占位符 4">
            <a:extLst>
              <a:ext uri="{FF2B5EF4-FFF2-40B4-BE49-F238E27FC236}">
                <a16:creationId xmlns:a16="http://schemas.microsoft.com/office/drawing/2014/main" id="{8D6E865A-41FA-6A11-D639-BAF14FA75B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9A0FF7-60AC-FDDB-5F86-7271D4BCD9A7}"/>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2800994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CDF26-2885-3679-7CC7-5006C767E2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3606E7-9FD5-DDF3-9583-99B2B5AD5FC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7F0FC0-BB54-5665-19BD-A3306991F177}"/>
              </a:ext>
            </a:extLst>
          </p:cNvPr>
          <p:cNvSpPr>
            <a:spLocks noGrp="1"/>
          </p:cNvSpPr>
          <p:nvPr>
            <p:ph type="dt" sz="half" idx="10"/>
          </p:nvPr>
        </p:nvSpPr>
        <p:spPr/>
        <p:txBody>
          <a:bodyPr/>
          <a:lstStyle/>
          <a:p>
            <a:fld id="{CDECDB59-CFD0-4648-B03A-72695392FFF2}" type="datetimeFigureOut">
              <a:rPr lang="zh-CN" altLang="en-US" smtClean="0"/>
              <a:t>2022/8/15</a:t>
            </a:fld>
            <a:endParaRPr lang="zh-CN" altLang="en-US"/>
          </a:p>
        </p:txBody>
      </p:sp>
      <p:sp>
        <p:nvSpPr>
          <p:cNvPr id="5" name="页脚占位符 4">
            <a:extLst>
              <a:ext uri="{FF2B5EF4-FFF2-40B4-BE49-F238E27FC236}">
                <a16:creationId xmlns:a16="http://schemas.microsoft.com/office/drawing/2014/main" id="{070B3784-9F13-4B8C-1C13-6F80FE0C9A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7DEBAE-6C9F-604D-4C55-6C4BBDA8DC04}"/>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3899838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D3C119-DB1A-8DFB-C80F-6F5D3186632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032B320-8F6A-4BDA-8412-FF5C27588B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306F1EE-AE49-1C6C-9A66-7FC28EBF4118}"/>
              </a:ext>
            </a:extLst>
          </p:cNvPr>
          <p:cNvSpPr>
            <a:spLocks noGrp="1"/>
          </p:cNvSpPr>
          <p:nvPr>
            <p:ph type="dt" sz="half" idx="10"/>
          </p:nvPr>
        </p:nvSpPr>
        <p:spPr/>
        <p:txBody>
          <a:bodyPr/>
          <a:lstStyle/>
          <a:p>
            <a:fld id="{CDECDB59-CFD0-4648-B03A-72695392FFF2}" type="datetimeFigureOut">
              <a:rPr lang="zh-CN" altLang="en-US" smtClean="0"/>
              <a:t>2022/8/15</a:t>
            </a:fld>
            <a:endParaRPr lang="zh-CN" altLang="en-US"/>
          </a:p>
        </p:txBody>
      </p:sp>
      <p:sp>
        <p:nvSpPr>
          <p:cNvPr id="5" name="页脚占位符 4">
            <a:extLst>
              <a:ext uri="{FF2B5EF4-FFF2-40B4-BE49-F238E27FC236}">
                <a16:creationId xmlns:a16="http://schemas.microsoft.com/office/drawing/2014/main" id="{32B7D0E5-A22C-97F9-0C86-121BCE3018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A6DDFF-B69F-DBCC-F60F-326A409E0EE8}"/>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1680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06164-FB94-BEB7-2AEA-D014E0B92A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44FBC3-CA98-88F7-A236-CFC3DABABED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9E71BB5-518D-5812-E6F0-D72D20F1BA3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C3BB0C6-20D4-1782-565D-E28D5A86165C}"/>
              </a:ext>
            </a:extLst>
          </p:cNvPr>
          <p:cNvSpPr>
            <a:spLocks noGrp="1"/>
          </p:cNvSpPr>
          <p:nvPr>
            <p:ph type="dt" sz="half" idx="10"/>
          </p:nvPr>
        </p:nvSpPr>
        <p:spPr/>
        <p:txBody>
          <a:bodyPr/>
          <a:lstStyle/>
          <a:p>
            <a:fld id="{CDECDB59-CFD0-4648-B03A-72695392FFF2}" type="datetimeFigureOut">
              <a:rPr lang="zh-CN" altLang="en-US" smtClean="0"/>
              <a:t>2022/8/15</a:t>
            </a:fld>
            <a:endParaRPr lang="zh-CN" altLang="en-US"/>
          </a:p>
        </p:txBody>
      </p:sp>
      <p:sp>
        <p:nvSpPr>
          <p:cNvPr id="6" name="页脚占位符 5">
            <a:extLst>
              <a:ext uri="{FF2B5EF4-FFF2-40B4-BE49-F238E27FC236}">
                <a16:creationId xmlns:a16="http://schemas.microsoft.com/office/drawing/2014/main" id="{70B61D30-AAC2-6252-B3F4-96703E19B17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F611D6-F65D-64A9-723F-27FDD20B7B53}"/>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3152804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4C023C-7760-098B-C27D-DDAD5CC0D8A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E7F26A9-23C2-FFC3-5312-4648A7896E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092EBE7-C1F2-7927-C7C4-B1E76B0F4FC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AFFA809-8EE9-3C33-9520-FE35243BD7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0CD065A-814B-A2AD-D392-DCD0A22CD8E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5263035-2488-1345-9F08-1C3940C57F36}"/>
              </a:ext>
            </a:extLst>
          </p:cNvPr>
          <p:cNvSpPr>
            <a:spLocks noGrp="1"/>
          </p:cNvSpPr>
          <p:nvPr>
            <p:ph type="dt" sz="half" idx="10"/>
          </p:nvPr>
        </p:nvSpPr>
        <p:spPr/>
        <p:txBody>
          <a:bodyPr/>
          <a:lstStyle/>
          <a:p>
            <a:fld id="{CDECDB59-CFD0-4648-B03A-72695392FFF2}" type="datetimeFigureOut">
              <a:rPr lang="zh-CN" altLang="en-US" smtClean="0"/>
              <a:t>2022/8/15</a:t>
            </a:fld>
            <a:endParaRPr lang="zh-CN" altLang="en-US"/>
          </a:p>
        </p:txBody>
      </p:sp>
      <p:sp>
        <p:nvSpPr>
          <p:cNvPr id="8" name="页脚占位符 7">
            <a:extLst>
              <a:ext uri="{FF2B5EF4-FFF2-40B4-BE49-F238E27FC236}">
                <a16:creationId xmlns:a16="http://schemas.microsoft.com/office/drawing/2014/main" id="{11E01C7A-0E68-9FF6-E3E0-BA5B407DD79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5CA799C-0465-0CCA-40EA-D4F4EBD5BDA8}"/>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2031285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0B1D1C-C584-6EDB-B071-DFF9CD4A077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AEBBEE1-158D-1712-75A3-2471ACFA3374}"/>
              </a:ext>
            </a:extLst>
          </p:cNvPr>
          <p:cNvSpPr>
            <a:spLocks noGrp="1"/>
          </p:cNvSpPr>
          <p:nvPr>
            <p:ph type="dt" sz="half" idx="10"/>
          </p:nvPr>
        </p:nvSpPr>
        <p:spPr/>
        <p:txBody>
          <a:bodyPr/>
          <a:lstStyle/>
          <a:p>
            <a:fld id="{CDECDB59-CFD0-4648-B03A-72695392FFF2}" type="datetimeFigureOut">
              <a:rPr lang="zh-CN" altLang="en-US" smtClean="0"/>
              <a:t>2022/8/15</a:t>
            </a:fld>
            <a:endParaRPr lang="zh-CN" altLang="en-US"/>
          </a:p>
        </p:txBody>
      </p:sp>
      <p:sp>
        <p:nvSpPr>
          <p:cNvPr id="4" name="页脚占位符 3">
            <a:extLst>
              <a:ext uri="{FF2B5EF4-FFF2-40B4-BE49-F238E27FC236}">
                <a16:creationId xmlns:a16="http://schemas.microsoft.com/office/drawing/2014/main" id="{760C722A-A208-192D-937E-2A64F0C6D3B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F5D616D-2483-3C75-4612-20C1033B9C8B}"/>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826997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BC8E9F8-BCBE-1E4B-48F2-CBBB55F7773E}"/>
              </a:ext>
            </a:extLst>
          </p:cNvPr>
          <p:cNvSpPr>
            <a:spLocks noGrp="1"/>
          </p:cNvSpPr>
          <p:nvPr>
            <p:ph type="dt" sz="half" idx="10"/>
          </p:nvPr>
        </p:nvSpPr>
        <p:spPr/>
        <p:txBody>
          <a:bodyPr/>
          <a:lstStyle/>
          <a:p>
            <a:fld id="{CDECDB59-CFD0-4648-B03A-72695392FFF2}" type="datetimeFigureOut">
              <a:rPr lang="zh-CN" altLang="en-US" smtClean="0"/>
              <a:t>2022/8/15</a:t>
            </a:fld>
            <a:endParaRPr lang="zh-CN" altLang="en-US"/>
          </a:p>
        </p:txBody>
      </p:sp>
      <p:sp>
        <p:nvSpPr>
          <p:cNvPr id="3" name="页脚占位符 2">
            <a:extLst>
              <a:ext uri="{FF2B5EF4-FFF2-40B4-BE49-F238E27FC236}">
                <a16:creationId xmlns:a16="http://schemas.microsoft.com/office/drawing/2014/main" id="{1CC1285B-CC93-8048-8630-EEEECB5FA97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D73483D-8EFD-DA6C-4C71-3AC7EA6DB525}"/>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3453721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DF88D-FEC0-CEBC-A182-3ABF7E0CD8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91B8F29-CDDB-CEC5-7646-E2945D5EC6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A6644A9-C993-E195-A925-9504E43CDD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97064C4-A1A8-E424-2FF9-6D3723D9190A}"/>
              </a:ext>
            </a:extLst>
          </p:cNvPr>
          <p:cNvSpPr>
            <a:spLocks noGrp="1"/>
          </p:cNvSpPr>
          <p:nvPr>
            <p:ph type="dt" sz="half" idx="10"/>
          </p:nvPr>
        </p:nvSpPr>
        <p:spPr/>
        <p:txBody>
          <a:bodyPr/>
          <a:lstStyle/>
          <a:p>
            <a:fld id="{CDECDB59-CFD0-4648-B03A-72695392FFF2}" type="datetimeFigureOut">
              <a:rPr lang="zh-CN" altLang="en-US" smtClean="0"/>
              <a:t>2022/8/15</a:t>
            </a:fld>
            <a:endParaRPr lang="zh-CN" altLang="en-US"/>
          </a:p>
        </p:txBody>
      </p:sp>
      <p:sp>
        <p:nvSpPr>
          <p:cNvPr id="6" name="页脚占位符 5">
            <a:extLst>
              <a:ext uri="{FF2B5EF4-FFF2-40B4-BE49-F238E27FC236}">
                <a16:creationId xmlns:a16="http://schemas.microsoft.com/office/drawing/2014/main" id="{D4813956-1BDC-E84A-FE74-6E53F181E0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CBC15C-5F05-452D-A770-60AB7C62BC44}"/>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109763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CE04F-EEAA-5A92-65F2-CE6E78BF21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A7D82ED-42C5-1D18-641E-1C84E20B2F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E1C6382-AA39-BD97-E2EA-527B3738DB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B095618-0EC8-6B8F-894C-6592190A4B29}"/>
              </a:ext>
            </a:extLst>
          </p:cNvPr>
          <p:cNvSpPr>
            <a:spLocks noGrp="1"/>
          </p:cNvSpPr>
          <p:nvPr>
            <p:ph type="dt" sz="half" idx="10"/>
          </p:nvPr>
        </p:nvSpPr>
        <p:spPr/>
        <p:txBody>
          <a:bodyPr/>
          <a:lstStyle/>
          <a:p>
            <a:fld id="{CDECDB59-CFD0-4648-B03A-72695392FFF2}" type="datetimeFigureOut">
              <a:rPr lang="zh-CN" altLang="en-US" smtClean="0"/>
              <a:t>2022/8/15</a:t>
            </a:fld>
            <a:endParaRPr lang="zh-CN" altLang="en-US"/>
          </a:p>
        </p:txBody>
      </p:sp>
      <p:sp>
        <p:nvSpPr>
          <p:cNvPr id="6" name="页脚占位符 5">
            <a:extLst>
              <a:ext uri="{FF2B5EF4-FFF2-40B4-BE49-F238E27FC236}">
                <a16:creationId xmlns:a16="http://schemas.microsoft.com/office/drawing/2014/main" id="{326D5630-9344-8E00-3F0D-12D293A142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7B64CE-D9AE-4A63-6729-3747D45D4758}"/>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3317591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2F5B041-CD73-D12A-758E-10E686E93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C75A11D-3287-E95C-37A7-0A1F88277E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8E0BB4-CDFE-C2C6-9899-A67D67F4F7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ECDB59-CFD0-4648-B03A-72695392FFF2}" type="datetimeFigureOut">
              <a:rPr lang="zh-CN" altLang="en-US" smtClean="0"/>
              <a:t>2022/8/15</a:t>
            </a:fld>
            <a:endParaRPr lang="zh-CN" altLang="en-US"/>
          </a:p>
        </p:txBody>
      </p:sp>
      <p:sp>
        <p:nvSpPr>
          <p:cNvPr id="5" name="页脚占位符 4">
            <a:extLst>
              <a:ext uri="{FF2B5EF4-FFF2-40B4-BE49-F238E27FC236}">
                <a16:creationId xmlns:a16="http://schemas.microsoft.com/office/drawing/2014/main" id="{3E8F2C9E-016D-8985-D90F-B7A25CC7EC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050AEA1-59B2-E7CC-E4EB-E222506C8F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636480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7.bin"/><Relationship Id="rId1" Type="http://schemas.openxmlformats.org/officeDocument/2006/relationships/slideLayout" Target="../slideLayouts/slideLayout1.xml"/><Relationship Id="rId5" Type="http://schemas.openxmlformats.org/officeDocument/2006/relationships/image" Target="../media/image4.wmf"/><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9.bin"/><Relationship Id="rId1" Type="http://schemas.openxmlformats.org/officeDocument/2006/relationships/slideLayout" Target="../slideLayouts/slideLayout1.xml"/><Relationship Id="rId5" Type="http://schemas.openxmlformats.org/officeDocument/2006/relationships/image" Target="../media/image6.wmf"/><Relationship Id="rId4"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 Id="rId9"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5.bin"/><Relationship Id="rId1" Type="http://schemas.openxmlformats.org/officeDocument/2006/relationships/slideLayout" Target="../slideLayouts/slideLayout1.xml"/><Relationship Id="rId5" Type="http://schemas.openxmlformats.org/officeDocument/2006/relationships/image" Target="../media/image3.w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A4F3D-CE0E-6992-1482-74D6BAA63A04}"/>
              </a:ext>
            </a:extLst>
          </p:cNvPr>
          <p:cNvSpPr>
            <a:spLocks noGrp="1"/>
          </p:cNvSpPr>
          <p:nvPr>
            <p:ph type="ctrTitle"/>
          </p:nvPr>
        </p:nvSpPr>
        <p:spPr>
          <a:xfrm>
            <a:off x="1524000" y="2023642"/>
            <a:ext cx="9144000" cy="1107422"/>
          </a:xfrm>
        </p:spPr>
        <p:txBody>
          <a:bodyPr/>
          <a:lstStyle/>
          <a:p>
            <a:r>
              <a:rPr lang="zh-CN" altLang="en-US" b="1" dirty="0"/>
              <a:t>事件研究法及</a:t>
            </a:r>
            <a:r>
              <a:rPr lang="en-US" altLang="zh-CN" b="1" dirty="0"/>
              <a:t>Stata</a:t>
            </a:r>
            <a:r>
              <a:rPr lang="zh-CN" altLang="en-US" b="1" dirty="0"/>
              <a:t>实现</a:t>
            </a:r>
          </a:p>
        </p:txBody>
      </p:sp>
    </p:spTree>
    <p:extLst>
      <p:ext uri="{BB962C8B-B14F-4D97-AF65-F5344CB8AC3E}">
        <p14:creationId xmlns:p14="http://schemas.microsoft.com/office/powerpoint/2010/main" val="4122627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3DDCDB9-7458-60CF-0EA1-947FC504F841}"/>
              </a:ext>
            </a:extLst>
          </p:cNvPr>
          <p:cNvSpPr txBox="1"/>
          <p:nvPr/>
        </p:nvSpPr>
        <p:spPr>
          <a:xfrm>
            <a:off x="690283" y="508792"/>
            <a:ext cx="2142564" cy="707886"/>
          </a:xfrm>
          <a:prstGeom prst="rect">
            <a:avLst/>
          </a:prstGeom>
          <a:noFill/>
        </p:spPr>
        <p:txBody>
          <a:bodyPr wrap="square">
            <a:spAutoFit/>
          </a:bodyPr>
          <a:lstStyle/>
          <a:p>
            <a:r>
              <a:rPr lang="zh-CN" altLang="en-US" sz="2000" dirty="0"/>
              <a:t>调节效应（有交互项时）</a:t>
            </a:r>
          </a:p>
        </p:txBody>
      </p:sp>
      <p:graphicFrame>
        <p:nvGraphicFramePr>
          <p:cNvPr id="2" name="对象 1">
            <a:extLst>
              <a:ext uri="{FF2B5EF4-FFF2-40B4-BE49-F238E27FC236}">
                <a16:creationId xmlns:a16="http://schemas.microsoft.com/office/drawing/2014/main" id="{D1443677-73DC-FE78-E378-EDB7890AE915}"/>
              </a:ext>
            </a:extLst>
          </p:cNvPr>
          <p:cNvGraphicFramePr>
            <a:graphicFrameLocks noChangeAspect="1"/>
          </p:cNvGraphicFramePr>
          <p:nvPr>
            <p:extLst>
              <p:ext uri="{D42A27DB-BD31-4B8C-83A1-F6EECF244321}">
                <p14:modId xmlns:p14="http://schemas.microsoft.com/office/powerpoint/2010/main" val="3097143636"/>
              </p:ext>
            </p:extLst>
          </p:nvPr>
        </p:nvGraphicFramePr>
        <p:xfrm>
          <a:off x="2924774" y="1689286"/>
          <a:ext cx="6342451" cy="722220"/>
        </p:xfrm>
        <a:graphic>
          <a:graphicData uri="http://schemas.openxmlformats.org/presentationml/2006/ole">
            <mc:AlternateContent xmlns:mc="http://schemas.openxmlformats.org/markup-compatibility/2006">
              <mc:Choice xmlns:v="urn:schemas-microsoft-com:vml" Requires="v">
                <p:oleObj name="Equation" r:id="rId2" imgW="2006280" imgH="228600" progId="Equation.DSMT4">
                  <p:embed/>
                </p:oleObj>
              </mc:Choice>
              <mc:Fallback>
                <p:oleObj name="Equation" r:id="rId2" imgW="2006280" imgH="228600" progId="Equation.DSMT4">
                  <p:embed/>
                  <p:pic>
                    <p:nvPicPr>
                      <p:cNvPr id="18" name="对象 17">
                        <a:extLst>
                          <a:ext uri="{FF2B5EF4-FFF2-40B4-BE49-F238E27FC236}">
                            <a16:creationId xmlns:a16="http://schemas.microsoft.com/office/drawing/2014/main" id="{6297E6C5-3079-B6CA-539E-7BD036758F0F}"/>
                          </a:ext>
                        </a:extLst>
                      </p:cNvPr>
                      <p:cNvPicPr/>
                      <p:nvPr/>
                    </p:nvPicPr>
                    <p:blipFill>
                      <a:blip r:embed="rId3"/>
                      <a:stretch>
                        <a:fillRect/>
                      </a:stretch>
                    </p:blipFill>
                    <p:spPr>
                      <a:xfrm>
                        <a:off x="2924774" y="1689286"/>
                        <a:ext cx="6342451" cy="722220"/>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C2481F2B-6122-177C-A1F2-F20750874C05}"/>
              </a:ext>
            </a:extLst>
          </p:cNvPr>
          <p:cNvGraphicFramePr>
            <a:graphicFrameLocks noChangeAspect="1"/>
          </p:cNvGraphicFramePr>
          <p:nvPr>
            <p:extLst>
              <p:ext uri="{D42A27DB-BD31-4B8C-83A1-F6EECF244321}">
                <p14:modId xmlns:p14="http://schemas.microsoft.com/office/powerpoint/2010/main" val="1493734916"/>
              </p:ext>
            </p:extLst>
          </p:nvPr>
        </p:nvGraphicFramePr>
        <p:xfrm>
          <a:off x="4839570" y="2923164"/>
          <a:ext cx="2512860" cy="1011671"/>
        </p:xfrm>
        <a:graphic>
          <a:graphicData uri="http://schemas.openxmlformats.org/presentationml/2006/ole">
            <mc:AlternateContent xmlns:mc="http://schemas.openxmlformats.org/markup-compatibility/2006">
              <mc:Choice xmlns:v="urn:schemas-microsoft-com:vml" Requires="v">
                <p:oleObj name="Equation" r:id="rId4" imgW="977760" imgH="393480" progId="Equation.DSMT4">
                  <p:embed/>
                </p:oleObj>
              </mc:Choice>
              <mc:Fallback>
                <p:oleObj name="Equation" r:id="rId4" imgW="977760" imgH="393480" progId="Equation.DSMT4">
                  <p:embed/>
                  <p:pic>
                    <p:nvPicPr>
                      <p:cNvPr id="20" name="对象 19">
                        <a:extLst>
                          <a:ext uri="{FF2B5EF4-FFF2-40B4-BE49-F238E27FC236}">
                            <a16:creationId xmlns:a16="http://schemas.microsoft.com/office/drawing/2014/main" id="{9CC58231-87D9-5037-3945-7C3603F34FDA}"/>
                          </a:ext>
                        </a:extLst>
                      </p:cNvPr>
                      <p:cNvPicPr/>
                      <p:nvPr/>
                    </p:nvPicPr>
                    <p:blipFill>
                      <a:blip r:embed="rId5"/>
                      <a:stretch>
                        <a:fillRect/>
                      </a:stretch>
                    </p:blipFill>
                    <p:spPr>
                      <a:xfrm>
                        <a:off x="4839570" y="2923164"/>
                        <a:ext cx="2512860" cy="1011671"/>
                      </a:xfrm>
                      <a:prstGeom prst="rect">
                        <a:avLst/>
                      </a:prstGeom>
                    </p:spPr>
                  </p:pic>
                </p:oleObj>
              </mc:Fallback>
            </mc:AlternateContent>
          </a:graphicData>
        </a:graphic>
      </p:graphicFrame>
      <p:sp>
        <p:nvSpPr>
          <p:cNvPr id="5" name="文本框 4">
            <a:extLst>
              <a:ext uri="{FF2B5EF4-FFF2-40B4-BE49-F238E27FC236}">
                <a16:creationId xmlns:a16="http://schemas.microsoft.com/office/drawing/2014/main" id="{6815BFB3-70F1-F3DB-4455-667AA0EF45B5}"/>
              </a:ext>
            </a:extLst>
          </p:cNvPr>
          <p:cNvSpPr txBox="1"/>
          <p:nvPr/>
        </p:nvSpPr>
        <p:spPr>
          <a:xfrm>
            <a:off x="2832847" y="4446493"/>
            <a:ext cx="6759388" cy="1754326"/>
          </a:xfrm>
          <a:prstGeom prst="rect">
            <a:avLst/>
          </a:prstGeom>
          <a:noFill/>
        </p:spPr>
        <p:txBody>
          <a:bodyPr wrap="square" rtlCol="0">
            <a:spAutoFit/>
          </a:bodyPr>
          <a:lstStyle/>
          <a:p>
            <a:r>
              <a:rPr lang="zh-CN" altLang="en-US" dirty="0"/>
              <a:t>解释：其他条件不变时，</a:t>
            </a:r>
            <a:r>
              <a:rPr lang="en-US" altLang="zh-CN" dirty="0"/>
              <a:t>X</a:t>
            </a:r>
            <a:r>
              <a:rPr lang="zh-CN" altLang="en-US" dirty="0"/>
              <a:t>每增加一个但会，</a:t>
            </a:r>
            <a:r>
              <a:rPr lang="en-US" altLang="zh-CN" dirty="0"/>
              <a:t>Y</a:t>
            </a:r>
            <a:r>
              <a:rPr lang="zh-CN" altLang="en-US" dirty="0"/>
              <a:t>平均会增加（</a:t>
            </a:r>
            <a:r>
              <a:rPr lang="en-US" altLang="zh-CN" dirty="0"/>
              <a:t>α1+α3</a:t>
            </a:r>
            <a:r>
              <a:rPr lang="zh-CN" altLang="en-US" dirty="0"/>
              <a:t>）个单位。</a:t>
            </a:r>
            <a:endParaRPr lang="en-US" altLang="zh-CN" dirty="0"/>
          </a:p>
          <a:p>
            <a:r>
              <a:rPr lang="zh-CN" altLang="en-US" dirty="0"/>
              <a:t>当</a:t>
            </a:r>
            <a:r>
              <a:rPr lang="en-US" altLang="zh-CN" dirty="0"/>
              <a:t>M</a:t>
            </a:r>
            <a:r>
              <a:rPr lang="zh-CN" altLang="en-US" dirty="0"/>
              <a:t>增长一个单位（由</a:t>
            </a:r>
            <a:r>
              <a:rPr lang="en-US" altLang="zh-CN" dirty="0"/>
              <a:t>0</a:t>
            </a:r>
            <a:r>
              <a:rPr lang="zh-CN" altLang="en-US" dirty="0"/>
              <a:t>到</a:t>
            </a:r>
            <a:r>
              <a:rPr lang="en-US" altLang="zh-CN" dirty="0"/>
              <a:t>1</a:t>
            </a:r>
            <a:r>
              <a:rPr lang="zh-CN" altLang="en-US" dirty="0"/>
              <a:t>时），会使得</a:t>
            </a:r>
            <a:r>
              <a:rPr lang="en-US" altLang="zh-CN" dirty="0"/>
              <a:t>X</a:t>
            </a:r>
            <a:r>
              <a:rPr lang="zh-CN" altLang="en-US" dirty="0"/>
              <a:t>对</a:t>
            </a:r>
            <a:r>
              <a:rPr lang="en-US" altLang="zh-CN" dirty="0"/>
              <a:t>Y</a:t>
            </a:r>
            <a:r>
              <a:rPr lang="zh-CN" altLang="en-US" dirty="0"/>
              <a:t>的影响从（</a:t>
            </a:r>
            <a:r>
              <a:rPr lang="en-US" altLang="zh-CN" dirty="0"/>
              <a:t>α1</a:t>
            </a:r>
            <a:r>
              <a:rPr lang="zh-CN" altLang="en-US" dirty="0"/>
              <a:t>）变为（</a:t>
            </a:r>
            <a:r>
              <a:rPr lang="en-US" altLang="zh-CN" dirty="0"/>
              <a:t>α1+α3</a:t>
            </a:r>
            <a:r>
              <a:rPr lang="zh-CN" altLang="en-US" dirty="0"/>
              <a:t>）</a:t>
            </a:r>
            <a:endParaRPr lang="en-US" altLang="zh-CN" dirty="0"/>
          </a:p>
          <a:p>
            <a:r>
              <a:rPr lang="zh-CN" altLang="en-US" dirty="0"/>
              <a:t>若（</a:t>
            </a:r>
            <a:r>
              <a:rPr lang="en-US" altLang="zh-CN" dirty="0"/>
              <a:t>α3&gt;0</a:t>
            </a:r>
            <a:r>
              <a:rPr lang="zh-CN" altLang="en-US" dirty="0"/>
              <a:t>），则</a:t>
            </a:r>
            <a:r>
              <a:rPr lang="en-US" altLang="zh-CN" dirty="0"/>
              <a:t>X</a:t>
            </a:r>
            <a:r>
              <a:rPr lang="zh-CN" altLang="en-US" dirty="0"/>
              <a:t>对</a:t>
            </a:r>
            <a:r>
              <a:rPr lang="en-US" altLang="zh-CN" dirty="0"/>
              <a:t>Y</a:t>
            </a:r>
            <a:r>
              <a:rPr lang="zh-CN" altLang="en-US" dirty="0"/>
              <a:t>的影响效果会随着</a:t>
            </a:r>
            <a:r>
              <a:rPr lang="en-US" altLang="zh-CN" dirty="0"/>
              <a:t>M</a:t>
            </a:r>
            <a:r>
              <a:rPr lang="zh-CN" altLang="en-US" dirty="0"/>
              <a:t>值的增大而增大；反之，若（</a:t>
            </a:r>
            <a:r>
              <a:rPr lang="en-US" altLang="zh-CN" dirty="0"/>
              <a:t>α3&lt;0</a:t>
            </a:r>
            <a:r>
              <a:rPr lang="zh-CN" altLang="en-US" dirty="0"/>
              <a:t>），则</a:t>
            </a:r>
            <a:r>
              <a:rPr lang="en-US" altLang="zh-CN" dirty="0"/>
              <a:t>X</a:t>
            </a:r>
            <a:r>
              <a:rPr lang="zh-CN" altLang="en-US" dirty="0"/>
              <a:t>对</a:t>
            </a:r>
            <a:r>
              <a:rPr lang="en-US" altLang="zh-CN" dirty="0"/>
              <a:t>Y</a:t>
            </a:r>
            <a:r>
              <a:rPr lang="zh-CN" altLang="en-US" dirty="0"/>
              <a:t>的影响效果会随着</a:t>
            </a:r>
            <a:r>
              <a:rPr lang="en-US" altLang="zh-CN" dirty="0"/>
              <a:t>M</a:t>
            </a:r>
            <a:r>
              <a:rPr lang="zh-CN" altLang="en-US" dirty="0"/>
              <a:t>值的增加而降低</a:t>
            </a:r>
          </a:p>
        </p:txBody>
      </p:sp>
    </p:spTree>
    <p:extLst>
      <p:ext uri="{BB962C8B-B14F-4D97-AF65-F5344CB8AC3E}">
        <p14:creationId xmlns:p14="http://schemas.microsoft.com/office/powerpoint/2010/main" val="3647205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A4F3D-CE0E-6992-1482-74D6BAA63A04}"/>
              </a:ext>
            </a:extLst>
          </p:cNvPr>
          <p:cNvSpPr>
            <a:spLocks noGrp="1"/>
          </p:cNvSpPr>
          <p:nvPr>
            <p:ph type="ctrTitle"/>
          </p:nvPr>
        </p:nvSpPr>
        <p:spPr>
          <a:xfrm>
            <a:off x="1524000" y="2023642"/>
            <a:ext cx="9144000" cy="1107422"/>
          </a:xfrm>
        </p:spPr>
        <p:txBody>
          <a:bodyPr/>
          <a:lstStyle/>
          <a:p>
            <a:r>
              <a:rPr lang="zh-CN" altLang="en-US" b="1" dirty="0"/>
              <a:t>中介效应及</a:t>
            </a:r>
            <a:r>
              <a:rPr lang="en-US" altLang="zh-CN" b="1" dirty="0"/>
              <a:t>Stata</a:t>
            </a:r>
            <a:r>
              <a:rPr lang="zh-CN" altLang="en-US" b="1" dirty="0"/>
              <a:t>实现</a:t>
            </a:r>
          </a:p>
        </p:txBody>
      </p:sp>
    </p:spTree>
    <p:extLst>
      <p:ext uri="{BB962C8B-B14F-4D97-AF65-F5344CB8AC3E}">
        <p14:creationId xmlns:p14="http://schemas.microsoft.com/office/powerpoint/2010/main" val="1585314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3DDCDB9-7458-60CF-0EA1-947FC504F841}"/>
              </a:ext>
            </a:extLst>
          </p:cNvPr>
          <p:cNvSpPr txBox="1"/>
          <p:nvPr/>
        </p:nvSpPr>
        <p:spPr>
          <a:xfrm>
            <a:off x="690283" y="508792"/>
            <a:ext cx="1201270" cy="400110"/>
          </a:xfrm>
          <a:prstGeom prst="rect">
            <a:avLst/>
          </a:prstGeom>
          <a:noFill/>
        </p:spPr>
        <p:txBody>
          <a:bodyPr wrap="square">
            <a:spAutoFit/>
          </a:bodyPr>
          <a:lstStyle/>
          <a:p>
            <a:r>
              <a:rPr lang="zh-CN" altLang="en-US" sz="2000" dirty="0"/>
              <a:t>中介效应</a:t>
            </a:r>
          </a:p>
        </p:txBody>
      </p:sp>
      <p:sp>
        <p:nvSpPr>
          <p:cNvPr id="2" name="矩形 1">
            <a:extLst>
              <a:ext uri="{FF2B5EF4-FFF2-40B4-BE49-F238E27FC236}">
                <a16:creationId xmlns:a16="http://schemas.microsoft.com/office/drawing/2014/main" id="{F883EAB7-2D8C-EF13-9B75-957422DB726A}"/>
              </a:ext>
            </a:extLst>
          </p:cNvPr>
          <p:cNvSpPr/>
          <p:nvPr/>
        </p:nvSpPr>
        <p:spPr>
          <a:xfrm>
            <a:off x="1631042" y="2725271"/>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自变量</a:t>
            </a:r>
            <a:r>
              <a:rPr lang="en-US" altLang="zh-CN" sz="2000" dirty="0">
                <a:solidFill>
                  <a:schemeClr val="tx1">
                    <a:lumMod val="95000"/>
                    <a:lumOff val="5000"/>
                  </a:schemeClr>
                </a:solidFill>
              </a:rPr>
              <a:t>X</a:t>
            </a:r>
            <a:endParaRPr lang="zh-CN" altLang="en-US" sz="2000" dirty="0">
              <a:solidFill>
                <a:schemeClr val="tx1">
                  <a:lumMod val="95000"/>
                  <a:lumOff val="5000"/>
                </a:schemeClr>
              </a:solidFill>
            </a:endParaRPr>
          </a:p>
        </p:txBody>
      </p:sp>
      <p:sp>
        <p:nvSpPr>
          <p:cNvPr id="3" name="矩形 2">
            <a:extLst>
              <a:ext uri="{FF2B5EF4-FFF2-40B4-BE49-F238E27FC236}">
                <a16:creationId xmlns:a16="http://schemas.microsoft.com/office/drawing/2014/main" id="{D4B2C86D-04C6-5286-4335-4DE7042126C9}"/>
              </a:ext>
            </a:extLst>
          </p:cNvPr>
          <p:cNvSpPr/>
          <p:nvPr/>
        </p:nvSpPr>
        <p:spPr>
          <a:xfrm>
            <a:off x="8212010" y="2729753"/>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因变量</a:t>
            </a:r>
            <a:r>
              <a:rPr lang="en-US" altLang="zh-CN" sz="2000" dirty="0">
                <a:solidFill>
                  <a:schemeClr val="tx1">
                    <a:lumMod val="95000"/>
                    <a:lumOff val="5000"/>
                  </a:schemeClr>
                </a:solidFill>
              </a:rPr>
              <a:t>Y</a:t>
            </a:r>
            <a:endParaRPr lang="zh-CN" altLang="en-US" sz="2000" dirty="0">
              <a:solidFill>
                <a:schemeClr val="tx1">
                  <a:lumMod val="95000"/>
                  <a:lumOff val="5000"/>
                </a:schemeClr>
              </a:solidFill>
            </a:endParaRPr>
          </a:p>
        </p:txBody>
      </p:sp>
      <p:sp>
        <p:nvSpPr>
          <p:cNvPr id="6" name="矩形 5">
            <a:extLst>
              <a:ext uri="{FF2B5EF4-FFF2-40B4-BE49-F238E27FC236}">
                <a16:creationId xmlns:a16="http://schemas.microsoft.com/office/drawing/2014/main" id="{41278A75-5052-8F7E-EDA1-F3C118681985}"/>
              </a:ext>
            </a:extLst>
          </p:cNvPr>
          <p:cNvSpPr/>
          <p:nvPr/>
        </p:nvSpPr>
        <p:spPr>
          <a:xfrm>
            <a:off x="4921526" y="2725270"/>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中介变量</a:t>
            </a:r>
            <a:r>
              <a:rPr lang="en-US" altLang="zh-CN" sz="2000" dirty="0">
                <a:solidFill>
                  <a:schemeClr val="tx1">
                    <a:lumMod val="95000"/>
                    <a:lumOff val="5000"/>
                  </a:schemeClr>
                </a:solidFill>
              </a:rPr>
              <a:t>ME</a:t>
            </a:r>
            <a:endParaRPr lang="zh-CN" altLang="en-US" sz="2000" dirty="0">
              <a:solidFill>
                <a:schemeClr val="tx1">
                  <a:lumMod val="95000"/>
                  <a:lumOff val="5000"/>
                </a:schemeClr>
              </a:solidFill>
            </a:endParaRPr>
          </a:p>
        </p:txBody>
      </p:sp>
      <p:cxnSp>
        <p:nvCxnSpPr>
          <p:cNvPr id="7" name="直接箭头连接符 6">
            <a:extLst>
              <a:ext uri="{FF2B5EF4-FFF2-40B4-BE49-F238E27FC236}">
                <a16:creationId xmlns:a16="http://schemas.microsoft.com/office/drawing/2014/main" id="{8A1D8A3E-2AF4-87A7-C8F5-F670C4DC45FA}"/>
              </a:ext>
            </a:extLst>
          </p:cNvPr>
          <p:cNvCxnSpPr>
            <a:stCxn id="2" idx="3"/>
            <a:endCxn id="6" idx="1"/>
          </p:cNvCxnSpPr>
          <p:nvPr/>
        </p:nvCxnSpPr>
        <p:spPr>
          <a:xfrm flipV="1">
            <a:off x="3576383" y="3074894"/>
            <a:ext cx="1345143" cy="1"/>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D2978B54-7F26-2C93-B72F-B76BE1FC1B68}"/>
              </a:ext>
            </a:extLst>
          </p:cNvPr>
          <p:cNvCxnSpPr>
            <a:cxnSpLocks/>
            <a:stCxn id="6" idx="3"/>
            <a:endCxn id="3" idx="1"/>
          </p:cNvCxnSpPr>
          <p:nvPr/>
        </p:nvCxnSpPr>
        <p:spPr>
          <a:xfrm>
            <a:off x="6866867" y="3074894"/>
            <a:ext cx="1345143" cy="4483"/>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对象 20">
            <a:extLst>
              <a:ext uri="{FF2B5EF4-FFF2-40B4-BE49-F238E27FC236}">
                <a16:creationId xmlns:a16="http://schemas.microsoft.com/office/drawing/2014/main" id="{33BADD31-7314-3DE1-BC88-5038C5965D98}"/>
              </a:ext>
            </a:extLst>
          </p:cNvPr>
          <p:cNvGraphicFramePr>
            <a:graphicFrameLocks noChangeAspect="1"/>
          </p:cNvGraphicFramePr>
          <p:nvPr>
            <p:extLst>
              <p:ext uri="{D42A27DB-BD31-4B8C-83A1-F6EECF244321}">
                <p14:modId xmlns:p14="http://schemas.microsoft.com/office/powerpoint/2010/main" val="515133221"/>
              </p:ext>
            </p:extLst>
          </p:nvPr>
        </p:nvGraphicFramePr>
        <p:xfrm>
          <a:off x="3240206" y="3004670"/>
          <a:ext cx="914400" cy="198438"/>
        </p:xfrm>
        <a:graphic>
          <a:graphicData uri="http://schemas.openxmlformats.org/presentationml/2006/ole">
            <mc:AlternateContent xmlns:mc="http://schemas.openxmlformats.org/markup-compatibility/2006">
              <mc:Choice xmlns:v="urn:schemas-microsoft-com:vml" Requires="v">
                <p:oleObj name="Equation" r:id="rId2" imgW="914400" imgH="198720" progId="Equation.DSMT4">
                  <p:embed/>
                </p:oleObj>
              </mc:Choice>
              <mc:Fallback>
                <p:oleObj name="Equation" r:id="rId2" imgW="914400" imgH="198720" progId="Equation.DSMT4">
                  <p:embed/>
                  <p:pic>
                    <p:nvPicPr>
                      <p:cNvPr id="0" name=""/>
                      <p:cNvPicPr/>
                      <p:nvPr/>
                    </p:nvPicPr>
                    <p:blipFill>
                      <a:blip r:embed="rId3"/>
                      <a:stretch>
                        <a:fillRect/>
                      </a:stretch>
                    </p:blipFill>
                    <p:spPr>
                      <a:xfrm>
                        <a:off x="3240206" y="3004670"/>
                        <a:ext cx="914400" cy="198438"/>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5506F863-FEFA-1BDB-1F54-B034790B7A22}"/>
              </a:ext>
            </a:extLst>
          </p:cNvPr>
          <p:cNvGraphicFramePr>
            <a:graphicFrameLocks noChangeAspect="1"/>
          </p:cNvGraphicFramePr>
          <p:nvPr>
            <p:extLst>
              <p:ext uri="{D42A27DB-BD31-4B8C-83A1-F6EECF244321}">
                <p14:modId xmlns:p14="http://schemas.microsoft.com/office/powerpoint/2010/main" val="2697879582"/>
              </p:ext>
            </p:extLst>
          </p:nvPr>
        </p:nvGraphicFramePr>
        <p:xfrm>
          <a:off x="4758087" y="3948954"/>
          <a:ext cx="2954606" cy="1772764"/>
        </p:xfrm>
        <a:graphic>
          <a:graphicData uri="http://schemas.openxmlformats.org/presentationml/2006/ole">
            <mc:AlternateContent xmlns:mc="http://schemas.openxmlformats.org/markup-compatibility/2006">
              <mc:Choice xmlns:v="urn:schemas-microsoft-com:vml" Requires="v">
                <p:oleObj name="Equation" r:id="rId4" imgW="1143000" imgH="685800" progId="Equation.DSMT4">
                  <p:embed/>
                </p:oleObj>
              </mc:Choice>
              <mc:Fallback>
                <p:oleObj name="Equation" r:id="rId4" imgW="1143000" imgH="685800" progId="Equation.DSMT4">
                  <p:embed/>
                  <p:pic>
                    <p:nvPicPr>
                      <p:cNvPr id="0" name=""/>
                      <p:cNvPicPr/>
                      <p:nvPr/>
                    </p:nvPicPr>
                    <p:blipFill>
                      <a:blip r:embed="rId5"/>
                      <a:stretch>
                        <a:fillRect/>
                      </a:stretch>
                    </p:blipFill>
                    <p:spPr>
                      <a:xfrm>
                        <a:off x="4758087" y="3948954"/>
                        <a:ext cx="2954606" cy="1772764"/>
                      </a:xfrm>
                      <a:prstGeom prst="rect">
                        <a:avLst/>
                      </a:prstGeom>
                    </p:spPr>
                  </p:pic>
                </p:oleObj>
              </mc:Fallback>
            </mc:AlternateContent>
          </a:graphicData>
        </a:graphic>
      </p:graphicFrame>
      <p:sp>
        <p:nvSpPr>
          <p:cNvPr id="23" name="矩形 22">
            <a:extLst>
              <a:ext uri="{FF2B5EF4-FFF2-40B4-BE49-F238E27FC236}">
                <a16:creationId xmlns:a16="http://schemas.microsoft.com/office/drawing/2014/main" id="{3121AA2E-5CC8-9846-05D7-DD1319036857}"/>
              </a:ext>
            </a:extLst>
          </p:cNvPr>
          <p:cNvSpPr/>
          <p:nvPr/>
        </p:nvSpPr>
        <p:spPr>
          <a:xfrm>
            <a:off x="2209265" y="1501586"/>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自变量</a:t>
            </a:r>
            <a:r>
              <a:rPr lang="en-US" altLang="zh-CN" sz="2000" dirty="0">
                <a:solidFill>
                  <a:schemeClr val="tx1">
                    <a:lumMod val="95000"/>
                    <a:lumOff val="5000"/>
                  </a:schemeClr>
                </a:solidFill>
              </a:rPr>
              <a:t>X</a:t>
            </a:r>
            <a:endParaRPr lang="zh-CN" altLang="en-US" sz="2000" dirty="0">
              <a:solidFill>
                <a:schemeClr val="tx1">
                  <a:lumMod val="95000"/>
                  <a:lumOff val="5000"/>
                </a:schemeClr>
              </a:solidFill>
            </a:endParaRPr>
          </a:p>
        </p:txBody>
      </p:sp>
      <p:sp>
        <p:nvSpPr>
          <p:cNvPr id="24" name="矩形 23">
            <a:extLst>
              <a:ext uri="{FF2B5EF4-FFF2-40B4-BE49-F238E27FC236}">
                <a16:creationId xmlns:a16="http://schemas.microsoft.com/office/drawing/2014/main" id="{19845741-2FAE-38A8-F609-E9E6F3664696}"/>
              </a:ext>
            </a:extLst>
          </p:cNvPr>
          <p:cNvSpPr/>
          <p:nvPr/>
        </p:nvSpPr>
        <p:spPr>
          <a:xfrm>
            <a:off x="7544138" y="1501586"/>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因变量</a:t>
            </a:r>
            <a:r>
              <a:rPr lang="en-US" altLang="zh-CN" sz="2000" dirty="0">
                <a:solidFill>
                  <a:schemeClr val="tx1">
                    <a:lumMod val="95000"/>
                    <a:lumOff val="5000"/>
                  </a:schemeClr>
                </a:solidFill>
              </a:rPr>
              <a:t>Y</a:t>
            </a:r>
            <a:endParaRPr lang="zh-CN" altLang="en-US" sz="2000" dirty="0">
              <a:solidFill>
                <a:schemeClr val="tx1">
                  <a:lumMod val="95000"/>
                  <a:lumOff val="5000"/>
                </a:schemeClr>
              </a:solidFill>
            </a:endParaRPr>
          </a:p>
        </p:txBody>
      </p:sp>
      <p:cxnSp>
        <p:nvCxnSpPr>
          <p:cNvPr id="25" name="直接箭头连接符 24">
            <a:extLst>
              <a:ext uri="{FF2B5EF4-FFF2-40B4-BE49-F238E27FC236}">
                <a16:creationId xmlns:a16="http://schemas.microsoft.com/office/drawing/2014/main" id="{20668105-92C8-8EED-46B0-C93498808ED7}"/>
              </a:ext>
            </a:extLst>
          </p:cNvPr>
          <p:cNvCxnSpPr>
            <a:cxnSpLocks/>
            <a:stCxn id="23" idx="3"/>
            <a:endCxn id="24" idx="1"/>
          </p:cNvCxnSpPr>
          <p:nvPr/>
        </p:nvCxnSpPr>
        <p:spPr>
          <a:xfrm>
            <a:off x="4154606" y="1851210"/>
            <a:ext cx="3389532"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284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3DDCDB9-7458-60CF-0EA1-947FC504F841}"/>
              </a:ext>
            </a:extLst>
          </p:cNvPr>
          <p:cNvSpPr txBox="1"/>
          <p:nvPr/>
        </p:nvSpPr>
        <p:spPr>
          <a:xfrm>
            <a:off x="690283" y="508792"/>
            <a:ext cx="1201270" cy="400110"/>
          </a:xfrm>
          <a:prstGeom prst="rect">
            <a:avLst/>
          </a:prstGeom>
          <a:noFill/>
        </p:spPr>
        <p:txBody>
          <a:bodyPr wrap="square">
            <a:spAutoFit/>
          </a:bodyPr>
          <a:lstStyle/>
          <a:p>
            <a:r>
              <a:rPr lang="zh-CN" altLang="en-US" sz="2000" dirty="0"/>
              <a:t>中介效应</a:t>
            </a:r>
          </a:p>
        </p:txBody>
      </p:sp>
      <p:pic>
        <p:nvPicPr>
          <p:cNvPr id="4" name="图片 3">
            <a:extLst>
              <a:ext uri="{FF2B5EF4-FFF2-40B4-BE49-F238E27FC236}">
                <a16:creationId xmlns:a16="http://schemas.microsoft.com/office/drawing/2014/main" id="{F0F87068-BD4A-CD88-E502-B5A384B764B0}"/>
              </a:ext>
            </a:extLst>
          </p:cNvPr>
          <p:cNvPicPr>
            <a:picLocks noChangeAspect="1"/>
          </p:cNvPicPr>
          <p:nvPr/>
        </p:nvPicPr>
        <p:blipFill>
          <a:blip r:embed="rId2"/>
          <a:stretch>
            <a:fillRect/>
          </a:stretch>
        </p:blipFill>
        <p:spPr>
          <a:xfrm>
            <a:off x="293819" y="2813236"/>
            <a:ext cx="11604362" cy="1188325"/>
          </a:xfrm>
          <a:prstGeom prst="rect">
            <a:avLst/>
          </a:prstGeom>
        </p:spPr>
      </p:pic>
      <p:sp>
        <p:nvSpPr>
          <p:cNvPr id="9" name="文本框 8">
            <a:extLst>
              <a:ext uri="{FF2B5EF4-FFF2-40B4-BE49-F238E27FC236}">
                <a16:creationId xmlns:a16="http://schemas.microsoft.com/office/drawing/2014/main" id="{D2555CB4-48C9-406A-C5AE-23ED3158D1A5}"/>
              </a:ext>
            </a:extLst>
          </p:cNvPr>
          <p:cNvSpPr txBox="1"/>
          <p:nvPr/>
        </p:nvSpPr>
        <p:spPr>
          <a:xfrm>
            <a:off x="690283" y="1661014"/>
            <a:ext cx="1201270" cy="400110"/>
          </a:xfrm>
          <a:prstGeom prst="rect">
            <a:avLst/>
          </a:prstGeom>
          <a:noFill/>
        </p:spPr>
        <p:txBody>
          <a:bodyPr wrap="square">
            <a:spAutoFit/>
          </a:bodyPr>
          <a:lstStyle/>
          <a:p>
            <a:r>
              <a:rPr lang="zh-CN" altLang="en-US" sz="2000" dirty="0"/>
              <a:t>争论</a:t>
            </a:r>
          </a:p>
        </p:txBody>
      </p:sp>
    </p:spTree>
    <p:extLst>
      <p:ext uri="{BB962C8B-B14F-4D97-AF65-F5344CB8AC3E}">
        <p14:creationId xmlns:p14="http://schemas.microsoft.com/office/powerpoint/2010/main" val="859924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3DDCDB9-7458-60CF-0EA1-947FC504F841}"/>
              </a:ext>
            </a:extLst>
          </p:cNvPr>
          <p:cNvSpPr txBox="1"/>
          <p:nvPr/>
        </p:nvSpPr>
        <p:spPr>
          <a:xfrm>
            <a:off x="690283" y="508792"/>
            <a:ext cx="1201270" cy="400110"/>
          </a:xfrm>
          <a:prstGeom prst="rect">
            <a:avLst/>
          </a:prstGeom>
          <a:noFill/>
        </p:spPr>
        <p:txBody>
          <a:bodyPr wrap="square">
            <a:spAutoFit/>
          </a:bodyPr>
          <a:lstStyle/>
          <a:p>
            <a:r>
              <a:rPr lang="zh-CN" altLang="en-US" sz="2000" dirty="0"/>
              <a:t>中介效应</a:t>
            </a:r>
          </a:p>
        </p:txBody>
      </p:sp>
      <p:pic>
        <p:nvPicPr>
          <p:cNvPr id="5" name="图片 4">
            <a:extLst>
              <a:ext uri="{FF2B5EF4-FFF2-40B4-BE49-F238E27FC236}">
                <a16:creationId xmlns:a16="http://schemas.microsoft.com/office/drawing/2014/main" id="{0ADDA74C-3539-2E5A-8FE5-F307AB858E65}"/>
              </a:ext>
            </a:extLst>
          </p:cNvPr>
          <p:cNvPicPr>
            <a:picLocks noChangeAspect="1"/>
          </p:cNvPicPr>
          <p:nvPr/>
        </p:nvPicPr>
        <p:blipFill>
          <a:blip r:embed="rId2"/>
          <a:stretch>
            <a:fillRect/>
          </a:stretch>
        </p:blipFill>
        <p:spPr>
          <a:xfrm>
            <a:off x="2460433" y="0"/>
            <a:ext cx="7271133" cy="6858000"/>
          </a:xfrm>
          <a:prstGeom prst="rect">
            <a:avLst/>
          </a:prstGeom>
        </p:spPr>
      </p:pic>
      <p:sp>
        <p:nvSpPr>
          <p:cNvPr id="2" name="文本框 1">
            <a:extLst>
              <a:ext uri="{FF2B5EF4-FFF2-40B4-BE49-F238E27FC236}">
                <a16:creationId xmlns:a16="http://schemas.microsoft.com/office/drawing/2014/main" id="{8D875050-C35F-E583-9B25-47627589849B}"/>
              </a:ext>
            </a:extLst>
          </p:cNvPr>
          <p:cNvSpPr txBox="1"/>
          <p:nvPr/>
        </p:nvSpPr>
        <p:spPr>
          <a:xfrm>
            <a:off x="690283" y="1661014"/>
            <a:ext cx="1201270" cy="707886"/>
          </a:xfrm>
          <a:prstGeom prst="rect">
            <a:avLst/>
          </a:prstGeom>
          <a:noFill/>
        </p:spPr>
        <p:txBody>
          <a:bodyPr wrap="square">
            <a:spAutoFit/>
          </a:bodyPr>
          <a:lstStyle/>
          <a:p>
            <a:r>
              <a:rPr lang="zh-CN" altLang="en-US" sz="2000" dirty="0"/>
              <a:t>仍有相关文章发表</a:t>
            </a:r>
          </a:p>
        </p:txBody>
      </p:sp>
    </p:spTree>
    <p:extLst>
      <p:ext uri="{BB962C8B-B14F-4D97-AF65-F5344CB8AC3E}">
        <p14:creationId xmlns:p14="http://schemas.microsoft.com/office/powerpoint/2010/main" val="1297904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D740723D-7CE8-5861-33A7-663AD604AF2A}"/>
              </a:ext>
            </a:extLst>
          </p:cNvPr>
          <p:cNvSpPr txBox="1"/>
          <p:nvPr/>
        </p:nvSpPr>
        <p:spPr>
          <a:xfrm>
            <a:off x="2455894" y="2041756"/>
            <a:ext cx="8212539" cy="2862322"/>
          </a:xfrm>
          <a:prstGeom prst="rect">
            <a:avLst/>
          </a:prstGeom>
          <a:noFill/>
        </p:spPr>
        <p:txBody>
          <a:bodyPr wrap="square">
            <a:spAutoFit/>
          </a:bodyPr>
          <a:lstStyle/>
          <a:p>
            <a:r>
              <a:rPr lang="zh-CN" altLang="en-US" sz="2000" dirty="0"/>
              <a:t>事件研究法</a:t>
            </a:r>
            <a:r>
              <a:rPr lang="en-US" altLang="zh-CN" sz="2000" dirty="0"/>
              <a:t>(event study)</a:t>
            </a:r>
            <a:r>
              <a:rPr lang="zh-CN" altLang="en-US" sz="2000" dirty="0"/>
              <a:t>由</a:t>
            </a:r>
            <a:r>
              <a:rPr lang="en-US" altLang="zh-CN" sz="2000" dirty="0"/>
              <a:t>Ball &amp; Brown (1968) </a:t>
            </a:r>
            <a:r>
              <a:rPr lang="zh-CN" altLang="en-US" sz="2000" dirty="0"/>
              <a:t>以及</a:t>
            </a:r>
            <a:r>
              <a:rPr lang="en-US" altLang="zh-CN" sz="2000" dirty="0" err="1"/>
              <a:t>Fama</a:t>
            </a:r>
            <a:r>
              <a:rPr lang="en-US" altLang="zh-CN" sz="2000" dirty="0"/>
              <a:t> et al. (1969) </a:t>
            </a:r>
            <a:r>
              <a:rPr lang="zh-CN" altLang="en-US" sz="2000" dirty="0"/>
              <a:t>开创，其原理是根据研究目的选择某一特定事件，研究事件发生前后样本股票收益率的变化，进而解释特定事件对样本股票价格变化与收益率的影响，主要被用于检验事件发生前后价格变化或价格对披露信息的反应程度。事件研究法是基于有效市场假设的，即股票价格反映所有已知的公共信息，由于投资者是理性的，投资者对新信息的反应也是理性的，因此，在样本股票实际收益中剔除假定某个事件没有发生而估计出来的正常收益</a:t>
            </a:r>
            <a:r>
              <a:rPr lang="en-US" altLang="zh-CN" sz="2000" dirty="0"/>
              <a:t>(normal return)</a:t>
            </a:r>
            <a:r>
              <a:rPr lang="zh-CN" altLang="en-US" sz="2000" dirty="0"/>
              <a:t>就可以得到异常收益</a:t>
            </a:r>
            <a:r>
              <a:rPr lang="en-US" altLang="zh-CN" sz="2000" dirty="0"/>
              <a:t>(abnormal return)</a:t>
            </a:r>
            <a:r>
              <a:rPr lang="zh-CN" altLang="en-US" sz="2000" dirty="0"/>
              <a:t>，异常收益可以衡量股价对事件发生或信息披露异常反应的程度。</a:t>
            </a:r>
          </a:p>
        </p:txBody>
      </p:sp>
      <p:sp>
        <p:nvSpPr>
          <p:cNvPr id="8" name="文本框 7">
            <a:extLst>
              <a:ext uri="{FF2B5EF4-FFF2-40B4-BE49-F238E27FC236}">
                <a16:creationId xmlns:a16="http://schemas.microsoft.com/office/drawing/2014/main" id="{C3DDCDB9-7458-60CF-0EA1-947FC504F841}"/>
              </a:ext>
            </a:extLst>
          </p:cNvPr>
          <p:cNvSpPr txBox="1"/>
          <p:nvPr/>
        </p:nvSpPr>
        <p:spPr>
          <a:xfrm>
            <a:off x="1255059" y="1288721"/>
            <a:ext cx="1200835" cy="400110"/>
          </a:xfrm>
          <a:prstGeom prst="rect">
            <a:avLst/>
          </a:prstGeom>
          <a:noFill/>
        </p:spPr>
        <p:txBody>
          <a:bodyPr wrap="square">
            <a:spAutoFit/>
          </a:bodyPr>
          <a:lstStyle/>
          <a:p>
            <a:r>
              <a:rPr lang="zh-CN" altLang="en-US" sz="2000" dirty="0"/>
              <a:t>官方定义</a:t>
            </a:r>
          </a:p>
        </p:txBody>
      </p:sp>
    </p:spTree>
    <p:extLst>
      <p:ext uri="{BB962C8B-B14F-4D97-AF65-F5344CB8AC3E}">
        <p14:creationId xmlns:p14="http://schemas.microsoft.com/office/powerpoint/2010/main" val="3508496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D740723D-7CE8-5861-33A7-663AD604AF2A}"/>
              </a:ext>
            </a:extLst>
          </p:cNvPr>
          <p:cNvSpPr txBox="1"/>
          <p:nvPr/>
        </p:nvSpPr>
        <p:spPr>
          <a:xfrm>
            <a:off x="2455895" y="3075057"/>
            <a:ext cx="8212539" cy="1015663"/>
          </a:xfrm>
          <a:prstGeom prst="rect">
            <a:avLst/>
          </a:prstGeom>
          <a:noFill/>
        </p:spPr>
        <p:txBody>
          <a:bodyPr wrap="square">
            <a:spAutoFit/>
          </a:bodyPr>
          <a:lstStyle/>
          <a:p>
            <a:r>
              <a:rPr lang="zh-CN" altLang="en-US" sz="2000" dirty="0"/>
              <a:t>事件研究法</a:t>
            </a:r>
            <a:r>
              <a:rPr lang="en-US" altLang="zh-CN" sz="2000" dirty="0"/>
              <a:t>(event study)</a:t>
            </a:r>
            <a:r>
              <a:rPr lang="zh-CN" altLang="en-US" sz="2000" dirty="0"/>
              <a:t>用于研究一件事情发生后，能给公司带来多少的</a:t>
            </a:r>
            <a:r>
              <a:rPr lang="en-US" altLang="zh-CN" sz="2000" dirty="0"/>
              <a:t>Abnormal Return</a:t>
            </a:r>
            <a:r>
              <a:rPr lang="zh-CN" altLang="en-US" sz="2000" dirty="0"/>
              <a:t>（</a:t>
            </a:r>
            <a:r>
              <a:rPr lang="en-US" altLang="zh-CN" sz="2000" dirty="0"/>
              <a:t>AR</a:t>
            </a:r>
            <a:r>
              <a:rPr lang="zh-CN" altLang="en-US" sz="2000" dirty="0"/>
              <a:t>），或者用</a:t>
            </a:r>
            <a:r>
              <a:rPr lang="en-US" altLang="zh-CN" sz="2000" dirty="0"/>
              <a:t>Cumulative Abnormal Return</a:t>
            </a:r>
            <a:r>
              <a:rPr lang="zh-CN" altLang="en-US" sz="2000" dirty="0"/>
              <a:t>（</a:t>
            </a:r>
            <a:r>
              <a:rPr lang="en-US" altLang="zh-CN" sz="2000" dirty="0"/>
              <a:t>CAR</a:t>
            </a:r>
            <a:r>
              <a:rPr lang="zh-CN" altLang="en-US" sz="2000" dirty="0"/>
              <a:t>）来代替这种影响。</a:t>
            </a:r>
          </a:p>
        </p:txBody>
      </p:sp>
      <p:sp>
        <p:nvSpPr>
          <p:cNvPr id="8" name="文本框 7">
            <a:extLst>
              <a:ext uri="{FF2B5EF4-FFF2-40B4-BE49-F238E27FC236}">
                <a16:creationId xmlns:a16="http://schemas.microsoft.com/office/drawing/2014/main" id="{C3DDCDB9-7458-60CF-0EA1-947FC504F841}"/>
              </a:ext>
            </a:extLst>
          </p:cNvPr>
          <p:cNvSpPr txBox="1"/>
          <p:nvPr/>
        </p:nvSpPr>
        <p:spPr>
          <a:xfrm>
            <a:off x="1246095" y="1288721"/>
            <a:ext cx="1209800" cy="400110"/>
          </a:xfrm>
          <a:prstGeom prst="rect">
            <a:avLst/>
          </a:prstGeom>
          <a:noFill/>
        </p:spPr>
        <p:txBody>
          <a:bodyPr wrap="square">
            <a:spAutoFit/>
          </a:bodyPr>
          <a:lstStyle/>
          <a:p>
            <a:r>
              <a:rPr lang="zh-CN" altLang="en-US" sz="2000" dirty="0"/>
              <a:t>简而言之</a:t>
            </a:r>
          </a:p>
        </p:txBody>
      </p:sp>
    </p:spTree>
    <p:extLst>
      <p:ext uri="{BB962C8B-B14F-4D97-AF65-F5344CB8AC3E}">
        <p14:creationId xmlns:p14="http://schemas.microsoft.com/office/powerpoint/2010/main" val="2890621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203E50CD-5C93-2100-5927-198AA70EE710}"/>
              </a:ext>
            </a:extLst>
          </p:cNvPr>
          <p:cNvCxnSpPr/>
          <p:nvPr/>
        </p:nvCxnSpPr>
        <p:spPr>
          <a:xfrm>
            <a:off x="1999129" y="3539051"/>
            <a:ext cx="8193741" cy="0"/>
          </a:xfrm>
          <a:prstGeom prst="line">
            <a:avLst/>
          </a:prstGeom>
          <a:ln w="50800"/>
        </p:spPr>
        <p:style>
          <a:lnRef idx="3">
            <a:schemeClr val="dk1"/>
          </a:lnRef>
          <a:fillRef idx="0">
            <a:schemeClr val="dk1"/>
          </a:fillRef>
          <a:effectRef idx="2">
            <a:schemeClr val="dk1"/>
          </a:effectRef>
          <a:fontRef idx="minor">
            <a:schemeClr val="tx1"/>
          </a:fontRef>
        </p:style>
      </p:cxnSp>
      <p:cxnSp>
        <p:nvCxnSpPr>
          <p:cNvPr id="7" name="直接连接符 6">
            <a:extLst>
              <a:ext uri="{FF2B5EF4-FFF2-40B4-BE49-F238E27FC236}">
                <a16:creationId xmlns:a16="http://schemas.microsoft.com/office/drawing/2014/main" id="{9A1A279C-7BA1-95E8-039A-5E88E0E3A776}"/>
              </a:ext>
            </a:extLst>
          </p:cNvPr>
          <p:cNvCxnSpPr/>
          <p:nvPr/>
        </p:nvCxnSpPr>
        <p:spPr>
          <a:xfrm>
            <a:off x="2739052" y="3292522"/>
            <a:ext cx="0" cy="446964"/>
          </a:xfrm>
          <a:prstGeom prst="line">
            <a:avLst/>
          </a:prstGeom>
          <a:ln w="50800"/>
        </p:spPr>
        <p:style>
          <a:lnRef idx="3">
            <a:schemeClr val="dk1"/>
          </a:lnRef>
          <a:fillRef idx="0">
            <a:schemeClr val="dk1"/>
          </a:fillRef>
          <a:effectRef idx="2">
            <a:schemeClr val="dk1"/>
          </a:effectRef>
          <a:fontRef idx="minor">
            <a:schemeClr val="tx1"/>
          </a:fontRef>
        </p:style>
      </p:cxnSp>
      <p:cxnSp>
        <p:nvCxnSpPr>
          <p:cNvPr id="8" name="直接连接符 7">
            <a:extLst>
              <a:ext uri="{FF2B5EF4-FFF2-40B4-BE49-F238E27FC236}">
                <a16:creationId xmlns:a16="http://schemas.microsoft.com/office/drawing/2014/main" id="{18156378-3E90-D72A-4EE8-00B7C25252ED}"/>
              </a:ext>
            </a:extLst>
          </p:cNvPr>
          <p:cNvCxnSpPr/>
          <p:nvPr/>
        </p:nvCxnSpPr>
        <p:spPr>
          <a:xfrm>
            <a:off x="6044084" y="3315569"/>
            <a:ext cx="0" cy="446964"/>
          </a:xfrm>
          <a:prstGeom prst="line">
            <a:avLst/>
          </a:prstGeom>
          <a:ln w="50800"/>
        </p:spPr>
        <p:style>
          <a:lnRef idx="3">
            <a:schemeClr val="dk1"/>
          </a:lnRef>
          <a:fillRef idx="0">
            <a:schemeClr val="dk1"/>
          </a:fillRef>
          <a:effectRef idx="2">
            <a:schemeClr val="dk1"/>
          </a:effectRef>
          <a:fontRef idx="minor">
            <a:schemeClr val="tx1"/>
          </a:fontRef>
        </p:style>
      </p:cxnSp>
      <p:cxnSp>
        <p:nvCxnSpPr>
          <p:cNvPr id="9" name="直接连接符 8">
            <a:extLst>
              <a:ext uri="{FF2B5EF4-FFF2-40B4-BE49-F238E27FC236}">
                <a16:creationId xmlns:a16="http://schemas.microsoft.com/office/drawing/2014/main" id="{E93E5052-2D2F-EC32-0A92-CA3E6063A3DD}"/>
              </a:ext>
            </a:extLst>
          </p:cNvPr>
          <p:cNvCxnSpPr/>
          <p:nvPr/>
        </p:nvCxnSpPr>
        <p:spPr>
          <a:xfrm>
            <a:off x="7067667" y="3315569"/>
            <a:ext cx="0" cy="446964"/>
          </a:xfrm>
          <a:prstGeom prst="line">
            <a:avLst/>
          </a:prstGeom>
          <a:ln w="50800"/>
        </p:spPr>
        <p:style>
          <a:lnRef idx="3">
            <a:schemeClr val="dk1"/>
          </a:lnRef>
          <a:fillRef idx="0">
            <a:schemeClr val="dk1"/>
          </a:fillRef>
          <a:effectRef idx="2">
            <a:schemeClr val="dk1"/>
          </a:effectRef>
          <a:fontRef idx="minor">
            <a:schemeClr val="tx1"/>
          </a:fontRef>
        </p:style>
      </p:cxnSp>
      <p:cxnSp>
        <p:nvCxnSpPr>
          <p:cNvPr id="10" name="直接连接符 9">
            <a:extLst>
              <a:ext uri="{FF2B5EF4-FFF2-40B4-BE49-F238E27FC236}">
                <a16:creationId xmlns:a16="http://schemas.microsoft.com/office/drawing/2014/main" id="{AFF42507-9926-BB37-CC26-5A5EF0EB242F}"/>
              </a:ext>
            </a:extLst>
          </p:cNvPr>
          <p:cNvCxnSpPr/>
          <p:nvPr/>
        </p:nvCxnSpPr>
        <p:spPr>
          <a:xfrm>
            <a:off x="9799494" y="3315569"/>
            <a:ext cx="0" cy="446964"/>
          </a:xfrm>
          <a:prstGeom prst="line">
            <a:avLst/>
          </a:prstGeom>
          <a:ln w="50800"/>
        </p:spPr>
        <p:style>
          <a:lnRef idx="3">
            <a:schemeClr val="dk1"/>
          </a:lnRef>
          <a:fillRef idx="0">
            <a:schemeClr val="dk1"/>
          </a:fillRef>
          <a:effectRef idx="2">
            <a:schemeClr val="dk1"/>
          </a:effectRef>
          <a:fontRef idx="minor">
            <a:schemeClr val="tx1"/>
          </a:fontRef>
        </p:style>
      </p:cxnSp>
      <p:cxnSp>
        <p:nvCxnSpPr>
          <p:cNvPr id="11" name="直接连接符 10">
            <a:extLst>
              <a:ext uri="{FF2B5EF4-FFF2-40B4-BE49-F238E27FC236}">
                <a16:creationId xmlns:a16="http://schemas.microsoft.com/office/drawing/2014/main" id="{A68EF42F-263E-96B2-A37A-D16F5F955886}"/>
              </a:ext>
            </a:extLst>
          </p:cNvPr>
          <p:cNvCxnSpPr/>
          <p:nvPr/>
        </p:nvCxnSpPr>
        <p:spPr>
          <a:xfrm>
            <a:off x="8052581" y="3315569"/>
            <a:ext cx="0" cy="446964"/>
          </a:xfrm>
          <a:prstGeom prst="line">
            <a:avLst/>
          </a:prstGeom>
          <a:ln w="50800">
            <a:solidFill>
              <a:srgbClr val="FF0000"/>
            </a:solidFill>
          </a:ln>
        </p:spPr>
        <p:style>
          <a:lnRef idx="3">
            <a:schemeClr val="dk1"/>
          </a:lnRef>
          <a:fillRef idx="0">
            <a:schemeClr val="dk1"/>
          </a:fillRef>
          <a:effectRef idx="2">
            <a:schemeClr val="dk1"/>
          </a:effectRef>
          <a:fontRef idx="minor">
            <a:schemeClr val="tx1"/>
          </a:fontRef>
        </p:style>
      </p:cxnSp>
      <p:cxnSp>
        <p:nvCxnSpPr>
          <p:cNvPr id="12" name="直接连接符 11">
            <a:extLst>
              <a:ext uri="{FF2B5EF4-FFF2-40B4-BE49-F238E27FC236}">
                <a16:creationId xmlns:a16="http://schemas.microsoft.com/office/drawing/2014/main" id="{A72C45F0-5417-29CC-E5FC-393A1F8D6B90}"/>
              </a:ext>
            </a:extLst>
          </p:cNvPr>
          <p:cNvCxnSpPr/>
          <p:nvPr/>
        </p:nvCxnSpPr>
        <p:spPr>
          <a:xfrm>
            <a:off x="8270945" y="3315569"/>
            <a:ext cx="0" cy="446964"/>
          </a:xfrm>
          <a:prstGeom prst="line">
            <a:avLst/>
          </a:prstGeom>
          <a:ln w="50800"/>
        </p:spPr>
        <p:style>
          <a:lnRef idx="3">
            <a:schemeClr val="dk1"/>
          </a:lnRef>
          <a:fillRef idx="0">
            <a:schemeClr val="dk1"/>
          </a:fillRef>
          <a:effectRef idx="2">
            <a:schemeClr val="dk1"/>
          </a:effectRef>
          <a:fontRef idx="minor">
            <a:schemeClr val="tx1"/>
          </a:fontRef>
        </p:style>
      </p:cxnSp>
      <p:sp>
        <p:nvSpPr>
          <p:cNvPr id="13" name="文本框 12">
            <a:extLst>
              <a:ext uri="{FF2B5EF4-FFF2-40B4-BE49-F238E27FC236}">
                <a16:creationId xmlns:a16="http://schemas.microsoft.com/office/drawing/2014/main" id="{2DA0A883-F4F7-8831-85D3-189EA8B50883}"/>
              </a:ext>
            </a:extLst>
          </p:cNvPr>
          <p:cNvSpPr txBox="1"/>
          <p:nvPr/>
        </p:nvSpPr>
        <p:spPr>
          <a:xfrm>
            <a:off x="2479745" y="4009062"/>
            <a:ext cx="518613" cy="400110"/>
          </a:xfrm>
          <a:prstGeom prst="rect">
            <a:avLst/>
          </a:prstGeom>
          <a:noFill/>
        </p:spPr>
        <p:txBody>
          <a:bodyPr wrap="square" rtlCol="0">
            <a:spAutoFit/>
          </a:bodyPr>
          <a:lstStyle/>
          <a:p>
            <a:r>
              <a:rPr lang="en-US" altLang="zh-CN" sz="2000" b="1" dirty="0"/>
              <a:t>T1</a:t>
            </a:r>
            <a:endParaRPr lang="zh-CN" altLang="en-US" sz="2000" b="1" dirty="0"/>
          </a:p>
        </p:txBody>
      </p:sp>
      <p:sp>
        <p:nvSpPr>
          <p:cNvPr id="14" name="文本框 13">
            <a:extLst>
              <a:ext uri="{FF2B5EF4-FFF2-40B4-BE49-F238E27FC236}">
                <a16:creationId xmlns:a16="http://schemas.microsoft.com/office/drawing/2014/main" id="{BFB9553E-DF92-C94E-CF26-D299C22D04D3}"/>
              </a:ext>
            </a:extLst>
          </p:cNvPr>
          <p:cNvSpPr txBox="1"/>
          <p:nvPr/>
        </p:nvSpPr>
        <p:spPr>
          <a:xfrm>
            <a:off x="5784777" y="4009062"/>
            <a:ext cx="518613" cy="400110"/>
          </a:xfrm>
          <a:prstGeom prst="rect">
            <a:avLst/>
          </a:prstGeom>
          <a:noFill/>
        </p:spPr>
        <p:txBody>
          <a:bodyPr wrap="square" rtlCol="0">
            <a:spAutoFit/>
          </a:bodyPr>
          <a:lstStyle/>
          <a:p>
            <a:r>
              <a:rPr lang="en-US" altLang="zh-CN" sz="2000" b="1" dirty="0"/>
              <a:t>T2</a:t>
            </a:r>
            <a:endParaRPr lang="zh-CN" altLang="en-US" sz="2000" b="1" dirty="0"/>
          </a:p>
        </p:txBody>
      </p:sp>
      <p:sp>
        <p:nvSpPr>
          <p:cNvPr id="15" name="文本框 14">
            <a:extLst>
              <a:ext uri="{FF2B5EF4-FFF2-40B4-BE49-F238E27FC236}">
                <a16:creationId xmlns:a16="http://schemas.microsoft.com/office/drawing/2014/main" id="{54472DB2-2329-AD8B-4485-A93F8A4BF4AA}"/>
              </a:ext>
            </a:extLst>
          </p:cNvPr>
          <p:cNvSpPr txBox="1"/>
          <p:nvPr/>
        </p:nvSpPr>
        <p:spPr>
          <a:xfrm>
            <a:off x="6808360" y="4009062"/>
            <a:ext cx="518613" cy="400110"/>
          </a:xfrm>
          <a:prstGeom prst="rect">
            <a:avLst/>
          </a:prstGeom>
          <a:noFill/>
        </p:spPr>
        <p:txBody>
          <a:bodyPr wrap="square" rtlCol="0">
            <a:spAutoFit/>
          </a:bodyPr>
          <a:lstStyle/>
          <a:p>
            <a:r>
              <a:rPr lang="en-US" altLang="zh-CN" sz="2000" b="1" dirty="0"/>
              <a:t>T3</a:t>
            </a:r>
            <a:endParaRPr lang="zh-CN" altLang="en-US" sz="2000" b="1" dirty="0"/>
          </a:p>
        </p:txBody>
      </p:sp>
      <p:sp>
        <p:nvSpPr>
          <p:cNvPr id="16" name="文本框 15">
            <a:extLst>
              <a:ext uri="{FF2B5EF4-FFF2-40B4-BE49-F238E27FC236}">
                <a16:creationId xmlns:a16="http://schemas.microsoft.com/office/drawing/2014/main" id="{DB2C7842-FDCD-E8CD-7DE3-F8003285778C}"/>
              </a:ext>
            </a:extLst>
          </p:cNvPr>
          <p:cNvSpPr txBox="1"/>
          <p:nvPr/>
        </p:nvSpPr>
        <p:spPr>
          <a:xfrm>
            <a:off x="9540187" y="4009062"/>
            <a:ext cx="518613" cy="400110"/>
          </a:xfrm>
          <a:prstGeom prst="rect">
            <a:avLst/>
          </a:prstGeom>
          <a:noFill/>
        </p:spPr>
        <p:txBody>
          <a:bodyPr wrap="square" rtlCol="0">
            <a:spAutoFit/>
          </a:bodyPr>
          <a:lstStyle/>
          <a:p>
            <a:r>
              <a:rPr lang="en-US" altLang="zh-CN" sz="2000" b="1" dirty="0"/>
              <a:t>T4</a:t>
            </a:r>
            <a:endParaRPr lang="zh-CN" altLang="en-US" sz="2000" b="1" dirty="0"/>
          </a:p>
        </p:txBody>
      </p:sp>
      <p:sp>
        <p:nvSpPr>
          <p:cNvPr id="17" name="左大括号 16">
            <a:extLst>
              <a:ext uri="{FF2B5EF4-FFF2-40B4-BE49-F238E27FC236}">
                <a16:creationId xmlns:a16="http://schemas.microsoft.com/office/drawing/2014/main" id="{A3D9B0DF-F435-13FB-0833-6DB72B2D1F06}"/>
              </a:ext>
            </a:extLst>
          </p:cNvPr>
          <p:cNvSpPr/>
          <p:nvPr/>
        </p:nvSpPr>
        <p:spPr>
          <a:xfrm rot="16200000">
            <a:off x="4191512" y="3288919"/>
            <a:ext cx="400110" cy="3305032"/>
          </a:xfrm>
          <a:prstGeom prst="leftBrace">
            <a:avLst>
              <a:gd name="adj1" fmla="val 35621"/>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48512A70-2970-EA24-9A9F-40A465964C62}"/>
              </a:ext>
            </a:extLst>
          </p:cNvPr>
          <p:cNvSpPr txBox="1"/>
          <p:nvPr/>
        </p:nvSpPr>
        <p:spPr>
          <a:xfrm>
            <a:off x="3135406" y="5273642"/>
            <a:ext cx="2512322" cy="400110"/>
          </a:xfrm>
          <a:prstGeom prst="rect">
            <a:avLst/>
          </a:prstGeom>
          <a:noFill/>
        </p:spPr>
        <p:txBody>
          <a:bodyPr wrap="square" rtlCol="0">
            <a:spAutoFit/>
          </a:bodyPr>
          <a:lstStyle/>
          <a:p>
            <a:r>
              <a:rPr lang="en-US" altLang="zh-CN" sz="2000" b="1" dirty="0"/>
              <a:t>Estimation Window</a:t>
            </a:r>
            <a:endParaRPr lang="zh-CN" altLang="en-US" sz="2000" b="1" dirty="0"/>
          </a:p>
        </p:txBody>
      </p:sp>
      <p:sp>
        <p:nvSpPr>
          <p:cNvPr id="19" name="左大括号 18">
            <a:extLst>
              <a:ext uri="{FF2B5EF4-FFF2-40B4-BE49-F238E27FC236}">
                <a16:creationId xmlns:a16="http://schemas.microsoft.com/office/drawing/2014/main" id="{C8E27257-A3DB-C0DA-A629-81AB39E227DD}"/>
              </a:ext>
            </a:extLst>
          </p:cNvPr>
          <p:cNvSpPr/>
          <p:nvPr/>
        </p:nvSpPr>
        <p:spPr>
          <a:xfrm rot="16200000">
            <a:off x="8233525" y="3575933"/>
            <a:ext cx="400110" cy="2731827"/>
          </a:xfrm>
          <a:prstGeom prst="leftBrace">
            <a:avLst>
              <a:gd name="adj1" fmla="val 35621"/>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8E0759C9-E11D-9EAB-4300-AC5F3FB64846}"/>
              </a:ext>
            </a:extLst>
          </p:cNvPr>
          <p:cNvSpPr txBox="1"/>
          <p:nvPr/>
        </p:nvSpPr>
        <p:spPr>
          <a:xfrm>
            <a:off x="7486265" y="5273263"/>
            <a:ext cx="1894629" cy="400110"/>
          </a:xfrm>
          <a:prstGeom prst="rect">
            <a:avLst/>
          </a:prstGeom>
          <a:noFill/>
        </p:spPr>
        <p:txBody>
          <a:bodyPr wrap="square" rtlCol="0">
            <a:spAutoFit/>
          </a:bodyPr>
          <a:lstStyle/>
          <a:p>
            <a:r>
              <a:rPr lang="en-US" altLang="zh-CN" sz="2000" b="1" dirty="0"/>
              <a:t>Event Window</a:t>
            </a:r>
            <a:endParaRPr lang="zh-CN" altLang="en-US" sz="2000" b="1" dirty="0"/>
          </a:p>
        </p:txBody>
      </p:sp>
      <p:sp>
        <p:nvSpPr>
          <p:cNvPr id="21" name="文本框 20">
            <a:extLst>
              <a:ext uri="{FF2B5EF4-FFF2-40B4-BE49-F238E27FC236}">
                <a16:creationId xmlns:a16="http://schemas.microsoft.com/office/drawing/2014/main" id="{CAD55427-8A6C-A483-767E-D741755ACD66}"/>
              </a:ext>
            </a:extLst>
          </p:cNvPr>
          <p:cNvSpPr txBox="1"/>
          <p:nvPr/>
        </p:nvSpPr>
        <p:spPr>
          <a:xfrm>
            <a:off x="7905164" y="4009062"/>
            <a:ext cx="294833" cy="400110"/>
          </a:xfrm>
          <a:prstGeom prst="rect">
            <a:avLst/>
          </a:prstGeom>
          <a:noFill/>
        </p:spPr>
        <p:txBody>
          <a:bodyPr wrap="square" rtlCol="0">
            <a:spAutoFit/>
          </a:bodyPr>
          <a:lstStyle/>
          <a:p>
            <a:r>
              <a:rPr lang="en-US" altLang="zh-CN" sz="2000" b="1" dirty="0"/>
              <a:t>t</a:t>
            </a:r>
            <a:endParaRPr lang="zh-CN" altLang="en-US" sz="2000" b="1" dirty="0"/>
          </a:p>
        </p:txBody>
      </p:sp>
      <p:sp>
        <p:nvSpPr>
          <p:cNvPr id="22" name="文本框 21">
            <a:extLst>
              <a:ext uri="{FF2B5EF4-FFF2-40B4-BE49-F238E27FC236}">
                <a16:creationId xmlns:a16="http://schemas.microsoft.com/office/drawing/2014/main" id="{DC624B4C-604C-B37C-7234-3F7161D51620}"/>
              </a:ext>
            </a:extLst>
          </p:cNvPr>
          <p:cNvSpPr txBox="1"/>
          <p:nvPr/>
        </p:nvSpPr>
        <p:spPr>
          <a:xfrm>
            <a:off x="8122791" y="2577464"/>
            <a:ext cx="434355" cy="400110"/>
          </a:xfrm>
          <a:prstGeom prst="rect">
            <a:avLst/>
          </a:prstGeom>
          <a:noFill/>
        </p:spPr>
        <p:txBody>
          <a:bodyPr wrap="square" rtlCol="0">
            <a:spAutoFit/>
          </a:bodyPr>
          <a:lstStyle/>
          <a:p>
            <a:r>
              <a:rPr lang="en-US" altLang="zh-CN" sz="2000" b="1" dirty="0"/>
              <a:t>t</a:t>
            </a:r>
            <a:r>
              <a:rPr lang="en-US" altLang="zh-CN" sz="2000" b="1" baseline="30000" dirty="0"/>
              <a:t>*</a:t>
            </a:r>
            <a:endParaRPr lang="zh-CN" altLang="en-US" sz="2000" b="1" dirty="0"/>
          </a:p>
        </p:txBody>
      </p:sp>
      <p:sp>
        <p:nvSpPr>
          <p:cNvPr id="24" name="文本框 23">
            <a:extLst>
              <a:ext uri="{FF2B5EF4-FFF2-40B4-BE49-F238E27FC236}">
                <a16:creationId xmlns:a16="http://schemas.microsoft.com/office/drawing/2014/main" id="{4A1E4EDC-0375-C557-50E7-F94FC25D15F5}"/>
              </a:ext>
            </a:extLst>
          </p:cNvPr>
          <p:cNvSpPr txBox="1"/>
          <p:nvPr/>
        </p:nvSpPr>
        <p:spPr>
          <a:xfrm>
            <a:off x="1246095" y="1288721"/>
            <a:ext cx="1209800" cy="400110"/>
          </a:xfrm>
          <a:prstGeom prst="rect">
            <a:avLst/>
          </a:prstGeom>
          <a:noFill/>
        </p:spPr>
        <p:txBody>
          <a:bodyPr wrap="square">
            <a:spAutoFit/>
          </a:bodyPr>
          <a:lstStyle/>
          <a:p>
            <a:r>
              <a:rPr lang="zh-CN" altLang="en-US" sz="2000" dirty="0"/>
              <a:t>图示</a:t>
            </a:r>
          </a:p>
        </p:txBody>
      </p:sp>
      <p:sp>
        <p:nvSpPr>
          <p:cNvPr id="25" name="文本框 24">
            <a:extLst>
              <a:ext uri="{FF2B5EF4-FFF2-40B4-BE49-F238E27FC236}">
                <a16:creationId xmlns:a16="http://schemas.microsoft.com/office/drawing/2014/main" id="{518D60D6-D69F-B958-B7B2-64FCA1FC9F80}"/>
              </a:ext>
            </a:extLst>
          </p:cNvPr>
          <p:cNvSpPr txBox="1"/>
          <p:nvPr/>
        </p:nvSpPr>
        <p:spPr>
          <a:xfrm>
            <a:off x="-1" y="6457890"/>
            <a:ext cx="10822675" cy="400110"/>
          </a:xfrm>
          <a:prstGeom prst="rect">
            <a:avLst/>
          </a:prstGeom>
          <a:noFill/>
        </p:spPr>
        <p:txBody>
          <a:bodyPr wrap="square">
            <a:spAutoFit/>
          </a:bodyPr>
          <a:lstStyle/>
          <a:p>
            <a:r>
              <a:rPr lang="zh-CN" altLang="en-US" sz="2000" dirty="0"/>
              <a:t>图：</a:t>
            </a:r>
            <a:r>
              <a:rPr lang="en-US" altLang="zh-CN" sz="2000" dirty="0"/>
              <a:t>Subhan Ullah, et al., 2021 </a:t>
            </a:r>
            <a:endParaRPr lang="zh-CN" altLang="en-US" sz="2000" dirty="0"/>
          </a:p>
        </p:txBody>
      </p:sp>
    </p:spTree>
    <p:extLst>
      <p:ext uri="{BB962C8B-B14F-4D97-AF65-F5344CB8AC3E}">
        <p14:creationId xmlns:p14="http://schemas.microsoft.com/office/powerpoint/2010/main" val="425755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A4F3D-CE0E-6992-1482-74D6BAA63A04}"/>
              </a:ext>
            </a:extLst>
          </p:cNvPr>
          <p:cNvSpPr>
            <a:spLocks noGrp="1"/>
          </p:cNvSpPr>
          <p:nvPr>
            <p:ph type="ctrTitle"/>
          </p:nvPr>
        </p:nvSpPr>
        <p:spPr>
          <a:xfrm>
            <a:off x="1524000" y="2023642"/>
            <a:ext cx="9144000" cy="1107422"/>
          </a:xfrm>
        </p:spPr>
        <p:txBody>
          <a:bodyPr/>
          <a:lstStyle/>
          <a:p>
            <a:r>
              <a:rPr lang="zh-CN" altLang="en-US" b="1" dirty="0"/>
              <a:t>调节效应及</a:t>
            </a:r>
            <a:r>
              <a:rPr lang="en-US" altLang="zh-CN" b="1" dirty="0"/>
              <a:t>Stata</a:t>
            </a:r>
            <a:r>
              <a:rPr lang="zh-CN" altLang="en-US" b="1" dirty="0"/>
              <a:t>实现</a:t>
            </a:r>
          </a:p>
        </p:txBody>
      </p:sp>
    </p:spTree>
    <p:extLst>
      <p:ext uri="{BB962C8B-B14F-4D97-AF65-F5344CB8AC3E}">
        <p14:creationId xmlns:p14="http://schemas.microsoft.com/office/powerpoint/2010/main" val="1991477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3DDCDB9-7458-60CF-0EA1-947FC504F841}"/>
              </a:ext>
            </a:extLst>
          </p:cNvPr>
          <p:cNvSpPr txBox="1"/>
          <p:nvPr/>
        </p:nvSpPr>
        <p:spPr>
          <a:xfrm>
            <a:off x="690283" y="508792"/>
            <a:ext cx="1201270" cy="400110"/>
          </a:xfrm>
          <a:prstGeom prst="rect">
            <a:avLst/>
          </a:prstGeom>
          <a:noFill/>
        </p:spPr>
        <p:txBody>
          <a:bodyPr wrap="square">
            <a:spAutoFit/>
          </a:bodyPr>
          <a:lstStyle/>
          <a:p>
            <a:r>
              <a:rPr lang="zh-CN" altLang="en-US" sz="2000" dirty="0"/>
              <a:t>调节效应</a:t>
            </a:r>
          </a:p>
        </p:txBody>
      </p:sp>
      <p:sp>
        <p:nvSpPr>
          <p:cNvPr id="2" name="矩形 1">
            <a:extLst>
              <a:ext uri="{FF2B5EF4-FFF2-40B4-BE49-F238E27FC236}">
                <a16:creationId xmlns:a16="http://schemas.microsoft.com/office/drawing/2014/main" id="{F883EAB7-2D8C-EF13-9B75-957422DB726A}"/>
              </a:ext>
            </a:extLst>
          </p:cNvPr>
          <p:cNvSpPr/>
          <p:nvPr/>
        </p:nvSpPr>
        <p:spPr>
          <a:xfrm>
            <a:off x="591232" y="4640484"/>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自变量</a:t>
            </a:r>
            <a:r>
              <a:rPr lang="en-US" altLang="zh-CN" sz="2000" dirty="0">
                <a:solidFill>
                  <a:schemeClr val="tx1">
                    <a:lumMod val="95000"/>
                    <a:lumOff val="5000"/>
                  </a:schemeClr>
                </a:solidFill>
              </a:rPr>
              <a:t>X</a:t>
            </a:r>
            <a:endParaRPr lang="zh-CN" altLang="en-US" sz="2000" dirty="0">
              <a:solidFill>
                <a:schemeClr val="tx1">
                  <a:lumMod val="95000"/>
                  <a:lumOff val="5000"/>
                </a:schemeClr>
              </a:solidFill>
            </a:endParaRPr>
          </a:p>
        </p:txBody>
      </p:sp>
      <p:sp>
        <p:nvSpPr>
          <p:cNvPr id="3" name="矩形 2">
            <a:extLst>
              <a:ext uri="{FF2B5EF4-FFF2-40B4-BE49-F238E27FC236}">
                <a16:creationId xmlns:a16="http://schemas.microsoft.com/office/drawing/2014/main" id="{D4B2C86D-04C6-5286-4335-4DE7042126C9}"/>
              </a:ext>
            </a:extLst>
          </p:cNvPr>
          <p:cNvSpPr/>
          <p:nvPr/>
        </p:nvSpPr>
        <p:spPr>
          <a:xfrm>
            <a:off x="5926105" y="4640484"/>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因变量</a:t>
            </a:r>
            <a:r>
              <a:rPr lang="en-US" altLang="zh-CN" sz="2000" dirty="0">
                <a:solidFill>
                  <a:schemeClr val="tx1">
                    <a:lumMod val="95000"/>
                    <a:lumOff val="5000"/>
                  </a:schemeClr>
                </a:solidFill>
              </a:rPr>
              <a:t>Y</a:t>
            </a:r>
            <a:endParaRPr lang="zh-CN" altLang="en-US" sz="2000" dirty="0">
              <a:solidFill>
                <a:schemeClr val="tx1">
                  <a:lumMod val="95000"/>
                  <a:lumOff val="5000"/>
                </a:schemeClr>
              </a:solidFill>
            </a:endParaRPr>
          </a:p>
        </p:txBody>
      </p:sp>
      <p:cxnSp>
        <p:nvCxnSpPr>
          <p:cNvPr id="5" name="直接箭头连接符 4">
            <a:extLst>
              <a:ext uri="{FF2B5EF4-FFF2-40B4-BE49-F238E27FC236}">
                <a16:creationId xmlns:a16="http://schemas.microsoft.com/office/drawing/2014/main" id="{A221A9F6-DF2E-F34B-699B-C1F25BEA8C2B}"/>
              </a:ext>
            </a:extLst>
          </p:cNvPr>
          <p:cNvCxnSpPr>
            <a:stCxn id="2" idx="3"/>
            <a:endCxn id="3" idx="1"/>
          </p:cNvCxnSpPr>
          <p:nvPr/>
        </p:nvCxnSpPr>
        <p:spPr>
          <a:xfrm>
            <a:off x="2536573" y="4990108"/>
            <a:ext cx="3389532"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41278A75-5052-8F7E-EDA1-F3C118681985}"/>
              </a:ext>
            </a:extLst>
          </p:cNvPr>
          <p:cNvSpPr/>
          <p:nvPr/>
        </p:nvSpPr>
        <p:spPr>
          <a:xfrm>
            <a:off x="3258667" y="3358531"/>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调节变量</a:t>
            </a:r>
            <a:r>
              <a:rPr lang="en-US" altLang="zh-CN" sz="2000" dirty="0">
                <a:solidFill>
                  <a:schemeClr val="tx1">
                    <a:lumMod val="95000"/>
                    <a:lumOff val="5000"/>
                  </a:schemeClr>
                </a:solidFill>
              </a:rPr>
              <a:t>MO</a:t>
            </a:r>
            <a:endParaRPr lang="zh-CN" altLang="en-US" sz="2000" dirty="0">
              <a:solidFill>
                <a:schemeClr val="tx1">
                  <a:lumMod val="95000"/>
                  <a:lumOff val="5000"/>
                </a:schemeClr>
              </a:solidFill>
            </a:endParaRPr>
          </a:p>
        </p:txBody>
      </p:sp>
      <p:cxnSp>
        <p:nvCxnSpPr>
          <p:cNvPr id="9" name="直接箭头连接符 8">
            <a:extLst>
              <a:ext uri="{FF2B5EF4-FFF2-40B4-BE49-F238E27FC236}">
                <a16:creationId xmlns:a16="http://schemas.microsoft.com/office/drawing/2014/main" id="{B2C049AA-44FD-F156-F146-6C381FB44362}"/>
              </a:ext>
            </a:extLst>
          </p:cNvPr>
          <p:cNvCxnSpPr>
            <a:cxnSpLocks/>
            <a:stCxn id="6" idx="2"/>
          </p:cNvCxnSpPr>
          <p:nvPr/>
        </p:nvCxnSpPr>
        <p:spPr>
          <a:xfrm flipH="1">
            <a:off x="4231337" y="4057778"/>
            <a:ext cx="1" cy="932329"/>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72E3EAC6-B73A-BE5D-8964-4CCCC4836220}"/>
              </a:ext>
            </a:extLst>
          </p:cNvPr>
          <p:cNvSpPr/>
          <p:nvPr/>
        </p:nvSpPr>
        <p:spPr>
          <a:xfrm>
            <a:off x="591232" y="1518269"/>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自变量</a:t>
            </a:r>
            <a:r>
              <a:rPr lang="en-US" altLang="zh-CN" sz="2000" dirty="0">
                <a:solidFill>
                  <a:schemeClr val="tx1">
                    <a:lumMod val="95000"/>
                    <a:lumOff val="5000"/>
                  </a:schemeClr>
                </a:solidFill>
              </a:rPr>
              <a:t>X</a:t>
            </a:r>
            <a:endParaRPr lang="zh-CN" altLang="en-US" sz="2000" dirty="0">
              <a:solidFill>
                <a:schemeClr val="tx1">
                  <a:lumMod val="95000"/>
                  <a:lumOff val="5000"/>
                </a:schemeClr>
              </a:solidFill>
            </a:endParaRPr>
          </a:p>
        </p:txBody>
      </p:sp>
      <p:sp>
        <p:nvSpPr>
          <p:cNvPr id="13" name="矩形 12">
            <a:extLst>
              <a:ext uri="{FF2B5EF4-FFF2-40B4-BE49-F238E27FC236}">
                <a16:creationId xmlns:a16="http://schemas.microsoft.com/office/drawing/2014/main" id="{D3AF71CE-74EC-43E8-0F5D-0DB9620CFD4E}"/>
              </a:ext>
            </a:extLst>
          </p:cNvPr>
          <p:cNvSpPr/>
          <p:nvPr/>
        </p:nvSpPr>
        <p:spPr>
          <a:xfrm>
            <a:off x="5926105" y="1518269"/>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因变量</a:t>
            </a:r>
            <a:r>
              <a:rPr lang="en-US" altLang="zh-CN" sz="2000" dirty="0">
                <a:solidFill>
                  <a:schemeClr val="tx1">
                    <a:lumMod val="95000"/>
                    <a:lumOff val="5000"/>
                  </a:schemeClr>
                </a:solidFill>
              </a:rPr>
              <a:t>Y</a:t>
            </a:r>
            <a:endParaRPr lang="zh-CN" altLang="en-US" sz="2000" dirty="0">
              <a:solidFill>
                <a:schemeClr val="tx1">
                  <a:lumMod val="95000"/>
                  <a:lumOff val="5000"/>
                </a:schemeClr>
              </a:solidFill>
            </a:endParaRPr>
          </a:p>
        </p:txBody>
      </p:sp>
      <p:cxnSp>
        <p:nvCxnSpPr>
          <p:cNvPr id="14" name="直接箭头连接符 13">
            <a:extLst>
              <a:ext uri="{FF2B5EF4-FFF2-40B4-BE49-F238E27FC236}">
                <a16:creationId xmlns:a16="http://schemas.microsoft.com/office/drawing/2014/main" id="{EF569E57-8B97-AFB0-FAEB-1873CF8E1551}"/>
              </a:ext>
            </a:extLst>
          </p:cNvPr>
          <p:cNvCxnSpPr>
            <a:cxnSpLocks/>
            <a:stCxn id="12" idx="3"/>
            <a:endCxn id="13" idx="1"/>
          </p:cNvCxnSpPr>
          <p:nvPr/>
        </p:nvCxnSpPr>
        <p:spPr>
          <a:xfrm>
            <a:off x="2536573" y="1867893"/>
            <a:ext cx="3389532"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对象 16">
            <a:extLst>
              <a:ext uri="{FF2B5EF4-FFF2-40B4-BE49-F238E27FC236}">
                <a16:creationId xmlns:a16="http://schemas.microsoft.com/office/drawing/2014/main" id="{67EA25B5-0B0B-A556-5A09-37CE08BB8BF4}"/>
              </a:ext>
            </a:extLst>
          </p:cNvPr>
          <p:cNvGraphicFramePr>
            <a:graphicFrameLocks noChangeAspect="1"/>
          </p:cNvGraphicFramePr>
          <p:nvPr>
            <p:extLst>
              <p:ext uri="{D42A27DB-BD31-4B8C-83A1-F6EECF244321}">
                <p14:modId xmlns:p14="http://schemas.microsoft.com/office/powerpoint/2010/main" val="1551029396"/>
              </p:ext>
            </p:extLst>
          </p:nvPr>
        </p:nvGraphicFramePr>
        <p:xfrm>
          <a:off x="8813800" y="1227138"/>
          <a:ext cx="2001838" cy="439737"/>
        </p:xfrm>
        <a:graphic>
          <a:graphicData uri="http://schemas.openxmlformats.org/presentationml/2006/ole">
            <mc:AlternateContent xmlns:mc="http://schemas.openxmlformats.org/markup-compatibility/2006">
              <mc:Choice xmlns:v="urn:schemas-microsoft-com:vml" Requires="v">
                <p:oleObj name="Equation" r:id="rId2" imgW="1041120" imgH="228600" progId="Equation.DSMT4">
                  <p:embed/>
                </p:oleObj>
              </mc:Choice>
              <mc:Fallback>
                <p:oleObj name="Equation" r:id="rId2" imgW="1041120" imgH="228600" progId="Equation.DSMT4">
                  <p:embed/>
                  <p:pic>
                    <p:nvPicPr>
                      <p:cNvPr id="0" name=""/>
                      <p:cNvPicPr/>
                      <p:nvPr/>
                    </p:nvPicPr>
                    <p:blipFill>
                      <a:blip r:embed="rId3"/>
                      <a:stretch>
                        <a:fillRect/>
                      </a:stretch>
                    </p:blipFill>
                    <p:spPr>
                      <a:xfrm>
                        <a:off x="8813800" y="1227138"/>
                        <a:ext cx="2001838" cy="439737"/>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6297E6C5-3079-B6CA-539E-7BD036758F0F}"/>
              </a:ext>
            </a:extLst>
          </p:cNvPr>
          <p:cNvGraphicFramePr>
            <a:graphicFrameLocks noChangeAspect="1"/>
          </p:cNvGraphicFramePr>
          <p:nvPr>
            <p:extLst>
              <p:ext uri="{D42A27DB-BD31-4B8C-83A1-F6EECF244321}">
                <p14:modId xmlns:p14="http://schemas.microsoft.com/office/powerpoint/2010/main" val="519346265"/>
              </p:ext>
            </p:extLst>
          </p:nvPr>
        </p:nvGraphicFramePr>
        <p:xfrm>
          <a:off x="8315325" y="4333875"/>
          <a:ext cx="3387725" cy="385763"/>
        </p:xfrm>
        <a:graphic>
          <a:graphicData uri="http://schemas.openxmlformats.org/presentationml/2006/ole">
            <mc:AlternateContent xmlns:mc="http://schemas.openxmlformats.org/markup-compatibility/2006">
              <mc:Choice xmlns:v="urn:schemas-microsoft-com:vml" Requires="v">
                <p:oleObj name="Equation" r:id="rId4" imgW="2006280" imgH="228600" progId="Equation.DSMT4">
                  <p:embed/>
                </p:oleObj>
              </mc:Choice>
              <mc:Fallback>
                <p:oleObj name="Equation" r:id="rId4" imgW="2006280" imgH="228600" progId="Equation.DSMT4">
                  <p:embed/>
                  <p:pic>
                    <p:nvPicPr>
                      <p:cNvPr id="0" name=""/>
                      <p:cNvPicPr/>
                      <p:nvPr/>
                    </p:nvPicPr>
                    <p:blipFill>
                      <a:blip r:embed="rId5"/>
                      <a:stretch>
                        <a:fillRect/>
                      </a:stretch>
                    </p:blipFill>
                    <p:spPr>
                      <a:xfrm>
                        <a:off x="8315325" y="4333875"/>
                        <a:ext cx="3387725" cy="385763"/>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02CF8115-2681-908D-D208-92BB1A36F393}"/>
              </a:ext>
            </a:extLst>
          </p:cNvPr>
          <p:cNvGraphicFramePr>
            <a:graphicFrameLocks noChangeAspect="1"/>
          </p:cNvGraphicFramePr>
          <p:nvPr>
            <p:extLst>
              <p:ext uri="{D42A27DB-BD31-4B8C-83A1-F6EECF244321}">
                <p14:modId xmlns:p14="http://schemas.microsoft.com/office/powerpoint/2010/main" val="1260507004"/>
              </p:ext>
            </p:extLst>
          </p:nvPr>
        </p:nvGraphicFramePr>
        <p:xfrm>
          <a:off x="9414342" y="1910352"/>
          <a:ext cx="832316" cy="614328"/>
        </p:xfrm>
        <a:graphic>
          <a:graphicData uri="http://schemas.openxmlformats.org/presentationml/2006/ole">
            <mc:AlternateContent xmlns:mc="http://schemas.openxmlformats.org/markup-compatibility/2006">
              <mc:Choice xmlns:v="urn:schemas-microsoft-com:vml" Requires="v">
                <p:oleObj name="Equation" r:id="rId6" imgW="533160" imgH="393480" progId="Equation.DSMT4">
                  <p:embed/>
                </p:oleObj>
              </mc:Choice>
              <mc:Fallback>
                <p:oleObj name="Equation" r:id="rId6" imgW="533160" imgH="393480" progId="Equation.DSMT4">
                  <p:embed/>
                  <p:pic>
                    <p:nvPicPr>
                      <p:cNvPr id="0" name=""/>
                      <p:cNvPicPr/>
                      <p:nvPr/>
                    </p:nvPicPr>
                    <p:blipFill>
                      <a:blip r:embed="rId7"/>
                      <a:stretch>
                        <a:fillRect/>
                      </a:stretch>
                    </p:blipFill>
                    <p:spPr>
                      <a:xfrm>
                        <a:off x="9414342" y="1910352"/>
                        <a:ext cx="832316" cy="614328"/>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9CC58231-87D9-5037-3945-7C3603F34FDA}"/>
              </a:ext>
            </a:extLst>
          </p:cNvPr>
          <p:cNvGraphicFramePr>
            <a:graphicFrameLocks noChangeAspect="1"/>
          </p:cNvGraphicFramePr>
          <p:nvPr>
            <p:extLst>
              <p:ext uri="{D42A27DB-BD31-4B8C-83A1-F6EECF244321}">
                <p14:modId xmlns:p14="http://schemas.microsoft.com/office/powerpoint/2010/main" val="3059837149"/>
              </p:ext>
            </p:extLst>
          </p:nvPr>
        </p:nvGraphicFramePr>
        <p:xfrm>
          <a:off x="9159396" y="5123338"/>
          <a:ext cx="1342207" cy="540369"/>
        </p:xfrm>
        <a:graphic>
          <a:graphicData uri="http://schemas.openxmlformats.org/presentationml/2006/ole">
            <mc:AlternateContent xmlns:mc="http://schemas.openxmlformats.org/markup-compatibility/2006">
              <mc:Choice xmlns:v="urn:schemas-microsoft-com:vml" Requires="v">
                <p:oleObj name="Equation" r:id="rId8" imgW="977760" imgH="393480" progId="Equation.DSMT4">
                  <p:embed/>
                </p:oleObj>
              </mc:Choice>
              <mc:Fallback>
                <p:oleObj name="Equation" r:id="rId8" imgW="977760" imgH="393480" progId="Equation.DSMT4">
                  <p:embed/>
                  <p:pic>
                    <p:nvPicPr>
                      <p:cNvPr id="0" name=""/>
                      <p:cNvPicPr/>
                      <p:nvPr/>
                    </p:nvPicPr>
                    <p:blipFill>
                      <a:blip r:embed="rId9"/>
                      <a:stretch>
                        <a:fillRect/>
                      </a:stretch>
                    </p:blipFill>
                    <p:spPr>
                      <a:xfrm>
                        <a:off x="9159396" y="5123338"/>
                        <a:ext cx="1342207" cy="540369"/>
                      </a:xfrm>
                      <a:prstGeom prst="rect">
                        <a:avLst/>
                      </a:prstGeom>
                    </p:spPr>
                  </p:pic>
                </p:oleObj>
              </mc:Fallback>
            </mc:AlternateContent>
          </a:graphicData>
        </a:graphic>
      </p:graphicFrame>
    </p:spTree>
    <p:extLst>
      <p:ext uri="{BB962C8B-B14F-4D97-AF65-F5344CB8AC3E}">
        <p14:creationId xmlns:p14="http://schemas.microsoft.com/office/powerpoint/2010/main" val="3535856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3DDCDB9-7458-60CF-0EA1-947FC504F841}"/>
              </a:ext>
            </a:extLst>
          </p:cNvPr>
          <p:cNvSpPr txBox="1"/>
          <p:nvPr/>
        </p:nvSpPr>
        <p:spPr>
          <a:xfrm>
            <a:off x="690283" y="508792"/>
            <a:ext cx="2142564" cy="400110"/>
          </a:xfrm>
          <a:prstGeom prst="rect">
            <a:avLst/>
          </a:prstGeom>
          <a:noFill/>
        </p:spPr>
        <p:txBody>
          <a:bodyPr wrap="square">
            <a:spAutoFit/>
          </a:bodyPr>
          <a:lstStyle/>
          <a:p>
            <a:r>
              <a:rPr lang="zh-CN" altLang="en-US" sz="2000" dirty="0"/>
              <a:t>调节效应（互补）</a:t>
            </a:r>
          </a:p>
        </p:txBody>
      </p:sp>
      <p:sp>
        <p:nvSpPr>
          <p:cNvPr id="2" name="矩形 1">
            <a:extLst>
              <a:ext uri="{FF2B5EF4-FFF2-40B4-BE49-F238E27FC236}">
                <a16:creationId xmlns:a16="http://schemas.microsoft.com/office/drawing/2014/main" id="{F883EAB7-2D8C-EF13-9B75-957422DB726A}"/>
              </a:ext>
            </a:extLst>
          </p:cNvPr>
          <p:cNvSpPr/>
          <p:nvPr/>
        </p:nvSpPr>
        <p:spPr>
          <a:xfrm>
            <a:off x="2213842" y="2631141"/>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眼镜框</a:t>
            </a:r>
          </a:p>
        </p:txBody>
      </p:sp>
      <p:sp>
        <p:nvSpPr>
          <p:cNvPr id="3" name="矩形 2">
            <a:extLst>
              <a:ext uri="{FF2B5EF4-FFF2-40B4-BE49-F238E27FC236}">
                <a16:creationId xmlns:a16="http://schemas.microsoft.com/office/drawing/2014/main" id="{D4B2C86D-04C6-5286-4335-4DE7042126C9}"/>
              </a:ext>
            </a:extLst>
          </p:cNvPr>
          <p:cNvSpPr/>
          <p:nvPr/>
        </p:nvSpPr>
        <p:spPr>
          <a:xfrm>
            <a:off x="7548715" y="2631141"/>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小店收入</a:t>
            </a:r>
          </a:p>
        </p:txBody>
      </p:sp>
      <p:cxnSp>
        <p:nvCxnSpPr>
          <p:cNvPr id="5" name="直接箭头连接符 4">
            <a:extLst>
              <a:ext uri="{FF2B5EF4-FFF2-40B4-BE49-F238E27FC236}">
                <a16:creationId xmlns:a16="http://schemas.microsoft.com/office/drawing/2014/main" id="{A221A9F6-DF2E-F34B-699B-C1F25BEA8C2B}"/>
              </a:ext>
            </a:extLst>
          </p:cNvPr>
          <p:cNvCxnSpPr>
            <a:stCxn id="2" idx="3"/>
            <a:endCxn id="3" idx="1"/>
          </p:cNvCxnSpPr>
          <p:nvPr/>
        </p:nvCxnSpPr>
        <p:spPr>
          <a:xfrm>
            <a:off x="4159183" y="2980765"/>
            <a:ext cx="3389532"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41278A75-5052-8F7E-EDA1-F3C118681985}"/>
              </a:ext>
            </a:extLst>
          </p:cNvPr>
          <p:cNvSpPr/>
          <p:nvPr/>
        </p:nvSpPr>
        <p:spPr>
          <a:xfrm>
            <a:off x="4881277" y="1349188"/>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眼镜片</a:t>
            </a:r>
          </a:p>
        </p:txBody>
      </p:sp>
      <p:cxnSp>
        <p:nvCxnSpPr>
          <p:cNvPr id="9" name="直接箭头连接符 8">
            <a:extLst>
              <a:ext uri="{FF2B5EF4-FFF2-40B4-BE49-F238E27FC236}">
                <a16:creationId xmlns:a16="http://schemas.microsoft.com/office/drawing/2014/main" id="{B2C049AA-44FD-F156-F146-6C381FB44362}"/>
              </a:ext>
            </a:extLst>
          </p:cNvPr>
          <p:cNvCxnSpPr>
            <a:cxnSpLocks/>
            <a:stCxn id="6" idx="2"/>
          </p:cNvCxnSpPr>
          <p:nvPr/>
        </p:nvCxnSpPr>
        <p:spPr>
          <a:xfrm flipH="1">
            <a:off x="5853947" y="2048435"/>
            <a:ext cx="1" cy="932329"/>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A79A4B29-F380-36C3-DF7C-3103F9A105D1}"/>
              </a:ext>
            </a:extLst>
          </p:cNvPr>
          <p:cNvSpPr txBox="1"/>
          <p:nvPr/>
        </p:nvSpPr>
        <p:spPr>
          <a:xfrm>
            <a:off x="2832847" y="4379257"/>
            <a:ext cx="6526306" cy="646331"/>
          </a:xfrm>
          <a:prstGeom prst="rect">
            <a:avLst/>
          </a:prstGeom>
          <a:noFill/>
        </p:spPr>
        <p:txBody>
          <a:bodyPr wrap="square" rtlCol="0">
            <a:spAutoFit/>
          </a:bodyPr>
          <a:lstStyle/>
          <a:p>
            <a:r>
              <a:rPr lang="zh-CN" altLang="en-US" dirty="0"/>
              <a:t>假设</a:t>
            </a:r>
            <a:r>
              <a:rPr lang="en-US" altLang="zh-CN" dirty="0"/>
              <a:t>H1</a:t>
            </a:r>
            <a:r>
              <a:rPr lang="zh-CN" altLang="en-US" dirty="0"/>
              <a:t>：单独售卖眼镜框能够增加小店收入</a:t>
            </a:r>
            <a:endParaRPr lang="en-US" altLang="zh-CN" dirty="0"/>
          </a:p>
          <a:p>
            <a:r>
              <a:rPr lang="zh-CN" altLang="en-US" dirty="0"/>
              <a:t>假设</a:t>
            </a:r>
            <a:r>
              <a:rPr lang="en-US" altLang="zh-CN" dirty="0"/>
              <a:t>H2</a:t>
            </a:r>
            <a:r>
              <a:rPr lang="zh-CN" altLang="en-US" dirty="0"/>
              <a:t>：售卖眼镜片能够促进眼镜框对小店收入的正效应</a:t>
            </a:r>
          </a:p>
        </p:txBody>
      </p:sp>
    </p:spTree>
    <p:extLst>
      <p:ext uri="{BB962C8B-B14F-4D97-AF65-F5344CB8AC3E}">
        <p14:creationId xmlns:p14="http://schemas.microsoft.com/office/powerpoint/2010/main" val="646516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3DDCDB9-7458-60CF-0EA1-947FC504F841}"/>
              </a:ext>
            </a:extLst>
          </p:cNvPr>
          <p:cNvSpPr txBox="1"/>
          <p:nvPr/>
        </p:nvSpPr>
        <p:spPr>
          <a:xfrm>
            <a:off x="690283" y="508792"/>
            <a:ext cx="2142564" cy="400110"/>
          </a:xfrm>
          <a:prstGeom prst="rect">
            <a:avLst/>
          </a:prstGeom>
          <a:noFill/>
        </p:spPr>
        <p:txBody>
          <a:bodyPr wrap="square">
            <a:spAutoFit/>
          </a:bodyPr>
          <a:lstStyle/>
          <a:p>
            <a:r>
              <a:rPr lang="zh-CN" altLang="en-US" sz="2000" dirty="0"/>
              <a:t>调节效应（替代）</a:t>
            </a:r>
          </a:p>
        </p:txBody>
      </p:sp>
      <p:sp>
        <p:nvSpPr>
          <p:cNvPr id="4" name="矩形 3">
            <a:extLst>
              <a:ext uri="{FF2B5EF4-FFF2-40B4-BE49-F238E27FC236}">
                <a16:creationId xmlns:a16="http://schemas.microsoft.com/office/drawing/2014/main" id="{050F7562-6334-4F96-9BC9-D2599153CB68}"/>
              </a:ext>
            </a:extLst>
          </p:cNvPr>
          <p:cNvSpPr/>
          <p:nvPr/>
        </p:nvSpPr>
        <p:spPr>
          <a:xfrm>
            <a:off x="2384173" y="2819399"/>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面条</a:t>
            </a:r>
          </a:p>
        </p:txBody>
      </p:sp>
      <p:sp>
        <p:nvSpPr>
          <p:cNvPr id="7" name="矩形 6">
            <a:extLst>
              <a:ext uri="{FF2B5EF4-FFF2-40B4-BE49-F238E27FC236}">
                <a16:creationId xmlns:a16="http://schemas.microsoft.com/office/drawing/2014/main" id="{400F45FA-72EC-4FF0-1D4F-4C8E6DAA6651}"/>
              </a:ext>
            </a:extLst>
          </p:cNvPr>
          <p:cNvSpPr/>
          <p:nvPr/>
        </p:nvSpPr>
        <p:spPr>
          <a:xfrm>
            <a:off x="7719046" y="2819399"/>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欢愉度</a:t>
            </a:r>
          </a:p>
        </p:txBody>
      </p:sp>
      <p:cxnSp>
        <p:nvCxnSpPr>
          <p:cNvPr id="10" name="直接箭头连接符 9">
            <a:extLst>
              <a:ext uri="{FF2B5EF4-FFF2-40B4-BE49-F238E27FC236}">
                <a16:creationId xmlns:a16="http://schemas.microsoft.com/office/drawing/2014/main" id="{DA59A70B-6DCE-FBAD-7C12-D5C211086956}"/>
              </a:ext>
            </a:extLst>
          </p:cNvPr>
          <p:cNvCxnSpPr>
            <a:stCxn id="4" idx="3"/>
            <a:endCxn id="7" idx="1"/>
          </p:cNvCxnSpPr>
          <p:nvPr/>
        </p:nvCxnSpPr>
        <p:spPr>
          <a:xfrm>
            <a:off x="4329514" y="3169023"/>
            <a:ext cx="3389532"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960E0153-FF3B-AA59-E6F4-6485A4FAE671}"/>
              </a:ext>
            </a:extLst>
          </p:cNvPr>
          <p:cNvSpPr/>
          <p:nvPr/>
        </p:nvSpPr>
        <p:spPr>
          <a:xfrm>
            <a:off x="5051608" y="1537446"/>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馒头</a:t>
            </a:r>
          </a:p>
        </p:txBody>
      </p:sp>
      <p:cxnSp>
        <p:nvCxnSpPr>
          <p:cNvPr id="15" name="直接箭头连接符 14">
            <a:extLst>
              <a:ext uri="{FF2B5EF4-FFF2-40B4-BE49-F238E27FC236}">
                <a16:creationId xmlns:a16="http://schemas.microsoft.com/office/drawing/2014/main" id="{C39F8472-17B2-4724-ED42-EF42FBFD357A}"/>
              </a:ext>
            </a:extLst>
          </p:cNvPr>
          <p:cNvCxnSpPr>
            <a:cxnSpLocks/>
            <a:stCxn id="11" idx="2"/>
          </p:cNvCxnSpPr>
          <p:nvPr/>
        </p:nvCxnSpPr>
        <p:spPr>
          <a:xfrm flipH="1">
            <a:off x="6024278" y="2236693"/>
            <a:ext cx="1" cy="932329"/>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AD84487D-18F3-8555-CDBF-19550C9D445E}"/>
              </a:ext>
            </a:extLst>
          </p:cNvPr>
          <p:cNvSpPr txBox="1"/>
          <p:nvPr/>
        </p:nvSpPr>
        <p:spPr>
          <a:xfrm>
            <a:off x="2832847" y="4397224"/>
            <a:ext cx="6759388" cy="646331"/>
          </a:xfrm>
          <a:prstGeom prst="rect">
            <a:avLst/>
          </a:prstGeom>
          <a:noFill/>
        </p:spPr>
        <p:txBody>
          <a:bodyPr wrap="square" rtlCol="0">
            <a:spAutoFit/>
          </a:bodyPr>
          <a:lstStyle/>
          <a:p>
            <a:r>
              <a:rPr lang="zh-CN" altLang="en-US" dirty="0"/>
              <a:t>假设</a:t>
            </a:r>
            <a:r>
              <a:rPr lang="en-US" altLang="zh-CN" dirty="0"/>
              <a:t>H1</a:t>
            </a:r>
            <a:r>
              <a:rPr lang="zh-CN" altLang="en-US" dirty="0"/>
              <a:t>：饿的时候吃面条增加欢愉度</a:t>
            </a:r>
            <a:endParaRPr lang="en-US" altLang="zh-CN" dirty="0"/>
          </a:p>
          <a:p>
            <a:r>
              <a:rPr lang="zh-CN" altLang="en-US" dirty="0"/>
              <a:t>假设</a:t>
            </a:r>
            <a:r>
              <a:rPr lang="en-US" altLang="zh-CN" dirty="0"/>
              <a:t>H2</a:t>
            </a:r>
            <a:r>
              <a:rPr lang="zh-CN" altLang="en-US" dirty="0"/>
              <a:t>：吃了面条又吃馒头能够抑制面条对欢愉度提升的正效应</a:t>
            </a:r>
          </a:p>
        </p:txBody>
      </p:sp>
    </p:spTree>
    <p:extLst>
      <p:ext uri="{BB962C8B-B14F-4D97-AF65-F5344CB8AC3E}">
        <p14:creationId xmlns:p14="http://schemas.microsoft.com/office/powerpoint/2010/main" val="1534124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3DDCDB9-7458-60CF-0EA1-947FC504F841}"/>
              </a:ext>
            </a:extLst>
          </p:cNvPr>
          <p:cNvSpPr txBox="1"/>
          <p:nvPr/>
        </p:nvSpPr>
        <p:spPr>
          <a:xfrm>
            <a:off x="690283" y="508792"/>
            <a:ext cx="3047528" cy="400110"/>
          </a:xfrm>
          <a:prstGeom prst="rect">
            <a:avLst/>
          </a:prstGeom>
          <a:noFill/>
        </p:spPr>
        <p:txBody>
          <a:bodyPr wrap="square">
            <a:spAutoFit/>
          </a:bodyPr>
          <a:lstStyle/>
          <a:p>
            <a:r>
              <a:rPr lang="zh-CN" altLang="en-US" sz="2000" dirty="0"/>
              <a:t>调节效应（无交互项时）</a:t>
            </a:r>
          </a:p>
        </p:txBody>
      </p:sp>
      <p:graphicFrame>
        <p:nvGraphicFramePr>
          <p:cNvPr id="4" name="对象 3">
            <a:extLst>
              <a:ext uri="{FF2B5EF4-FFF2-40B4-BE49-F238E27FC236}">
                <a16:creationId xmlns:a16="http://schemas.microsoft.com/office/drawing/2014/main" id="{97DD1DB6-417B-5FB7-35F2-3BA0574C8E41}"/>
              </a:ext>
            </a:extLst>
          </p:cNvPr>
          <p:cNvGraphicFramePr>
            <a:graphicFrameLocks noChangeAspect="1"/>
          </p:cNvGraphicFramePr>
          <p:nvPr>
            <p:extLst>
              <p:ext uri="{D42A27DB-BD31-4B8C-83A1-F6EECF244321}">
                <p14:modId xmlns:p14="http://schemas.microsoft.com/office/powerpoint/2010/main" val="2284688673"/>
              </p:ext>
            </p:extLst>
          </p:nvPr>
        </p:nvGraphicFramePr>
        <p:xfrm>
          <a:off x="4193380" y="1423872"/>
          <a:ext cx="3805238" cy="835884"/>
        </p:xfrm>
        <a:graphic>
          <a:graphicData uri="http://schemas.openxmlformats.org/presentationml/2006/ole">
            <mc:AlternateContent xmlns:mc="http://schemas.openxmlformats.org/markup-compatibility/2006">
              <mc:Choice xmlns:v="urn:schemas-microsoft-com:vml" Requires="v">
                <p:oleObj name="Equation" r:id="rId2" imgW="1041120" imgH="228600" progId="Equation.DSMT4">
                  <p:embed/>
                </p:oleObj>
              </mc:Choice>
              <mc:Fallback>
                <p:oleObj name="Equation" r:id="rId2" imgW="1041120" imgH="228600" progId="Equation.DSMT4">
                  <p:embed/>
                  <p:pic>
                    <p:nvPicPr>
                      <p:cNvPr id="17" name="对象 16">
                        <a:extLst>
                          <a:ext uri="{FF2B5EF4-FFF2-40B4-BE49-F238E27FC236}">
                            <a16:creationId xmlns:a16="http://schemas.microsoft.com/office/drawing/2014/main" id="{67EA25B5-0B0B-A556-5A09-37CE08BB8BF4}"/>
                          </a:ext>
                        </a:extLst>
                      </p:cNvPr>
                      <p:cNvPicPr/>
                      <p:nvPr/>
                    </p:nvPicPr>
                    <p:blipFill>
                      <a:blip r:embed="rId3"/>
                      <a:stretch>
                        <a:fillRect/>
                      </a:stretch>
                    </p:blipFill>
                    <p:spPr>
                      <a:xfrm>
                        <a:off x="4193380" y="1423872"/>
                        <a:ext cx="3805238" cy="835884"/>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80ECAD0D-8444-F2CD-D351-4AC78ED4D77D}"/>
              </a:ext>
            </a:extLst>
          </p:cNvPr>
          <p:cNvGraphicFramePr>
            <a:graphicFrameLocks noChangeAspect="1"/>
          </p:cNvGraphicFramePr>
          <p:nvPr>
            <p:extLst>
              <p:ext uri="{D42A27DB-BD31-4B8C-83A1-F6EECF244321}">
                <p14:modId xmlns:p14="http://schemas.microsoft.com/office/powerpoint/2010/main" val="1784174003"/>
              </p:ext>
            </p:extLst>
          </p:nvPr>
        </p:nvGraphicFramePr>
        <p:xfrm>
          <a:off x="5421477" y="2523802"/>
          <a:ext cx="1582127" cy="1167760"/>
        </p:xfrm>
        <a:graphic>
          <a:graphicData uri="http://schemas.openxmlformats.org/presentationml/2006/ole">
            <mc:AlternateContent xmlns:mc="http://schemas.openxmlformats.org/markup-compatibility/2006">
              <mc:Choice xmlns:v="urn:schemas-microsoft-com:vml" Requires="v">
                <p:oleObj name="Equation" r:id="rId4" imgW="533160" imgH="393480" progId="Equation.DSMT4">
                  <p:embed/>
                </p:oleObj>
              </mc:Choice>
              <mc:Fallback>
                <p:oleObj name="Equation" r:id="rId4" imgW="533160" imgH="393480" progId="Equation.DSMT4">
                  <p:embed/>
                  <p:pic>
                    <p:nvPicPr>
                      <p:cNvPr id="19" name="对象 18">
                        <a:extLst>
                          <a:ext uri="{FF2B5EF4-FFF2-40B4-BE49-F238E27FC236}">
                            <a16:creationId xmlns:a16="http://schemas.microsoft.com/office/drawing/2014/main" id="{02CF8115-2681-908D-D208-92BB1A36F393}"/>
                          </a:ext>
                        </a:extLst>
                      </p:cNvPr>
                      <p:cNvPicPr/>
                      <p:nvPr/>
                    </p:nvPicPr>
                    <p:blipFill>
                      <a:blip r:embed="rId5"/>
                      <a:stretch>
                        <a:fillRect/>
                      </a:stretch>
                    </p:blipFill>
                    <p:spPr>
                      <a:xfrm>
                        <a:off x="5421477" y="2523802"/>
                        <a:ext cx="1582127" cy="1167760"/>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42008129-7FD7-BBCE-FC37-B6BA4DD9DAE9}"/>
              </a:ext>
            </a:extLst>
          </p:cNvPr>
          <p:cNvSpPr txBox="1"/>
          <p:nvPr/>
        </p:nvSpPr>
        <p:spPr>
          <a:xfrm>
            <a:off x="2832847" y="4446493"/>
            <a:ext cx="6759388" cy="646331"/>
          </a:xfrm>
          <a:prstGeom prst="rect">
            <a:avLst/>
          </a:prstGeom>
          <a:noFill/>
        </p:spPr>
        <p:txBody>
          <a:bodyPr wrap="square" rtlCol="0">
            <a:spAutoFit/>
          </a:bodyPr>
          <a:lstStyle/>
          <a:p>
            <a:r>
              <a:rPr lang="zh-CN" altLang="en-US" dirty="0"/>
              <a:t>解释：其他条件不变时，</a:t>
            </a:r>
            <a:r>
              <a:rPr lang="en-US" altLang="zh-CN" dirty="0"/>
              <a:t>X</a:t>
            </a:r>
            <a:r>
              <a:rPr lang="zh-CN" altLang="en-US" dirty="0"/>
              <a:t>每增加一个但会，</a:t>
            </a:r>
            <a:r>
              <a:rPr lang="en-US" altLang="zh-CN" dirty="0"/>
              <a:t>Y</a:t>
            </a:r>
            <a:r>
              <a:rPr lang="zh-CN" altLang="en-US" dirty="0"/>
              <a:t>平均会增加（</a:t>
            </a:r>
            <a:r>
              <a:rPr lang="en-US" altLang="zh-CN" dirty="0"/>
              <a:t>α1</a:t>
            </a:r>
            <a:r>
              <a:rPr lang="zh-CN" altLang="en-US" dirty="0"/>
              <a:t>）个单位</a:t>
            </a:r>
          </a:p>
        </p:txBody>
      </p:sp>
    </p:spTree>
    <p:extLst>
      <p:ext uri="{BB962C8B-B14F-4D97-AF65-F5344CB8AC3E}">
        <p14:creationId xmlns:p14="http://schemas.microsoft.com/office/powerpoint/2010/main" val="36115205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487</Words>
  <Application>Microsoft Office PowerPoint</Application>
  <PresentationFormat>宽屏</PresentationFormat>
  <Paragraphs>51</Paragraphs>
  <Slides>14</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19" baseType="lpstr">
      <vt:lpstr>等线</vt:lpstr>
      <vt:lpstr>等线 Light</vt:lpstr>
      <vt:lpstr>Arial</vt:lpstr>
      <vt:lpstr>Office 主题​​</vt:lpstr>
      <vt:lpstr>Equation</vt:lpstr>
      <vt:lpstr>事件研究法及Stata实现</vt:lpstr>
      <vt:lpstr>PowerPoint 演示文稿</vt:lpstr>
      <vt:lpstr>PowerPoint 演示文稿</vt:lpstr>
      <vt:lpstr>PowerPoint 演示文稿</vt:lpstr>
      <vt:lpstr>调节效应及Stata实现</vt:lpstr>
      <vt:lpstr>PowerPoint 演示文稿</vt:lpstr>
      <vt:lpstr>PowerPoint 演示文稿</vt:lpstr>
      <vt:lpstr>PowerPoint 演示文稿</vt:lpstr>
      <vt:lpstr>PowerPoint 演示文稿</vt:lpstr>
      <vt:lpstr>PowerPoint 演示文稿</vt:lpstr>
      <vt:lpstr>中介效应及Stata实现</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 Shutter</dc:creator>
  <cp:lastModifiedBy>Z Shutter</cp:lastModifiedBy>
  <cp:revision>28</cp:revision>
  <dcterms:created xsi:type="dcterms:W3CDTF">2022-08-11T06:44:03Z</dcterms:created>
  <dcterms:modified xsi:type="dcterms:W3CDTF">2022-08-15T02:26:07Z</dcterms:modified>
</cp:coreProperties>
</file>