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76" r:id="rId2"/>
    <p:sldId id="278" r:id="rId3"/>
    <p:sldId id="279" r:id="rId4"/>
    <p:sldId id="307" r:id="rId5"/>
    <p:sldId id="336" r:id="rId6"/>
    <p:sldId id="337" r:id="rId7"/>
    <p:sldId id="290" r:id="rId8"/>
    <p:sldId id="318" r:id="rId9"/>
    <p:sldId id="281" r:id="rId10"/>
    <p:sldId id="292" r:id="rId11"/>
    <p:sldId id="305" r:id="rId12"/>
    <p:sldId id="320" r:id="rId13"/>
    <p:sldId id="344" r:id="rId14"/>
    <p:sldId id="350" r:id="rId15"/>
    <p:sldId id="340" r:id="rId16"/>
    <p:sldId id="321" r:id="rId17"/>
    <p:sldId id="322" r:id="rId18"/>
    <p:sldId id="323" r:id="rId19"/>
    <p:sldId id="325" r:id="rId20"/>
    <p:sldId id="324" r:id="rId21"/>
    <p:sldId id="326" r:id="rId22"/>
    <p:sldId id="306" r:id="rId23"/>
    <p:sldId id="282" r:id="rId24"/>
    <p:sldId id="319" r:id="rId25"/>
    <p:sldId id="339" r:id="rId26"/>
    <p:sldId id="332" r:id="rId27"/>
    <p:sldId id="311" r:id="rId28"/>
    <p:sldId id="315" r:id="rId29"/>
    <p:sldId id="341" r:id="rId30"/>
    <p:sldId id="342" r:id="rId31"/>
    <p:sldId id="316" r:id="rId32"/>
    <p:sldId id="335" r:id="rId33"/>
    <p:sldId id="302" r:id="rId34"/>
  </p:sldIdLst>
  <p:sldSz cx="9144000" cy="6858000" type="screen4x3"/>
  <p:notesSz cx="6858000" cy="9144000"/>
  <p:embeddedFontLst>
    <p:embeddedFont>
      <p:font typeface="맑은 고딕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72123"/>
    <a:srgbClr val="FDA800"/>
    <a:srgbClr val="F2281E"/>
    <a:srgbClr val="AF9061"/>
    <a:srgbClr val="7AB53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314" autoAdjust="0"/>
    <p:restoredTop sz="98124" autoAdjust="0"/>
  </p:normalViewPr>
  <p:slideViewPr>
    <p:cSldViewPr>
      <p:cViewPr varScale="1">
        <p:scale>
          <a:sx n="85" d="100"/>
          <a:sy n="85" d="100"/>
        </p:scale>
        <p:origin x="-1622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B0F41-80CB-49E0-8CAB-A9BC5BE7A360}" type="datetimeFigureOut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91181-C367-4795-B5B1-E4D18C5BB4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2688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91181-C367-4795-B5B1-E4D18C5BB46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6566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C513-B87E-4296-A4C7-892EBA497500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BD7C-8BC2-483E-9E9D-BCCCF506F3E5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014B-C3DC-41F9-87E6-EF736EAB24B4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80C-5B4F-4A31-93DD-39472861E3DB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E4F-E4CD-4AA8-A56F-8EACBDAC71B0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19B3-F459-4F9D-AB34-0EBF6A88912A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C2F9-5266-4EAF-A67E-333E13D6A97D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5E34-567E-435E-A16D-DC8798DD619E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4689-4D60-4BAD-B6D6-F35C9C271F8C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6E61E-4E1E-488D-9933-1B0052BA0A20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1CA5-66EA-41D1-A900-D13FD89BE94B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82E6-A0E3-4B82-BD32-FFE611F384B9}" type="datetime1">
              <a:rPr lang="ko-KR" altLang="en-US" smtClean="0"/>
              <a:pPr/>
              <a:t>2018-12-18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43504" y="5585231"/>
            <a:ext cx="395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공과일 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–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김경민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조장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),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김희현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이건수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59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MEMBERS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5307" y="3697287"/>
            <a:ext cx="3978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스프링 프레임워크와 </a:t>
            </a:r>
            <a:r>
              <a:rPr lang="en-US" altLang="ko-KR" sz="140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jqGrid</a:t>
            </a:r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이용한 가맹점 서비스 홍보</a:t>
            </a:r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운영 및 관리 </a:t>
            </a:r>
            <a:r>
              <a:rPr lang="en-US" altLang="ko-KR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ASP </a:t>
            </a:r>
            <a:r>
              <a:rPr lang="ko-KR" altLang="en-US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프로젝</a:t>
            </a:r>
            <a:r>
              <a:rPr lang="ko-KR" altLang="en-US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트</a:t>
            </a:r>
            <a:endParaRPr lang="en-US" altLang="ko-KR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912" y="2767280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가천대학교</a:t>
            </a:r>
            <a:r>
              <a:rPr lang="ko-KR" altLang="en-US" sz="1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컴퓨터공학과 </a:t>
            </a:r>
            <a:r>
              <a:rPr lang="en-US" altLang="ko-KR" sz="1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 </a:t>
            </a:r>
            <a:r>
              <a:rPr lang="ko-KR" altLang="en-US" sz="11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졸업 프로젝트</a:t>
            </a:r>
            <a:endParaRPr lang="en-US" altLang="ko-KR" sz="11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00826" y="5929330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지도교수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–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황희정 교수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8337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5235" y="120726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32" name="갈매기형 수장 31"/>
          <p:cNvSpPr/>
          <p:nvPr/>
        </p:nvSpPr>
        <p:spPr>
          <a:xfrm>
            <a:off x="1767323" y="15016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갈매기형 수장 32"/>
          <p:cNvSpPr/>
          <p:nvPr/>
        </p:nvSpPr>
        <p:spPr>
          <a:xfrm>
            <a:off x="1619672" y="15016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797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전체 소프트웨어 구성도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259832" y="2467635"/>
            <a:ext cx="1090246" cy="1247525"/>
            <a:chOff x="5819860" y="3559754"/>
            <a:chExt cx="1090246" cy="1247525"/>
          </a:xfrm>
        </p:grpSpPr>
        <p:pic>
          <p:nvPicPr>
            <p:cNvPr id="1030" name="Picture 6" descr="ëì ë°ì´í°ë³µêµ¬ ìíëê³³! 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3559754"/>
              <a:ext cx="805582" cy="938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&amp;quot;ì¤ë¼í´íì&amp;quot; ì¶ì²!! ì¶ì²!! 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970" t="33333" r="5970" b="33333"/>
            <a:stretch/>
          </p:blipFill>
          <p:spPr bwMode="auto">
            <a:xfrm>
              <a:off x="5819860" y="4497761"/>
              <a:ext cx="1090246" cy="309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1043608" y="138482"/>
            <a:ext cx="13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Introduce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07429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Design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81302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Technical</a:t>
            </a:r>
          </a:p>
        </p:txBody>
      </p:sp>
      <p:pic>
        <p:nvPicPr>
          <p:cNvPr id="1036" name="Picture 12" descr="aws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3294" y="2010397"/>
            <a:ext cx="3017605" cy="226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화살표 연결선 25"/>
          <p:cNvCxnSpPr/>
          <p:nvPr/>
        </p:nvCxnSpPr>
        <p:spPr>
          <a:xfrm>
            <a:off x="4860032" y="3068960"/>
            <a:ext cx="2088232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034" name="Picture 10" descr="ì¤íë§íë ììí¬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1273" y="4037916"/>
            <a:ext cx="2031243" cy="79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1178607" y="4837536"/>
            <a:ext cx="1224136" cy="6462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MyBatis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81302" y="5595940"/>
            <a:ext cx="1224136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AOP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81302" y="4835740"/>
            <a:ext cx="1201118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Session</a:t>
            </a:r>
          </a:p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Bean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178607" y="5589240"/>
            <a:ext cx="1224136" cy="6462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MultiPartResolver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494257" y="5595940"/>
            <a:ext cx="1391802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Interceptor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00993" y="4835740"/>
            <a:ext cx="1391802" cy="6462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JavaMail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85541" y="5233220"/>
            <a:ext cx="1201118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UltraLight" pitchFamily="2" charset="-127"/>
                <a:ea typeface="나눔바른고딕 UltraLight" pitchFamily="2" charset="-127"/>
              </a:rPr>
              <a:t>Mobile Device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40438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xmlns="" val="1405681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3829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9431" y="166836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32" name="갈매기형 수장 31"/>
          <p:cNvSpPr/>
          <p:nvPr/>
        </p:nvSpPr>
        <p:spPr>
          <a:xfrm>
            <a:off x="1767323" y="15016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갈매기형 수장 32"/>
          <p:cNvSpPr/>
          <p:nvPr/>
        </p:nvSpPr>
        <p:spPr>
          <a:xfrm>
            <a:off x="1619672" y="15016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797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DB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테이블 구조도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3608" y="138482"/>
            <a:ext cx="13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Introduce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07429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Design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81302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Technical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11</a:t>
            </a:fld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707429" y="2676404"/>
            <a:ext cx="4062402" cy="740693"/>
            <a:chOff x="2552355" y="2280692"/>
            <a:chExt cx="2618473" cy="325414"/>
          </a:xfrm>
        </p:grpSpPr>
        <p:sp>
          <p:nvSpPr>
            <p:cNvPr id="26" name="직사각형 25"/>
            <p:cNvSpPr/>
            <p:nvPr/>
          </p:nvSpPr>
          <p:spPr>
            <a:xfrm>
              <a:off x="2552355" y="2293832"/>
              <a:ext cx="2618473" cy="312274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23341" y="2280692"/>
              <a:ext cx="2276500" cy="324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8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공통 코드</a:t>
              </a:r>
              <a:endPara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721965" y="3573939"/>
            <a:ext cx="1938905" cy="431700"/>
            <a:chOff x="2552355" y="2280692"/>
            <a:chExt cx="2618473" cy="325414"/>
          </a:xfrm>
        </p:grpSpPr>
        <p:sp>
          <p:nvSpPr>
            <p:cNvPr id="29" name="직사각형 28"/>
            <p:cNvSpPr/>
            <p:nvPr/>
          </p:nvSpPr>
          <p:spPr>
            <a:xfrm>
              <a:off x="2552355" y="2293832"/>
              <a:ext cx="2618473" cy="312274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23341" y="2280692"/>
              <a:ext cx="2276500" cy="278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옵션</a:t>
              </a:r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830926" y="3573939"/>
            <a:ext cx="1938905" cy="431700"/>
            <a:chOff x="2552355" y="2280692"/>
            <a:chExt cx="2618473" cy="325414"/>
          </a:xfrm>
        </p:grpSpPr>
        <p:sp>
          <p:nvSpPr>
            <p:cNvPr id="41" name="직사각형 40"/>
            <p:cNvSpPr/>
            <p:nvPr/>
          </p:nvSpPr>
          <p:spPr>
            <a:xfrm>
              <a:off x="2552355" y="2293832"/>
              <a:ext cx="2618473" cy="312274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23341" y="2280692"/>
              <a:ext cx="2276500" cy="278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메뉴</a:t>
              </a:r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729532" y="4130961"/>
            <a:ext cx="1938905" cy="431700"/>
            <a:chOff x="2552355" y="2280692"/>
            <a:chExt cx="2618473" cy="325414"/>
          </a:xfrm>
        </p:grpSpPr>
        <p:sp>
          <p:nvSpPr>
            <p:cNvPr id="44" name="직사각형 43"/>
            <p:cNvSpPr/>
            <p:nvPr/>
          </p:nvSpPr>
          <p:spPr>
            <a:xfrm>
              <a:off x="2552355" y="2293832"/>
              <a:ext cx="2618473" cy="312274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23341" y="2280692"/>
              <a:ext cx="2276500" cy="278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사용자</a:t>
              </a:r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830925" y="4139677"/>
            <a:ext cx="1938905" cy="431700"/>
            <a:chOff x="2552355" y="2280692"/>
            <a:chExt cx="2618473" cy="325414"/>
          </a:xfrm>
        </p:grpSpPr>
        <p:sp>
          <p:nvSpPr>
            <p:cNvPr id="47" name="직사각형 46"/>
            <p:cNvSpPr/>
            <p:nvPr/>
          </p:nvSpPr>
          <p:spPr>
            <a:xfrm>
              <a:off x="2552355" y="2293832"/>
              <a:ext cx="2618473" cy="312274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23341" y="2280692"/>
              <a:ext cx="2276500" cy="278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상품</a:t>
              </a:r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721964" y="4671144"/>
            <a:ext cx="1938905" cy="431700"/>
            <a:chOff x="2552355" y="2280692"/>
            <a:chExt cx="2618473" cy="325414"/>
          </a:xfrm>
        </p:grpSpPr>
        <p:sp>
          <p:nvSpPr>
            <p:cNvPr id="50" name="직사각형 49"/>
            <p:cNvSpPr/>
            <p:nvPr/>
          </p:nvSpPr>
          <p:spPr>
            <a:xfrm>
              <a:off x="2552355" y="2293832"/>
              <a:ext cx="2618473" cy="312274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23341" y="2280692"/>
              <a:ext cx="2276500" cy="278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관리 설정</a:t>
              </a:r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828296" y="4679860"/>
            <a:ext cx="1938905" cy="431700"/>
            <a:chOff x="2552355" y="2280692"/>
            <a:chExt cx="2618473" cy="325414"/>
          </a:xfrm>
        </p:grpSpPr>
        <p:sp>
          <p:nvSpPr>
            <p:cNvPr id="53" name="직사각형 52"/>
            <p:cNvSpPr/>
            <p:nvPr/>
          </p:nvSpPr>
          <p:spPr>
            <a:xfrm>
              <a:off x="2552355" y="2293832"/>
              <a:ext cx="2618473" cy="312274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23341" y="2280692"/>
              <a:ext cx="2276500" cy="278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기타</a:t>
              </a:r>
              <a:endParaRPr lang="en-US" altLang="ko-KR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340438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xmlns="" val="3816358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3829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9431" y="166836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608" y="138482"/>
            <a:ext cx="13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Introduce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07429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Design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81302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Technical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12</a:t>
            </a:fld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3262763" y="1390445"/>
            <a:ext cx="2618473" cy="338554"/>
            <a:chOff x="2552355" y="2280692"/>
            <a:chExt cx="2618473" cy="338554"/>
          </a:xfrm>
        </p:grpSpPr>
        <p:sp>
          <p:nvSpPr>
            <p:cNvPr id="26" name="직사각형 25"/>
            <p:cNvSpPr/>
            <p:nvPr/>
          </p:nvSpPr>
          <p:spPr>
            <a:xfrm>
              <a:off x="2552355" y="2293832"/>
              <a:ext cx="2618473" cy="312274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23341" y="2280692"/>
              <a:ext cx="2276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공통 코드</a:t>
              </a:r>
              <a:endPara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2620" y="2298358"/>
            <a:ext cx="75565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058399" y="5676845"/>
            <a:ext cx="3204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코드 분류 및 세분화하여 테이블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40438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xmlns="" val="2960004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3829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9431" y="166836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608" y="138482"/>
            <a:ext cx="13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Introduce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07429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Design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81302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Technical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340438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Conclude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3263E02A-6AAF-4E86-B1B6-DAFEE0003F20}"/>
              </a:ext>
            </a:extLst>
          </p:cNvPr>
          <p:cNvGrpSpPr/>
          <p:nvPr/>
        </p:nvGrpSpPr>
        <p:grpSpPr>
          <a:xfrm>
            <a:off x="1159276" y="1703935"/>
            <a:ext cx="7877220" cy="1399035"/>
            <a:chOff x="1089261" y="4368612"/>
            <a:chExt cx="7877220" cy="139903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E3ACD372-A1C2-4908-A395-3F9CA066B84F}"/>
                </a:ext>
              </a:extLst>
            </p:cNvPr>
            <p:cNvSpPr txBox="1"/>
            <p:nvPr/>
          </p:nvSpPr>
          <p:spPr>
            <a:xfrm>
              <a:off x="1089261" y="5121316"/>
              <a:ext cx="154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CMPX_CD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xmlns="" id="{8B143C0E-AB96-457A-AC41-B65DE2D07404}"/>
                </a:ext>
              </a:extLst>
            </p:cNvPr>
            <p:cNvGrpSpPr/>
            <p:nvPr/>
          </p:nvGrpSpPr>
          <p:grpSpPr>
            <a:xfrm>
              <a:off x="2402743" y="5229200"/>
              <a:ext cx="288032" cy="154419"/>
              <a:chOff x="1619672" y="1501677"/>
              <a:chExt cx="288032" cy="154419"/>
            </a:xfrm>
          </p:grpSpPr>
          <p:sp>
            <p:nvSpPr>
              <p:cNvPr id="42" name="갈매기형 수장 31">
                <a:extLst>
                  <a:ext uri="{FF2B5EF4-FFF2-40B4-BE49-F238E27FC236}">
                    <a16:creationId xmlns:a16="http://schemas.microsoft.com/office/drawing/2014/main" xmlns="" id="{524D8B38-DFDE-4490-9240-109EFD0532CE}"/>
                  </a:ext>
                </a:extLst>
              </p:cNvPr>
              <p:cNvSpPr/>
              <p:nvPr/>
            </p:nvSpPr>
            <p:spPr>
              <a:xfrm>
                <a:off x="1767323" y="1501677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갈매기형 수장 32">
                <a:extLst>
                  <a:ext uri="{FF2B5EF4-FFF2-40B4-BE49-F238E27FC236}">
                    <a16:creationId xmlns:a16="http://schemas.microsoft.com/office/drawing/2014/main" xmlns="" id="{838C2043-AF77-4D08-A0D7-6E1EB0571E3B}"/>
                  </a:ext>
                </a:extLst>
              </p:cNvPr>
              <p:cNvSpPr/>
              <p:nvPr/>
            </p:nvSpPr>
            <p:spPr>
              <a:xfrm>
                <a:off x="1619672" y="1501677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319FAC79-AC74-4697-87F3-B6A231345B6A}"/>
                </a:ext>
              </a:extLst>
            </p:cNvPr>
            <p:cNvSpPr txBox="1"/>
            <p:nvPr/>
          </p:nvSpPr>
          <p:spPr>
            <a:xfrm>
              <a:off x="2982688" y="5121316"/>
              <a:ext cx="5980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같은 대분류 밑에 속하는 분류로 업체의 체인점 또는 가맹점으로 표현할 수 있다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145D8713-2B72-415F-8217-94E3610803C4}"/>
                </a:ext>
              </a:extLst>
            </p:cNvPr>
            <p:cNvSpPr txBox="1"/>
            <p:nvPr/>
          </p:nvSpPr>
          <p:spPr>
            <a:xfrm>
              <a:off x="1092896" y="4368612"/>
              <a:ext cx="154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PROP_CD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86D9AFED-D671-49E2-ACF1-496DFBAA7014}"/>
                </a:ext>
              </a:extLst>
            </p:cNvPr>
            <p:cNvGrpSpPr/>
            <p:nvPr/>
          </p:nvGrpSpPr>
          <p:grpSpPr>
            <a:xfrm>
              <a:off x="2406378" y="4476496"/>
              <a:ext cx="288032" cy="154419"/>
              <a:chOff x="1619672" y="1501677"/>
              <a:chExt cx="288032" cy="154419"/>
            </a:xfrm>
          </p:grpSpPr>
          <p:sp>
            <p:nvSpPr>
              <p:cNvPr id="50" name="갈매기형 수장 31">
                <a:extLst>
                  <a:ext uri="{FF2B5EF4-FFF2-40B4-BE49-F238E27FC236}">
                    <a16:creationId xmlns:a16="http://schemas.microsoft.com/office/drawing/2014/main" xmlns="" id="{F58AFB0A-08AD-426D-9163-8BF835CEFC78}"/>
                  </a:ext>
                </a:extLst>
              </p:cNvPr>
              <p:cNvSpPr/>
              <p:nvPr/>
            </p:nvSpPr>
            <p:spPr>
              <a:xfrm>
                <a:off x="1767323" y="1501677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갈매기형 수장 32">
                <a:extLst>
                  <a:ext uri="{FF2B5EF4-FFF2-40B4-BE49-F238E27FC236}">
                    <a16:creationId xmlns:a16="http://schemas.microsoft.com/office/drawing/2014/main" xmlns="" id="{CB0719C3-29C3-4AAB-8C00-58A625B00433}"/>
                  </a:ext>
                </a:extLst>
              </p:cNvPr>
              <p:cNvSpPr/>
              <p:nvPr/>
            </p:nvSpPr>
            <p:spPr>
              <a:xfrm>
                <a:off x="1619672" y="1501677"/>
                <a:ext cx="140381" cy="154419"/>
              </a:xfrm>
              <a:prstGeom prst="chevron">
                <a:avLst/>
              </a:prstGeom>
              <a:solidFill>
                <a:srgbClr val="2721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7B03C009-AFDB-4918-BADF-C52F780CF1B3}"/>
                </a:ext>
              </a:extLst>
            </p:cNvPr>
            <p:cNvSpPr txBox="1"/>
            <p:nvPr/>
          </p:nvSpPr>
          <p:spPr>
            <a:xfrm>
              <a:off x="2986323" y="4368612"/>
              <a:ext cx="5980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전체 분류 중에서 가장 대분류에 속하는 것으로 예를 들면 업체의 명이 될 수 있다</a:t>
              </a:r>
              <a:r>
                <a:rPr lang="en-US" altLang="ko-KR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.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3C0D26C2-DA77-42E6-81A2-195F70292707}"/>
              </a:ext>
            </a:extLst>
          </p:cNvPr>
          <p:cNvGrpSpPr/>
          <p:nvPr/>
        </p:nvGrpSpPr>
        <p:grpSpPr>
          <a:xfrm>
            <a:off x="1022377" y="3505520"/>
            <a:ext cx="7892519" cy="2240468"/>
            <a:chOff x="1117293" y="1102975"/>
            <a:chExt cx="7892519" cy="2240468"/>
          </a:xfrm>
        </p:grpSpPr>
        <p:pic>
          <p:nvPicPr>
            <p:cNvPr id="53" name="Picture 4" descr="관련 이미지">
              <a:extLst>
                <a:ext uri="{FF2B5EF4-FFF2-40B4-BE49-F238E27FC236}">
                  <a16:creationId xmlns:a16="http://schemas.microsoft.com/office/drawing/2014/main" xmlns="" id="{86B43497-C8A6-4523-A6EF-620823593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293" y="1762937"/>
              <a:ext cx="872273" cy="87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xmlns="" id="{FDB5EE20-BE93-4139-AED5-224327870FBC}"/>
                </a:ext>
              </a:extLst>
            </p:cNvPr>
            <p:cNvSpPr/>
            <p:nvPr/>
          </p:nvSpPr>
          <p:spPr>
            <a:xfrm rot="19724203">
              <a:off x="2212366" y="1696919"/>
              <a:ext cx="714944" cy="369327"/>
            </a:xfrm>
            <a:prstGeom prst="rightArrow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xmlns="" id="{50C3CF13-B3F0-473F-89F2-75574FE14270}"/>
                </a:ext>
              </a:extLst>
            </p:cNvPr>
            <p:cNvSpPr/>
            <p:nvPr/>
          </p:nvSpPr>
          <p:spPr>
            <a:xfrm rot="2115388">
              <a:off x="2175972" y="2353200"/>
              <a:ext cx="714944" cy="369327"/>
            </a:xfrm>
            <a:prstGeom prst="rightArrow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3931476F-3533-4B93-B920-1B9554634A52}"/>
                </a:ext>
              </a:extLst>
            </p:cNvPr>
            <p:cNvSpPr/>
            <p:nvPr/>
          </p:nvSpPr>
          <p:spPr>
            <a:xfrm>
              <a:off x="3101796" y="1102975"/>
              <a:ext cx="1021793" cy="977016"/>
            </a:xfrm>
            <a:prstGeom prst="ellipse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폐쇄몰</a:t>
              </a:r>
              <a:endPara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3F053F4A-7E5B-4696-83CA-D69E18615A5B}"/>
                </a:ext>
              </a:extLst>
            </p:cNvPr>
            <p:cNvSpPr/>
            <p:nvPr/>
          </p:nvSpPr>
          <p:spPr>
            <a:xfrm>
              <a:off x="3101795" y="2366427"/>
              <a:ext cx="1021793" cy="977016"/>
            </a:xfrm>
            <a:prstGeom prst="ellipse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오픈몰</a:t>
              </a:r>
              <a:endPara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5E8939F-5719-4EE3-8BA0-076B0902BFEF}"/>
                </a:ext>
              </a:extLst>
            </p:cNvPr>
            <p:cNvSpPr txBox="1"/>
            <p:nvPr/>
          </p:nvSpPr>
          <p:spPr>
            <a:xfrm>
              <a:off x="4123588" y="1115256"/>
              <a:ext cx="48392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 </a:t>
              </a:r>
              <a:r>
                <a:rPr lang="en-US" altLang="ko-KR" sz="1400" dirty="0"/>
                <a:t>1) </a:t>
              </a:r>
              <a:r>
                <a:rPr lang="ko-KR" altLang="en-US" sz="1400" dirty="0"/>
                <a:t>특정 </a:t>
              </a:r>
              <a:r>
                <a:rPr lang="en-US" altLang="ko-KR" sz="1400" dirty="0" err="1"/>
                <a:t>url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기본 설정에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PROP_CD</a:t>
              </a:r>
              <a:r>
                <a:rPr lang="en-US" altLang="ko-KR" sz="1400" dirty="0"/>
                <a:t>,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CMPX_CD</a:t>
              </a:r>
              <a:r>
                <a:rPr lang="ko-KR" altLang="en-US" sz="1400" dirty="0"/>
                <a:t>를 설정하여 사용</a:t>
              </a:r>
            </a:p>
            <a:p>
              <a:r>
                <a:rPr lang="ko-KR" altLang="en-US" sz="1400" dirty="0"/>
                <a:t> </a:t>
              </a:r>
              <a:r>
                <a:rPr lang="en-US" altLang="ko-KR" sz="1400" dirty="0"/>
                <a:t>2) </a:t>
              </a:r>
              <a:r>
                <a:rPr lang="ko-KR" altLang="en-US" sz="1400" dirty="0"/>
                <a:t>로그인 한 사람의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PROP_CD</a:t>
              </a:r>
              <a:r>
                <a:rPr lang="en-US" altLang="ko-KR" sz="1400" dirty="0"/>
                <a:t>,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CMPX_CD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를</a:t>
              </a:r>
              <a:r>
                <a:rPr lang="ko-KR" altLang="en-US" sz="1400" dirty="0"/>
                <a:t> 확인후 </a:t>
              </a:r>
              <a:endParaRPr lang="en-US" altLang="ko-KR" sz="1400" dirty="0"/>
            </a:p>
            <a:p>
              <a:r>
                <a:rPr lang="ko-KR" altLang="en-US" sz="1400" dirty="0"/>
                <a:t>클라이언트 페이지 재구성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806A653-722E-44E6-9537-C8774F6B64EE}"/>
                </a:ext>
              </a:extLst>
            </p:cNvPr>
            <p:cNvSpPr txBox="1"/>
            <p:nvPr/>
          </p:nvSpPr>
          <p:spPr>
            <a:xfrm>
              <a:off x="4170554" y="2741687"/>
              <a:ext cx="4839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1) </a:t>
              </a:r>
              <a:r>
                <a:rPr lang="ko-KR" altLang="en-US" sz="1400" dirty="0"/>
                <a:t>특정 </a:t>
              </a:r>
              <a:r>
                <a:rPr lang="en-US" altLang="ko-KR" sz="1400" dirty="0" err="1"/>
                <a:t>url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기본 설정에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PROP_CD</a:t>
              </a:r>
              <a:r>
                <a:rPr lang="en-US" altLang="ko-KR" sz="1400" dirty="0"/>
                <a:t>,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CMPX_CD</a:t>
              </a:r>
              <a:r>
                <a:rPr lang="ko-KR" altLang="en-US" sz="1400" dirty="0"/>
                <a:t>를 설정하여 사용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55783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3829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9431" y="166836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608" y="138482"/>
            <a:ext cx="13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Introduce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07429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Design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81302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Technical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340438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Conclude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3C0D26C2-DA77-42E6-81A2-195F70292707}"/>
              </a:ext>
            </a:extLst>
          </p:cNvPr>
          <p:cNvGrpSpPr/>
          <p:nvPr/>
        </p:nvGrpSpPr>
        <p:grpSpPr>
          <a:xfrm>
            <a:off x="1053531" y="1109625"/>
            <a:ext cx="8026707" cy="2240468"/>
            <a:chOff x="1117293" y="1102975"/>
            <a:chExt cx="8026707" cy="2240468"/>
          </a:xfrm>
        </p:grpSpPr>
        <p:pic>
          <p:nvPicPr>
            <p:cNvPr id="53" name="Picture 4" descr="관련 이미지">
              <a:extLst>
                <a:ext uri="{FF2B5EF4-FFF2-40B4-BE49-F238E27FC236}">
                  <a16:creationId xmlns:a16="http://schemas.microsoft.com/office/drawing/2014/main" xmlns="" id="{86B43497-C8A6-4523-A6EF-620823593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293" y="1762937"/>
              <a:ext cx="872273" cy="87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xmlns="" id="{FDB5EE20-BE93-4139-AED5-224327870FBC}"/>
                </a:ext>
              </a:extLst>
            </p:cNvPr>
            <p:cNvSpPr/>
            <p:nvPr/>
          </p:nvSpPr>
          <p:spPr>
            <a:xfrm rot="19724203">
              <a:off x="2212366" y="1696919"/>
              <a:ext cx="714944" cy="369327"/>
            </a:xfrm>
            <a:prstGeom prst="rightArrow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xmlns="" id="{50C3CF13-B3F0-473F-89F2-75574FE14270}"/>
                </a:ext>
              </a:extLst>
            </p:cNvPr>
            <p:cNvSpPr/>
            <p:nvPr/>
          </p:nvSpPr>
          <p:spPr>
            <a:xfrm rot="2115388">
              <a:off x="2175972" y="2353200"/>
              <a:ext cx="714944" cy="369327"/>
            </a:xfrm>
            <a:prstGeom prst="rightArrow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3931476F-3533-4B93-B920-1B9554634A52}"/>
                </a:ext>
              </a:extLst>
            </p:cNvPr>
            <p:cNvSpPr/>
            <p:nvPr/>
          </p:nvSpPr>
          <p:spPr>
            <a:xfrm>
              <a:off x="3101796" y="1102975"/>
              <a:ext cx="1021793" cy="977016"/>
            </a:xfrm>
            <a:prstGeom prst="ellipse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폐쇄몰</a:t>
              </a:r>
              <a:endPara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3F053F4A-7E5B-4696-83CA-D69E18615A5B}"/>
                </a:ext>
              </a:extLst>
            </p:cNvPr>
            <p:cNvSpPr/>
            <p:nvPr/>
          </p:nvSpPr>
          <p:spPr>
            <a:xfrm>
              <a:off x="3101795" y="2366427"/>
              <a:ext cx="1021793" cy="977016"/>
            </a:xfrm>
            <a:prstGeom prst="ellipse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오픈몰</a:t>
              </a:r>
              <a:endPara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5E8939F-5719-4EE3-8BA0-076B0902BFEF}"/>
                </a:ext>
              </a:extLst>
            </p:cNvPr>
            <p:cNvSpPr txBox="1"/>
            <p:nvPr/>
          </p:nvSpPr>
          <p:spPr>
            <a:xfrm>
              <a:off x="4123588" y="1115256"/>
              <a:ext cx="48392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 </a:t>
              </a:r>
              <a:r>
                <a:rPr lang="en-US" altLang="ko-KR" sz="1600" b="1" u="sng" dirty="0">
                  <a:solidFill>
                    <a:srgbClr val="FF0000"/>
                  </a:solidFill>
                </a:rPr>
                <a:t>1) </a:t>
              </a:r>
              <a:r>
                <a:rPr lang="ko-KR" altLang="en-US" sz="1600" b="1" u="sng" dirty="0">
                  <a:solidFill>
                    <a:srgbClr val="FF0000"/>
                  </a:solidFill>
                </a:rPr>
                <a:t>특정 </a:t>
              </a:r>
              <a:r>
                <a:rPr lang="en-US" altLang="ko-KR" sz="1600" b="1" u="sng" dirty="0" err="1">
                  <a:solidFill>
                    <a:srgbClr val="FF0000"/>
                  </a:solidFill>
                </a:rPr>
                <a:t>url</a:t>
              </a:r>
              <a:r>
                <a:rPr lang="en-US" altLang="ko-KR" sz="1600" b="1" u="sng" dirty="0">
                  <a:solidFill>
                    <a:srgbClr val="FF0000"/>
                  </a:solidFill>
                </a:rPr>
                <a:t> </a:t>
              </a:r>
              <a:r>
                <a:rPr lang="ko-KR" altLang="en-US" sz="1600" b="1" u="sng" dirty="0">
                  <a:solidFill>
                    <a:srgbClr val="FF0000"/>
                  </a:solidFill>
                </a:rPr>
                <a:t>기본 설정에 </a:t>
              </a:r>
              <a:r>
                <a:rPr lang="en-US" altLang="ko-KR" sz="1600" b="1" u="sng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PROP_CD</a:t>
              </a:r>
              <a:r>
                <a:rPr lang="en-US" altLang="ko-KR" sz="1600" b="1" u="sng" dirty="0">
                  <a:solidFill>
                    <a:srgbClr val="FF0000"/>
                  </a:solidFill>
                </a:rPr>
                <a:t>, </a:t>
              </a:r>
              <a:r>
                <a:rPr lang="en-US" altLang="ko-KR" sz="1600" b="1" u="sng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CMPX_CD</a:t>
              </a:r>
              <a:r>
                <a:rPr lang="ko-KR" altLang="en-US" sz="1600" b="1" u="sng" dirty="0">
                  <a:solidFill>
                    <a:srgbClr val="FF0000"/>
                  </a:solidFill>
                </a:rPr>
                <a:t>를 설정하여 사용</a:t>
              </a:r>
            </a:p>
            <a:p>
              <a:r>
                <a:rPr lang="ko-KR" altLang="en-US" sz="1400" dirty="0"/>
                <a:t> </a:t>
              </a:r>
              <a:r>
                <a:rPr lang="en-US" altLang="ko-KR" sz="1400" dirty="0"/>
                <a:t>2) </a:t>
              </a:r>
              <a:r>
                <a:rPr lang="ko-KR" altLang="en-US" sz="1400" dirty="0"/>
                <a:t>로그인 한 사람의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PROP_CD</a:t>
              </a:r>
              <a:r>
                <a:rPr lang="en-US" altLang="ko-KR" sz="1400" dirty="0"/>
                <a:t>,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CMPX_CD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를</a:t>
              </a:r>
              <a:r>
                <a:rPr lang="ko-KR" altLang="en-US" sz="1400" dirty="0"/>
                <a:t> 확인후 </a:t>
              </a:r>
              <a:endParaRPr lang="en-US" altLang="ko-KR" sz="1400" dirty="0"/>
            </a:p>
            <a:p>
              <a:r>
                <a:rPr lang="ko-KR" altLang="en-US" sz="1400" dirty="0"/>
                <a:t>클라이언트 페이지 재구성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806A653-722E-44E6-9537-C8774F6B64EE}"/>
                </a:ext>
              </a:extLst>
            </p:cNvPr>
            <p:cNvSpPr txBox="1"/>
            <p:nvPr/>
          </p:nvSpPr>
          <p:spPr>
            <a:xfrm>
              <a:off x="4170553" y="2741687"/>
              <a:ext cx="49734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u="sng" dirty="0">
                  <a:solidFill>
                    <a:srgbClr val="FF0000"/>
                  </a:solidFill>
                </a:rPr>
                <a:t>1) </a:t>
              </a:r>
              <a:r>
                <a:rPr lang="ko-KR" altLang="en-US" sz="1600" b="1" u="sng" dirty="0">
                  <a:solidFill>
                    <a:srgbClr val="FF0000"/>
                  </a:solidFill>
                </a:rPr>
                <a:t>특정 </a:t>
              </a:r>
              <a:r>
                <a:rPr lang="en-US" altLang="ko-KR" sz="1600" b="1" u="sng" dirty="0" err="1">
                  <a:solidFill>
                    <a:srgbClr val="FF0000"/>
                  </a:solidFill>
                </a:rPr>
                <a:t>url</a:t>
              </a:r>
              <a:r>
                <a:rPr lang="en-US" altLang="ko-KR" sz="1600" b="1" u="sng" dirty="0">
                  <a:solidFill>
                    <a:srgbClr val="FF0000"/>
                  </a:solidFill>
                </a:rPr>
                <a:t> </a:t>
              </a:r>
              <a:r>
                <a:rPr lang="ko-KR" altLang="en-US" sz="1600" b="1" u="sng" dirty="0">
                  <a:solidFill>
                    <a:srgbClr val="FF0000"/>
                  </a:solidFill>
                </a:rPr>
                <a:t>기본 설정에 </a:t>
              </a:r>
              <a:r>
                <a:rPr lang="en-US" altLang="ko-KR" sz="1600" b="1" u="sng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PROP_CD</a:t>
              </a:r>
              <a:r>
                <a:rPr lang="en-US" altLang="ko-KR" sz="1600" b="1" u="sng" dirty="0">
                  <a:solidFill>
                    <a:srgbClr val="FF0000"/>
                  </a:solidFill>
                </a:rPr>
                <a:t>, </a:t>
              </a:r>
              <a:r>
                <a:rPr lang="en-US" altLang="ko-KR" sz="1600" b="1" u="sng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CMPX_CD</a:t>
              </a:r>
              <a:r>
                <a:rPr lang="ko-KR" altLang="en-US" sz="1600" b="1" u="sng" dirty="0">
                  <a:solidFill>
                    <a:srgbClr val="FF0000"/>
                  </a:solidFill>
                </a:rPr>
                <a:t>를 설정하여 사용</a:t>
              </a: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2562F580-1DBB-4425-8DDF-60CE387DA1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039"/>
          <a:stretch>
            <a:fillRect/>
          </a:stretch>
        </p:blipFill>
        <p:spPr>
          <a:xfrm>
            <a:off x="1029505" y="3978364"/>
            <a:ext cx="4044510" cy="1568890"/>
          </a:xfrm>
          <a:custGeom>
            <a:avLst/>
            <a:gdLst>
              <a:gd name="connsiteX0" fmla="*/ 0 w 4044510"/>
              <a:gd name="connsiteY0" fmla="*/ 0 h 1981200"/>
              <a:gd name="connsiteX1" fmla="*/ 4044510 w 4044510"/>
              <a:gd name="connsiteY1" fmla="*/ 0 h 1981200"/>
              <a:gd name="connsiteX2" fmla="*/ 4044510 w 4044510"/>
              <a:gd name="connsiteY2" fmla="*/ 1981200 h 1981200"/>
              <a:gd name="connsiteX3" fmla="*/ 0 w 4044510"/>
              <a:gd name="connsiteY3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510" h="1981200">
                <a:moveTo>
                  <a:pt x="0" y="0"/>
                </a:moveTo>
                <a:lnTo>
                  <a:pt x="4044510" y="0"/>
                </a:lnTo>
                <a:lnTo>
                  <a:pt x="4044510" y="1981200"/>
                </a:lnTo>
                <a:lnTo>
                  <a:pt x="0" y="1981200"/>
                </a:lnTo>
                <a:close/>
              </a:path>
            </a:pathLst>
          </a:cu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776484B-54CD-45B5-BF4B-3624B35CE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438" y="4177021"/>
            <a:ext cx="2809875" cy="1171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5ADE936-4C9B-4F34-AACF-F21CE41EE5CC}"/>
              </a:ext>
            </a:extLst>
          </p:cNvPr>
          <p:cNvSpPr txBox="1"/>
          <p:nvPr/>
        </p:nvSpPr>
        <p:spPr>
          <a:xfrm>
            <a:off x="2975942" y="5848965"/>
            <a:ext cx="360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현재 </a:t>
            </a:r>
            <a:r>
              <a:rPr lang="en-US" altLang="ko-KR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MEMBERS</a:t>
            </a:r>
            <a:r>
              <a:rPr lang="ko-KR" altLang="en-US" b="1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서비스의 구성</a:t>
            </a:r>
          </a:p>
        </p:txBody>
      </p:sp>
    </p:spTree>
    <p:extLst>
      <p:ext uri="{BB962C8B-B14F-4D97-AF65-F5344CB8AC3E}">
        <p14:creationId xmlns:p14="http://schemas.microsoft.com/office/powerpoint/2010/main" xmlns="" val="175836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3829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9431" y="166836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608" y="138482"/>
            <a:ext cx="13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Introduce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07429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Design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81302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Technical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340438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Conclude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93E0246F-5A7A-4CC2-AED6-7732604F0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02" y="3507908"/>
            <a:ext cx="7936282" cy="2827416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9E3C0D37-5606-40F7-9ECF-41D6680AC874}"/>
              </a:ext>
            </a:extLst>
          </p:cNvPr>
          <p:cNvGrpSpPr/>
          <p:nvPr/>
        </p:nvGrpSpPr>
        <p:grpSpPr>
          <a:xfrm>
            <a:off x="1053531" y="1109625"/>
            <a:ext cx="8090469" cy="2240468"/>
            <a:chOff x="1117293" y="1102975"/>
            <a:chExt cx="8090469" cy="2240468"/>
          </a:xfrm>
        </p:grpSpPr>
        <p:pic>
          <p:nvPicPr>
            <p:cNvPr id="67" name="Picture 4" descr="관련 이미지">
              <a:extLst>
                <a:ext uri="{FF2B5EF4-FFF2-40B4-BE49-F238E27FC236}">
                  <a16:creationId xmlns:a16="http://schemas.microsoft.com/office/drawing/2014/main" xmlns="" id="{CC901088-53A1-4CC5-BDA7-ED2ACC0ED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293" y="1762937"/>
              <a:ext cx="872273" cy="87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화살표: 오른쪽 67">
              <a:extLst>
                <a:ext uri="{FF2B5EF4-FFF2-40B4-BE49-F238E27FC236}">
                  <a16:creationId xmlns:a16="http://schemas.microsoft.com/office/drawing/2014/main" xmlns="" id="{2F6A632F-FE4D-40A9-A42B-DC7692054B51}"/>
                </a:ext>
              </a:extLst>
            </p:cNvPr>
            <p:cNvSpPr/>
            <p:nvPr/>
          </p:nvSpPr>
          <p:spPr>
            <a:xfrm rot="19724203">
              <a:off x="2212366" y="1696919"/>
              <a:ext cx="714944" cy="369327"/>
            </a:xfrm>
            <a:prstGeom prst="rightArrow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화살표: 오른쪽 68">
              <a:extLst>
                <a:ext uri="{FF2B5EF4-FFF2-40B4-BE49-F238E27FC236}">
                  <a16:creationId xmlns:a16="http://schemas.microsoft.com/office/drawing/2014/main" xmlns="" id="{88DD3308-C395-4E1A-B016-56BE58714B2E}"/>
                </a:ext>
              </a:extLst>
            </p:cNvPr>
            <p:cNvSpPr/>
            <p:nvPr/>
          </p:nvSpPr>
          <p:spPr>
            <a:xfrm rot="2115388">
              <a:off x="2175972" y="2353200"/>
              <a:ext cx="714944" cy="369327"/>
            </a:xfrm>
            <a:prstGeom prst="rightArrow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xmlns="" id="{7FCEBCB0-FA14-4A3E-9E08-AC74D2F77C29}"/>
                </a:ext>
              </a:extLst>
            </p:cNvPr>
            <p:cNvSpPr/>
            <p:nvPr/>
          </p:nvSpPr>
          <p:spPr>
            <a:xfrm>
              <a:off x="3101796" y="1102975"/>
              <a:ext cx="1021793" cy="977016"/>
            </a:xfrm>
            <a:prstGeom prst="ellipse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폐쇄몰</a:t>
              </a:r>
              <a:endPara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xmlns="" id="{4C47CA95-3F27-4DA0-BFA0-7D725EC4BE50}"/>
                </a:ext>
              </a:extLst>
            </p:cNvPr>
            <p:cNvSpPr/>
            <p:nvPr/>
          </p:nvSpPr>
          <p:spPr>
            <a:xfrm>
              <a:off x="3101795" y="2366427"/>
              <a:ext cx="1021793" cy="977016"/>
            </a:xfrm>
            <a:prstGeom prst="ellipse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오픈몰</a:t>
              </a:r>
              <a:endParaRPr lang="ko-KR" altLang="en-US" sz="15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35BAA29E-3627-42FB-82B3-3103CBA997CE}"/>
                </a:ext>
              </a:extLst>
            </p:cNvPr>
            <p:cNvSpPr txBox="1"/>
            <p:nvPr/>
          </p:nvSpPr>
          <p:spPr>
            <a:xfrm>
              <a:off x="4123588" y="1115256"/>
              <a:ext cx="50841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 </a:t>
              </a:r>
              <a:r>
                <a:rPr lang="en-US" altLang="ko-KR" sz="1400" dirty="0"/>
                <a:t>1) </a:t>
              </a:r>
              <a:r>
                <a:rPr lang="ko-KR" altLang="en-US" sz="1400" dirty="0"/>
                <a:t>특정 </a:t>
              </a:r>
              <a:r>
                <a:rPr lang="en-US" altLang="ko-KR" sz="1400" dirty="0" err="1"/>
                <a:t>url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기본 설정에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PROP_CD</a:t>
              </a:r>
              <a:r>
                <a:rPr lang="en-US" altLang="ko-KR" sz="1400" dirty="0"/>
                <a:t>,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CMPX_CD</a:t>
              </a:r>
              <a:r>
                <a:rPr lang="ko-KR" altLang="en-US" sz="1400" dirty="0"/>
                <a:t>를 설정하여 사용</a:t>
              </a:r>
            </a:p>
            <a:p>
              <a:r>
                <a:rPr lang="ko-KR" altLang="en-US" sz="1600" b="1" u="sng" dirty="0">
                  <a:solidFill>
                    <a:srgbClr val="FF0000"/>
                  </a:solidFill>
                </a:rPr>
                <a:t> </a:t>
              </a:r>
              <a:r>
                <a:rPr lang="en-US" altLang="ko-KR" sz="1600" b="1" u="sng" dirty="0">
                  <a:solidFill>
                    <a:srgbClr val="FF0000"/>
                  </a:solidFill>
                </a:rPr>
                <a:t>2) </a:t>
              </a:r>
              <a:r>
                <a:rPr lang="ko-KR" altLang="en-US" sz="1600" b="1" u="sng" dirty="0">
                  <a:solidFill>
                    <a:srgbClr val="FF0000"/>
                  </a:solidFill>
                </a:rPr>
                <a:t>로그인 한 사람의 </a:t>
              </a:r>
              <a:r>
                <a:rPr lang="en-US" altLang="ko-KR" sz="1600" b="1" u="sng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PROP_CD</a:t>
              </a:r>
              <a:r>
                <a:rPr lang="en-US" altLang="ko-KR" sz="1600" b="1" u="sng" dirty="0">
                  <a:solidFill>
                    <a:srgbClr val="FF0000"/>
                  </a:solidFill>
                </a:rPr>
                <a:t>, </a:t>
              </a:r>
              <a:r>
                <a:rPr lang="en-US" altLang="ko-KR" sz="1600" b="1" u="sng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CMPX_CD</a:t>
              </a:r>
              <a:r>
                <a:rPr lang="ko-KR" altLang="en-US" sz="1600" b="1" u="sng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0000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를</a:t>
              </a:r>
              <a:r>
                <a:rPr lang="ko-KR" altLang="en-US" sz="1600" b="1" u="sng" dirty="0">
                  <a:solidFill>
                    <a:srgbClr val="FF0000"/>
                  </a:solidFill>
                </a:rPr>
                <a:t> 확인후 </a:t>
              </a:r>
              <a:endParaRPr lang="en-US" altLang="ko-KR" sz="1600" b="1" u="sng" dirty="0">
                <a:solidFill>
                  <a:srgbClr val="FF0000"/>
                </a:solidFill>
              </a:endParaRPr>
            </a:p>
            <a:p>
              <a:r>
                <a:rPr lang="ko-KR" altLang="en-US" sz="1600" b="1" u="sng" dirty="0">
                  <a:solidFill>
                    <a:srgbClr val="FF0000"/>
                  </a:solidFill>
                </a:rPr>
                <a:t>클라이언트 페이지 재구성 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80C38B1D-9AC0-4085-8748-A8C1DA86BFC0}"/>
                </a:ext>
              </a:extLst>
            </p:cNvPr>
            <p:cNvSpPr txBox="1"/>
            <p:nvPr/>
          </p:nvSpPr>
          <p:spPr>
            <a:xfrm>
              <a:off x="4170553" y="2741687"/>
              <a:ext cx="4839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1) </a:t>
              </a:r>
              <a:r>
                <a:rPr lang="ko-KR" altLang="en-US" sz="1400" dirty="0"/>
                <a:t>특정 </a:t>
              </a:r>
              <a:r>
                <a:rPr lang="en-US" altLang="ko-KR" sz="1400" dirty="0" err="1"/>
                <a:t>url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기본 설정에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PROP_CD</a:t>
              </a:r>
              <a:r>
                <a:rPr lang="en-US" altLang="ko-KR" sz="1400" dirty="0"/>
                <a:t>,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CMPX_CD</a:t>
              </a:r>
              <a:r>
                <a:rPr lang="ko-KR" altLang="en-US" sz="1400" dirty="0"/>
                <a:t>를 설정하여 사용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643601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3829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9431" y="166836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608" y="138482"/>
            <a:ext cx="13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Introduce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07429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Design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81302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Technical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16</a:t>
            </a:fld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3262763" y="1390445"/>
            <a:ext cx="2618473" cy="338554"/>
            <a:chOff x="2552355" y="2280692"/>
            <a:chExt cx="2618473" cy="338554"/>
          </a:xfrm>
        </p:grpSpPr>
        <p:sp>
          <p:nvSpPr>
            <p:cNvPr id="26" name="직사각형 25"/>
            <p:cNvSpPr/>
            <p:nvPr/>
          </p:nvSpPr>
          <p:spPr>
            <a:xfrm>
              <a:off x="2552355" y="2293832"/>
              <a:ext cx="2618473" cy="312274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23341" y="2280692"/>
              <a:ext cx="2276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옵션</a:t>
              </a:r>
              <a:endPara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5228"/>
            <a:ext cx="8288582" cy="160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089630" y="5682734"/>
            <a:ext cx="296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코드 옵션 관리를 위한 테이블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40438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xmlns="" val="3241436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3829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9431" y="166836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608" y="138482"/>
            <a:ext cx="13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Introduce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07429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Design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81302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Technical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17</a:t>
            </a:fld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3262763" y="1390445"/>
            <a:ext cx="2618473" cy="338554"/>
            <a:chOff x="2552355" y="2280692"/>
            <a:chExt cx="2618473" cy="338554"/>
          </a:xfrm>
        </p:grpSpPr>
        <p:sp>
          <p:nvSpPr>
            <p:cNvPr id="26" name="직사각형 25"/>
            <p:cNvSpPr/>
            <p:nvPr/>
          </p:nvSpPr>
          <p:spPr>
            <a:xfrm>
              <a:off x="2552355" y="2293832"/>
              <a:ext cx="2618473" cy="312274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23341" y="2280692"/>
              <a:ext cx="2276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메뉴</a:t>
              </a:r>
              <a:endPara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02462"/>
            <a:ext cx="7026946" cy="3470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448679" y="5659260"/>
            <a:ext cx="4424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전체 메뉴 및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사용자별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메뉴 관리와 설정 테이블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40438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xmlns="" val="3241436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3829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9431" y="166836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608" y="138482"/>
            <a:ext cx="13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Introduce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07429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Design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81302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Technical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18</a:t>
            </a:fld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3262763" y="1390445"/>
            <a:ext cx="2618473" cy="338554"/>
            <a:chOff x="2552355" y="2280692"/>
            <a:chExt cx="2618473" cy="338554"/>
          </a:xfrm>
        </p:grpSpPr>
        <p:sp>
          <p:nvSpPr>
            <p:cNvPr id="26" name="직사각형 25"/>
            <p:cNvSpPr/>
            <p:nvPr/>
          </p:nvSpPr>
          <p:spPr>
            <a:xfrm>
              <a:off x="2552355" y="2293832"/>
              <a:ext cx="2618473" cy="312274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23341" y="2280692"/>
              <a:ext cx="2276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사용자</a:t>
              </a:r>
              <a:endPara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5283"/>
            <a:ext cx="7406630" cy="33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520687" y="5682734"/>
            <a:ext cx="4280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서비스를 이용하는 사용자 관리를 위한 테이블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96099" y="4664658"/>
            <a:ext cx="864096" cy="69703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340438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xmlns="" val="3241436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3829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9431" y="166836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608" y="138482"/>
            <a:ext cx="13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Introduce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07429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Design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81302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Technical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19</a:t>
            </a:fld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3262763" y="1390445"/>
            <a:ext cx="2618473" cy="338554"/>
            <a:chOff x="2552355" y="2280692"/>
            <a:chExt cx="2618473" cy="338554"/>
          </a:xfrm>
        </p:grpSpPr>
        <p:sp>
          <p:nvSpPr>
            <p:cNvPr id="26" name="직사각형 25"/>
            <p:cNvSpPr/>
            <p:nvPr/>
          </p:nvSpPr>
          <p:spPr>
            <a:xfrm>
              <a:off x="2552355" y="2293832"/>
              <a:ext cx="2618473" cy="312274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23341" y="2280692"/>
              <a:ext cx="2276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상품</a:t>
              </a:r>
              <a:endPara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58679"/>
            <a:ext cx="7034577" cy="3486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053626" y="5682734"/>
            <a:ext cx="3036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상품 등록 및 정보 관리 테이블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87624" y="4365104"/>
            <a:ext cx="2485264" cy="10801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754716" y="4949327"/>
            <a:ext cx="2329452" cy="4722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340438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xmlns="" val="3520377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가천대학교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컴퓨터공학과 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 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졸업프로젝트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520411" y="262267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19041" y="2466294"/>
            <a:ext cx="36084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배경 및 목적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요구분석 및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주요 적용 기술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결론 및 향후 계획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시연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및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QnA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 MEMBERS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55986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3829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9431" y="166836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608" y="138482"/>
            <a:ext cx="13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Introduce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07429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Design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81302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Technical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20</a:t>
            </a:fld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3262763" y="1390445"/>
            <a:ext cx="2618473" cy="338554"/>
            <a:chOff x="2552355" y="2280692"/>
            <a:chExt cx="2618473" cy="338554"/>
          </a:xfrm>
        </p:grpSpPr>
        <p:sp>
          <p:nvSpPr>
            <p:cNvPr id="26" name="직사각형 25"/>
            <p:cNvSpPr/>
            <p:nvPr/>
          </p:nvSpPr>
          <p:spPr>
            <a:xfrm>
              <a:off x="2552355" y="2293832"/>
              <a:ext cx="2618473" cy="312274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23341" y="2280692"/>
              <a:ext cx="2276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관리 설정</a:t>
              </a:r>
              <a:endPara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88840"/>
            <a:ext cx="6137498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082314" y="5682734"/>
            <a:ext cx="3157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서비스 전체 관리를 위한 테이블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40438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xmlns="" val="3241436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3829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9431" y="166836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608" y="138482"/>
            <a:ext cx="13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Introduce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07429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Design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81302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Technical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21</a:t>
            </a:fld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3262763" y="1390445"/>
            <a:ext cx="2618473" cy="338554"/>
            <a:chOff x="2552355" y="2280692"/>
            <a:chExt cx="2618473" cy="338554"/>
          </a:xfrm>
        </p:grpSpPr>
        <p:sp>
          <p:nvSpPr>
            <p:cNvPr id="26" name="직사각형 25"/>
            <p:cNvSpPr/>
            <p:nvPr/>
          </p:nvSpPr>
          <p:spPr>
            <a:xfrm>
              <a:off x="2552355" y="2293832"/>
              <a:ext cx="2618473" cy="312274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23341" y="2280692"/>
              <a:ext cx="2276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기타</a:t>
              </a:r>
              <a:endPara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95933"/>
            <a:ext cx="6526113" cy="34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638441" y="5676845"/>
            <a:ext cx="4044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공지사항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및 고객 센터 운영을 위한 테이블 설계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40438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xmlns="" val="3520377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263" y="1813618"/>
            <a:ext cx="834325" cy="424643"/>
            <a:chOff x="1263" y="1813618"/>
            <a:chExt cx="834325" cy="424643"/>
          </a:xfrm>
        </p:grpSpPr>
        <p:sp>
          <p:nvSpPr>
            <p:cNvPr id="9" name="직사각형 8"/>
            <p:cNvSpPr/>
            <p:nvPr/>
          </p:nvSpPr>
          <p:spPr>
            <a:xfrm>
              <a:off x="1263" y="181361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 rot="5400000">
              <a:off x="717553" y="2143690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32" name="갈매기형 수장 31"/>
          <p:cNvSpPr/>
          <p:nvPr/>
        </p:nvSpPr>
        <p:spPr>
          <a:xfrm>
            <a:off x="1767323" y="15016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갈매기형 수장 32"/>
          <p:cNvSpPr/>
          <p:nvPr/>
        </p:nvSpPr>
        <p:spPr>
          <a:xfrm>
            <a:off x="1619672" y="15016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797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메뉴 구조도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3608" y="138482"/>
            <a:ext cx="13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Introduce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07429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Design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81302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Technical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22</a:t>
            </a:fld>
            <a:endParaRPr lang="ko-KR" altLang="en-US"/>
          </a:p>
        </p:txBody>
      </p:sp>
      <p:grpSp>
        <p:nvGrpSpPr>
          <p:cNvPr id="132" name="그룹 131"/>
          <p:cNvGrpSpPr/>
          <p:nvPr/>
        </p:nvGrpSpPr>
        <p:grpSpPr>
          <a:xfrm>
            <a:off x="1584394" y="2629111"/>
            <a:ext cx="6671085" cy="3318965"/>
            <a:chOff x="35496" y="2103833"/>
            <a:chExt cx="8496944" cy="4639964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5940152" y="2492896"/>
              <a:ext cx="1224136" cy="504056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4572000" y="2492896"/>
              <a:ext cx="1224136" cy="504056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로그인</a:t>
              </a:r>
              <a:r>
                <a:rPr lang="en-US" altLang="ko-KR" sz="1100" dirty="0">
                  <a:solidFill>
                    <a:schemeClr val="tx1"/>
                  </a:solidFill>
                </a:rPr>
                <a:t>/</a:t>
              </a: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로그아웃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7308304" y="2492896"/>
              <a:ext cx="1224136" cy="504056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가맹점 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신청</a:t>
              </a: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2845495" y="3544416"/>
              <a:ext cx="1296144" cy="504056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마이 페이지</a:t>
              </a: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2843808" y="4276328"/>
              <a:ext cx="1296144" cy="504056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상품 교환권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내역</a:t>
              </a: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2843808" y="4932784"/>
              <a:ext cx="1296144" cy="504056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배송</a:t>
              </a:r>
              <a:r>
                <a:rPr lang="en-US" altLang="ko-KR" sz="1100" dirty="0">
                  <a:solidFill>
                    <a:schemeClr val="tx1"/>
                  </a:solidFill>
                </a:rPr>
                <a:t>/</a:t>
              </a:r>
              <a:r>
                <a:rPr lang="ko-KR" altLang="en-US" sz="1100" dirty="0">
                  <a:solidFill>
                    <a:schemeClr val="tx1"/>
                  </a:solidFill>
                </a:rPr>
                <a:t>주문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조회</a:t>
              </a: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2843808" y="5589240"/>
              <a:ext cx="1296144" cy="504056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찜 리스트</a:t>
              </a:r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4247964" y="2103833"/>
              <a:ext cx="0" cy="169310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7" name="모서리가 둥근 직사각형 86"/>
            <p:cNvSpPr/>
            <p:nvPr/>
          </p:nvSpPr>
          <p:spPr>
            <a:xfrm>
              <a:off x="1441748" y="4276328"/>
              <a:ext cx="1296144" cy="504056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상품 교환권 등록</a:t>
              </a: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1441748" y="4932784"/>
              <a:ext cx="1296144" cy="504056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회원정보 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수정</a:t>
              </a: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1441748" y="5589240"/>
              <a:ext cx="1296144" cy="504056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상품문의</a:t>
              </a:r>
              <a:r>
                <a:rPr lang="en-US" altLang="ko-KR" sz="1100" dirty="0">
                  <a:solidFill>
                    <a:schemeClr val="tx1"/>
                  </a:solidFill>
                </a:rPr>
                <a:t>/</a:t>
              </a:r>
            </a:p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</a:rPr>
                <a:t>상품평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>
            <a:xfrm>
              <a:off x="4139952" y="3796444"/>
              <a:ext cx="216024" cy="724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1" name="직선 연결선 90"/>
            <p:cNvCxnSpPr>
              <a:stCxn id="82" idx="2"/>
              <a:endCxn id="83" idx="0"/>
            </p:cNvCxnSpPr>
            <p:nvPr/>
          </p:nvCxnSpPr>
          <p:spPr>
            <a:xfrm flipH="1">
              <a:off x="3491880" y="4048472"/>
              <a:ext cx="1687" cy="2278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2" name="직선 연결선 91"/>
            <p:cNvCxnSpPr>
              <a:stCxn id="87" idx="2"/>
              <a:endCxn id="88" idx="0"/>
            </p:cNvCxnSpPr>
            <p:nvPr/>
          </p:nvCxnSpPr>
          <p:spPr>
            <a:xfrm>
              <a:off x="2089820" y="4780384"/>
              <a:ext cx="0" cy="1524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3" name="직선 연결선 92"/>
            <p:cNvCxnSpPr>
              <a:stCxn id="88" idx="2"/>
              <a:endCxn id="89" idx="0"/>
            </p:cNvCxnSpPr>
            <p:nvPr/>
          </p:nvCxnSpPr>
          <p:spPr>
            <a:xfrm>
              <a:off x="2089820" y="5436840"/>
              <a:ext cx="0" cy="1524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4" name="직선 연결선 93"/>
            <p:cNvCxnSpPr>
              <a:stCxn id="83" idx="2"/>
              <a:endCxn id="84" idx="0"/>
            </p:cNvCxnSpPr>
            <p:nvPr/>
          </p:nvCxnSpPr>
          <p:spPr>
            <a:xfrm>
              <a:off x="3491880" y="4780384"/>
              <a:ext cx="0" cy="1524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5" name="직선 연결선 94"/>
            <p:cNvCxnSpPr>
              <a:stCxn id="84" idx="2"/>
              <a:endCxn id="85" idx="0"/>
            </p:cNvCxnSpPr>
            <p:nvPr/>
          </p:nvCxnSpPr>
          <p:spPr>
            <a:xfrm>
              <a:off x="3491880" y="5436840"/>
              <a:ext cx="0" cy="1524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6" name="직선 연결선 95"/>
            <p:cNvCxnSpPr>
              <a:stCxn id="79" idx="0"/>
            </p:cNvCxnSpPr>
            <p:nvPr/>
          </p:nvCxnSpPr>
          <p:spPr>
            <a:xfrm flipV="1">
              <a:off x="6552220" y="2348880"/>
              <a:ext cx="0" cy="14401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>
              <a:off x="4247964" y="2348880"/>
              <a:ext cx="230425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8" name="직선 연결선 97"/>
            <p:cNvCxnSpPr>
              <a:stCxn id="80" idx="0"/>
            </p:cNvCxnSpPr>
            <p:nvPr/>
          </p:nvCxnSpPr>
          <p:spPr>
            <a:xfrm flipV="1">
              <a:off x="5184068" y="2348880"/>
              <a:ext cx="0" cy="14401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6552220" y="2348880"/>
              <a:ext cx="1368152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0" name="직선 연결선 99"/>
            <p:cNvCxnSpPr>
              <a:stCxn id="81" idx="0"/>
            </p:cNvCxnSpPr>
            <p:nvPr/>
          </p:nvCxnSpPr>
          <p:spPr>
            <a:xfrm flipV="1">
              <a:off x="7920372" y="2348880"/>
              <a:ext cx="0" cy="14401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101" name="그룹 100"/>
            <p:cNvGrpSpPr/>
            <p:nvPr/>
          </p:nvGrpSpPr>
          <p:grpSpPr>
            <a:xfrm>
              <a:off x="4379218" y="3551659"/>
              <a:ext cx="2713062" cy="3192138"/>
              <a:chOff x="5762228" y="3551659"/>
              <a:chExt cx="2713062" cy="3192138"/>
            </a:xfrm>
          </p:grpSpPr>
          <p:sp>
            <p:nvSpPr>
              <p:cNvPr id="102" name="모서리가 둥근 직사각형 101"/>
              <p:cNvSpPr/>
              <p:nvPr/>
            </p:nvSpPr>
            <p:spPr>
              <a:xfrm>
                <a:off x="5762228" y="3551659"/>
                <a:ext cx="1296144" cy="504056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고객 센터</a:t>
                </a:r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7179146" y="3551659"/>
                <a:ext cx="1296144" cy="504056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공지사항</a:t>
                </a:r>
              </a:p>
            </p:txBody>
          </p:sp>
          <p:cxnSp>
            <p:nvCxnSpPr>
              <p:cNvPr id="104" name="직선 연결선 103"/>
              <p:cNvCxnSpPr>
                <a:stCxn id="102" idx="3"/>
                <a:endCxn id="103" idx="1"/>
              </p:cNvCxnSpPr>
              <p:nvPr/>
            </p:nvCxnSpPr>
            <p:spPr>
              <a:xfrm>
                <a:off x="7058372" y="3803687"/>
                <a:ext cx="120774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105" name="그룹 104"/>
              <p:cNvGrpSpPr/>
              <p:nvPr/>
            </p:nvGrpSpPr>
            <p:grpSpPr>
              <a:xfrm>
                <a:off x="5771422" y="4048472"/>
                <a:ext cx="1296144" cy="2044824"/>
                <a:chOff x="5771422" y="4073186"/>
                <a:chExt cx="1296144" cy="2044824"/>
              </a:xfrm>
            </p:grpSpPr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71422" y="4301042"/>
                  <a:ext cx="1296144" cy="504056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자주하는</a:t>
                  </a:r>
                  <a:endParaRPr lang="en-US" altLang="ko-KR" sz="11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질문</a:t>
                  </a:r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71422" y="4957498"/>
                  <a:ext cx="1296144" cy="504056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solidFill>
                        <a:schemeClr val="tx1"/>
                      </a:solidFill>
                    </a:rPr>
                    <a:t>1:1 </a:t>
                  </a:r>
                  <a:r>
                    <a:rPr lang="ko-KR" altLang="en-US" sz="1100" dirty="0">
                      <a:solidFill>
                        <a:schemeClr val="tx1"/>
                      </a:solidFill>
                    </a:rPr>
                    <a:t>문의</a:t>
                  </a:r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71422" y="5613954"/>
                  <a:ext cx="1296144" cy="504056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이용안내</a:t>
                  </a:r>
                </a:p>
              </p:txBody>
            </p:sp>
            <p:cxnSp>
              <p:nvCxnSpPr>
                <p:cNvPr id="112" name="직선 연결선 111"/>
                <p:cNvCxnSpPr>
                  <a:endCxn id="109" idx="0"/>
                </p:cNvCxnSpPr>
                <p:nvPr/>
              </p:nvCxnSpPr>
              <p:spPr>
                <a:xfrm>
                  <a:off x="6419494" y="4073186"/>
                  <a:ext cx="0" cy="2278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3" name="직선 연결선 112"/>
                <p:cNvCxnSpPr>
                  <a:stCxn id="109" idx="2"/>
                  <a:endCxn id="110" idx="0"/>
                </p:cNvCxnSpPr>
                <p:nvPr/>
              </p:nvCxnSpPr>
              <p:spPr>
                <a:xfrm>
                  <a:off x="6419494" y="4805098"/>
                  <a:ext cx="0" cy="1524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4" name="직선 연결선 113"/>
                <p:cNvCxnSpPr>
                  <a:stCxn id="110" idx="2"/>
                  <a:endCxn id="111" idx="0"/>
                </p:cNvCxnSpPr>
                <p:nvPr/>
              </p:nvCxnSpPr>
              <p:spPr>
                <a:xfrm>
                  <a:off x="6419494" y="5461554"/>
                  <a:ext cx="0" cy="1524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106" name="그룹 105"/>
              <p:cNvGrpSpPr/>
              <p:nvPr/>
            </p:nvGrpSpPr>
            <p:grpSpPr>
              <a:xfrm>
                <a:off x="5771422" y="6087341"/>
                <a:ext cx="1296144" cy="656456"/>
                <a:chOff x="5783779" y="5936923"/>
                <a:chExt cx="1296144" cy="656456"/>
              </a:xfrm>
            </p:grpSpPr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5783779" y="6089323"/>
                  <a:ext cx="1296144" cy="504056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개인정보 </a:t>
                  </a:r>
                  <a:endParaRPr lang="en-US" altLang="ko-KR" sz="11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취급방침</a:t>
                  </a:r>
                </a:p>
              </p:txBody>
            </p:sp>
            <p:cxnSp>
              <p:nvCxnSpPr>
                <p:cNvPr id="108" name="직선 연결선 107"/>
                <p:cNvCxnSpPr>
                  <a:endCxn id="107" idx="0"/>
                </p:cNvCxnSpPr>
                <p:nvPr/>
              </p:nvCxnSpPr>
              <p:spPr>
                <a:xfrm>
                  <a:off x="6431851" y="5936923"/>
                  <a:ext cx="0" cy="1524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sp>
          <p:nvSpPr>
            <p:cNvPr id="115" name="모서리가 둥근 직사각형 114"/>
            <p:cNvSpPr/>
            <p:nvPr/>
          </p:nvSpPr>
          <p:spPr>
            <a:xfrm>
              <a:off x="2843808" y="6237260"/>
              <a:ext cx="1296144" cy="504056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탈퇴</a:t>
              </a:r>
            </a:p>
          </p:txBody>
        </p:sp>
        <p:cxnSp>
          <p:nvCxnSpPr>
            <p:cNvPr id="116" name="직선 연결선 115"/>
            <p:cNvCxnSpPr/>
            <p:nvPr/>
          </p:nvCxnSpPr>
          <p:spPr>
            <a:xfrm>
              <a:off x="3491880" y="6084912"/>
              <a:ext cx="0" cy="15240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7" name="직선 연결선 116"/>
            <p:cNvCxnSpPr>
              <a:stCxn id="83" idx="1"/>
            </p:cNvCxnSpPr>
            <p:nvPr/>
          </p:nvCxnSpPr>
          <p:spPr>
            <a:xfrm flipH="1">
              <a:off x="2737892" y="4528356"/>
              <a:ext cx="1059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8" name="직선 연결선 117"/>
            <p:cNvCxnSpPr>
              <a:stCxn id="84" idx="1"/>
            </p:cNvCxnSpPr>
            <p:nvPr/>
          </p:nvCxnSpPr>
          <p:spPr>
            <a:xfrm flipH="1">
              <a:off x="2737892" y="5184812"/>
              <a:ext cx="1059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9" name="직선 연결선 118"/>
            <p:cNvCxnSpPr>
              <a:stCxn id="85" idx="1"/>
            </p:cNvCxnSpPr>
            <p:nvPr/>
          </p:nvCxnSpPr>
          <p:spPr>
            <a:xfrm flipH="1">
              <a:off x="2737892" y="5841268"/>
              <a:ext cx="1059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H="1">
              <a:off x="2739579" y="4534139"/>
              <a:ext cx="10591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 flipH="1">
              <a:off x="2739579" y="5190595"/>
              <a:ext cx="10591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flipH="1">
              <a:off x="2739579" y="5847051"/>
              <a:ext cx="10591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3" name="모서리가 둥근 직사각형 122"/>
            <p:cNvSpPr/>
            <p:nvPr/>
          </p:nvSpPr>
          <p:spPr>
            <a:xfrm>
              <a:off x="35496" y="3544416"/>
              <a:ext cx="1296144" cy="504056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전체 메뉴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보기</a:t>
              </a:r>
            </a:p>
          </p:txBody>
        </p:sp>
        <p:cxnSp>
          <p:nvCxnSpPr>
            <p:cNvPr id="124" name="직선 연결선 123"/>
            <p:cNvCxnSpPr/>
            <p:nvPr/>
          </p:nvCxnSpPr>
          <p:spPr>
            <a:xfrm flipH="1">
              <a:off x="1319283" y="3796444"/>
              <a:ext cx="1513855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pic>
        <p:nvPicPr>
          <p:cNvPr id="1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47873" y="2298359"/>
            <a:ext cx="15787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5340438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xmlns="" val="64278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31840" y="3005598"/>
            <a:ext cx="2727392" cy="1015663"/>
            <a:chOff x="3720990" y="3152001"/>
            <a:chExt cx="1710368" cy="1015663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주요적용 기술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Technical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58963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62763" y="1390445"/>
            <a:ext cx="2618473" cy="338554"/>
            <a:chOff x="2552355" y="2280692"/>
            <a:chExt cx="2618473" cy="338554"/>
          </a:xfrm>
        </p:grpSpPr>
        <p:sp>
          <p:nvSpPr>
            <p:cNvPr id="23" name="직사각형 22"/>
            <p:cNvSpPr/>
            <p:nvPr/>
          </p:nvSpPr>
          <p:spPr>
            <a:xfrm>
              <a:off x="2552355" y="2293832"/>
              <a:ext cx="2618473" cy="312274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23341" y="2280692"/>
              <a:ext cx="2276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스프링 프레임워크</a:t>
              </a:r>
              <a:endPara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38482"/>
            <a:ext cx="13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Introduce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07429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Design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81302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Technical</a:t>
            </a:r>
          </a:p>
        </p:txBody>
      </p:sp>
      <p:pic>
        <p:nvPicPr>
          <p:cNvPr id="2050" name="Picture 2" descr="ì ìì ë¶íë ììí¬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65635" y="1903910"/>
            <a:ext cx="2329836" cy="101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39" y="2917154"/>
            <a:ext cx="3997028" cy="212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0" descr="ì¤íë§íë ììí¬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3164" y="2036813"/>
            <a:ext cx="2428528" cy="88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ì¤íë§ êµ¬ì¡°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4735" y="2988269"/>
            <a:ext cx="3565383" cy="205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183327" y="5682734"/>
            <a:ext cx="4955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스프링 프레임워크를 기반으로 설계된 전자정부 프레임워크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340438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xmlns="" val="2382007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38482"/>
            <a:ext cx="13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Introduce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07429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Design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81302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Technical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04256" y="1146002"/>
            <a:ext cx="1391801" cy="6462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MyBatis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04256" y="1910271"/>
            <a:ext cx="1398487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AOP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4257" y="2702359"/>
            <a:ext cx="1391802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Session</a:t>
            </a:r>
          </a:p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Bean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04256" y="3501008"/>
            <a:ext cx="1398487" cy="6462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MultiPart</a:t>
            </a:r>
          </a:p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Resolver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04256" y="4293096"/>
            <a:ext cx="1391802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Interceptor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256" y="5086980"/>
            <a:ext cx="1391802" cy="6462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JavaMail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32758" y="1330640"/>
            <a:ext cx="6192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 UltraLight" pitchFamily="2" charset="-127"/>
                <a:ea typeface="나눔바른고딕 UltraLight" pitchFamily="2" charset="-127"/>
              </a:rPr>
              <a:t> </a:t>
            </a:r>
            <a:r>
              <a:rPr lang="en-US" altLang="ko-KR" sz="1200" dirty="0">
                <a:latin typeface="나눔바른고딕 UltraLight" pitchFamily="2" charset="-127"/>
                <a:ea typeface="나눔바른고딕 UltraLight" pitchFamily="2" charset="-127"/>
              </a:rPr>
              <a:t>XML </a:t>
            </a:r>
            <a:r>
              <a:rPr lang="ko-KR" altLang="en-US" sz="1200" dirty="0">
                <a:latin typeface="나눔바른고딕 UltraLight" pitchFamily="2" charset="-127"/>
                <a:ea typeface="나눔바른고딕 UltraLight" pitchFamily="2" charset="-127"/>
              </a:rPr>
              <a:t>서술자나 </a:t>
            </a:r>
            <a:r>
              <a:rPr lang="ko-KR" altLang="en-US" sz="1200" dirty="0" err="1">
                <a:latin typeface="나눔바른고딕 UltraLight" pitchFamily="2" charset="-127"/>
                <a:ea typeface="나눔바른고딕 UltraLight" pitchFamily="2" charset="-127"/>
              </a:rPr>
              <a:t>애너테이션</a:t>
            </a:r>
            <a:r>
              <a:rPr lang="en-US" altLang="ko-KR" sz="1200" dirty="0">
                <a:latin typeface="나눔바른고딕 UltraLight" pitchFamily="2" charset="-127"/>
                <a:ea typeface="나눔바른고딕 UltraLight" pitchFamily="2" charset="-127"/>
              </a:rPr>
              <a:t>(annotation)</a:t>
            </a:r>
            <a:r>
              <a:rPr lang="ko-KR" altLang="en-US" sz="1200" dirty="0">
                <a:latin typeface="나눔바른고딕 UltraLight" pitchFamily="2" charset="-127"/>
                <a:ea typeface="나눔바른고딕 UltraLight" pitchFamily="2" charset="-127"/>
              </a:rPr>
              <a:t>을 사용하여 저장 프로시저나 </a:t>
            </a:r>
            <a:r>
              <a:rPr lang="en-US" altLang="ko-KR" sz="1200" dirty="0">
                <a:latin typeface="나눔바른고딕 UltraLight" pitchFamily="2" charset="-127"/>
                <a:ea typeface="나눔바른고딕 UltraLight" pitchFamily="2" charset="-127"/>
              </a:rPr>
              <a:t>SQL</a:t>
            </a:r>
            <a:r>
              <a:rPr lang="ko-KR" altLang="en-US" sz="1200" dirty="0">
                <a:latin typeface="나눔바른고딕 UltraLight" pitchFamily="2" charset="-127"/>
                <a:ea typeface="나눔바른고딕 UltraLight" pitchFamily="2" charset="-127"/>
              </a:rPr>
              <a:t>문으로 객체들을 연결</a:t>
            </a:r>
            <a:r>
              <a:rPr lang="en-US" altLang="ko-KR" sz="1200" dirty="0">
                <a:latin typeface="나눔바른고딕 UltraLight" pitchFamily="2" charset="-127"/>
                <a:ea typeface="나눔바른고딕 UltraLight" pitchFamily="2" charset="-127"/>
              </a:rPr>
              <a:t>.</a:t>
            </a:r>
            <a:endParaRPr lang="ko-KR" altLang="en-US" sz="1200" dirty="0"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32758" y="1912012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 UltraLight" pitchFamily="2" charset="-127"/>
                <a:ea typeface="나눔바른고딕 UltraLight" pitchFamily="2" charset="-127"/>
              </a:rPr>
              <a:t>서비스 단위로 트랜잭션을 관리하기 위해 사용</a:t>
            </a:r>
            <a:r>
              <a:rPr lang="en-US" altLang="ko-KR" sz="1200" dirty="0">
                <a:latin typeface="나눔바른고딕 UltraLight" pitchFamily="2" charset="-127"/>
                <a:ea typeface="나눔바른고딕 UltraLight" pitchFamily="2" charset="-127"/>
              </a:rPr>
              <a:t>. Save*, insert*, update*, delete*, </a:t>
            </a:r>
            <a:r>
              <a:rPr lang="en-US" altLang="ko-KR" sz="1200" dirty="0" err="1">
                <a:latin typeface="나눔바른고딕 UltraLight" pitchFamily="2" charset="-127"/>
                <a:ea typeface="나눔바른고딕 UltraLight" pitchFamily="2" charset="-127"/>
              </a:rPr>
              <a:t>excute</a:t>
            </a:r>
            <a:r>
              <a:rPr lang="en-US" altLang="ko-KR" sz="1200" dirty="0">
                <a:latin typeface="나눔바른고딕 UltraLight" pitchFamily="2" charset="-127"/>
                <a:ea typeface="나눔바른고딕 UltraLight" pitchFamily="2" charset="-127"/>
              </a:rPr>
              <a:t>*, </a:t>
            </a:r>
            <a:r>
              <a:rPr lang="en-US" altLang="ko-KR" sz="1200" dirty="0" err="1">
                <a:latin typeface="나눔바른고딕 UltraLight" pitchFamily="2" charset="-127"/>
                <a:ea typeface="나눔바른고딕 UltraLight" pitchFamily="2" charset="-127"/>
              </a:rPr>
              <a:t>proc</a:t>
            </a:r>
            <a:r>
              <a:rPr lang="en-US" altLang="ko-KR" sz="1200" dirty="0">
                <a:latin typeface="나눔바른고딕 UltraLight" pitchFamily="2" charset="-127"/>
                <a:ea typeface="나눔바른고딕 UltraLight" pitchFamily="2" charset="-127"/>
              </a:rPr>
              <a:t>* </a:t>
            </a:r>
            <a:r>
              <a:rPr lang="ko-KR" altLang="en-US" sz="1200" dirty="0">
                <a:latin typeface="나눔바른고딕 UltraLight" pitchFamily="2" charset="-127"/>
                <a:ea typeface="나눔바른고딕 UltraLight" pitchFamily="2" charset="-127"/>
              </a:rPr>
              <a:t>로</a:t>
            </a:r>
            <a:r>
              <a:rPr lang="en-US" altLang="ko-KR" sz="1200" dirty="0">
                <a:latin typeface="나눔바른고딕 UltraLight" pitchFamily="2" charset="-127"/>
                <a:ea typeface="나눔바른고딕 UltraLight" pitchFamily="2" charset="-127"/>
              </a:rPr>
              <a:t> </a:t>
            </a:r>
            <a:r>
              <a:rPr lang="ko-KR" altLang="en-US" sz="1200" dirty="0">
                <a:latin typeface="나눔바른고딕 UltraLight" pitchFamily="2" charset="-127"/>
                <a:ea typeface="나눔바른고딕 UltraLight" pitchFamily="2" charset="-127"/>
              </a:rPr>
              <a:t>시작하는 함수는 예외 발생시 </a:t>
            </a:r>
            <a:r>
              <a:rPr lang="en-US" altLang="ko-KR" sz="1200" dirty="0">
                <a:latin typeface="나눔바른고딕 UltraLight" pitchFamily="2" charset="-127"/>
                <a:ea typeface="나눔바른고딕 UltraLight" pitchFamily="2" charset="-127"/>
              </a:rPr>
              <a:t>DB Rollback.</a:t>
            </a:r>
          </a:p>
          <a:p>
            <a:r>
              <a:rPr lang="en-US" altLang="ko-KR" sz="1200" dirty="0">
                <a:latin typeface="나눔바른고딕 UltraLight" pitchFamily="2" charset="-127"/>
                <a:ea typeface="나눔바른고딕 UltraLight" pitchFamily="2" charset="-127"/>
              </a:rPr>
              <a:t>search*,  select*, get* </a:t>
            </a:r>
            <a:r>
              <a:rPr lang="ko-KR" altLang="en-US" sz="1200" dirty="0">
                <a:latin typeface="나눔바른고딕 UltraLight" pitchFamily="2" charset="-127"/>
                <a:ea typeface="나눔바른고딕 UltraLight" pitchFamily="2" charset="-127"/>
              </a:rPr>
              <a:t>로 시작하는 함수는 </a:t>
            </a:r>
            <a:r>
              <a:rPr lang="en-US" altLang="ko-KR" sz="1200" dirty="0">
                <a:latin typeface="나눔바른고딕 UltraLight" pitchFamily="2" charset="-127"/>
                <a:ea typeface="나눔바른고딕 UltraLight" pitchFamily="2" charset="-127"/>
              </a:rPr>
              <a:t>ReadOnly.</a:t>
            </a:r>
            <a:endParaRPr lang="ko-KR" altLang="en-US" sz="1200" dirty="0"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32758" y="2887895"/>
            <a:ext cx="6192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 UltraLight" pitchFamily="2" charset="-127"/>
                <a:ea typeface="나눔바른고딕 UltraLight" pitchFamily="2" charset="-127"/>
              </a:rPr>
              <a:t>회원 관리를 위해 </a:t>
            </a:r>
            <a:r>
              <a:rPr lang="en-US" altLang="ko-KR" sz="1200" dirty="0">
                <a:latin typeface="나눔바른고딕 UltraLight" pitchFamily="2" charset="-127"/>
                <a:ea typeface="나눔바른고딕 UltraLight" pitchFamily="2" charset="-127"/>
              </a:rPr>
              <a:t>SessionBean</a:t>
            </a:r>
            <a:r>
              <a:rPr lang="ko-KR" altLang="en-US" sz="1200" dirty="0">
                <a:latin typeface="나눔바른고딕 UltraLight" pitchFamily="2" charset="-127"/>
                <a:ea typeface="나눔바른고딕 UltraLight" pitchFamily="2" charset="-127"/>
              </a:rPr>
              <a:t>을 사용</a:t>
            </a:r>
            <a:r>
              <a:rPr lang="en-US" altLang="ko-KR" sz="1200" dirty="0">
                <a:latin typeface="나눔바른고딕 UltraLight" pitchFamily="2" charset="-127"/>
                <a:ea typeface="나눔바른고딕 UltraLight" pitchFamily="2" charset="-127"/>
              </a:rPr>
              <a:t>.</a:t>
            </a:r>
            <a:endParaRPr lang="ko-KR" altLang="en-US" sz="1200" dirty="0"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32758" y="3685646"/>
            <a:ext cx="6192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 UltraLight" pitchFamily="2" charset="-127"/>
                <a:ea typeface="나눔바른고딕 UltraLight" pitchFamily="2" charset="-127"/>
              </a:rPr>
              <a:t>파일 업로드</a:t>
            </a:r>
            <a:r>
              <a:rPr lang="en-US" altLang="ko-KR" sz="1200" dirty="0">
                <a:latin typeface="나눔바른고딕 UltraLight" pitchFamily="2" charset="-127"/>
                <a:ea typeface="나눔바른고딕 UltraLight" pitchFamily="2" charset="-127"/>
              </a:rPr>
              <a:t>.</a:t>
            </a:r>
            <a:endParaRPr lang="ko-KR" altLang="en-US" sz="1200" dirty="0"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32758" y="4386299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 UltraLight" pitchFamily="2" charset="-127"/>
                <a:ea typeface="나눔바른고딕 UltraLight" pitchFamily="2" charset="-127"/>
              </a:rPr>
              <a:t>주소를 직접치고 들어오는 것을 관리하며</a:t>
            </a:r>
            <a:r>
              <a:rPr lang="en-US" altLang="ko-KR" sz="1200" dirty="0">
                <a:latin typeface="나눔바른고딕 UltraLight" pitchFamily="2" charset="-127"/>
                <a:ea typeface="나눔바른고딕 UltraLight" pitchFamily="2" charset="-127"/>
              </a:rPr>
              <a:t>, </a:t>
            </a:r>
            <a:r>
              <a:rPr lang="ko-KR" altLang="en-US" sz="1200" dirty="0">
                <a:latin typeface="나눔바른고딕 UltraLight" pitchFamily="2" charset="-127"/>
                <a:ea typeface="나눔바른고딕 UltraLight" pitchFamily="2" charset="-127"/>
              </a:rPr>
              <a:t>특정 </a:t>
            </a:r>
            <a:r>
              <a:rPr lang="en-US" altLang="ko-KR" sz="1200" dirty="0">
                <a:latin typeface="나눔바른고딕 UltraLight" pitchFamily="2" charset="-127"/>
                <a:ea typeface="나눔바른고딕 UltraLight" pitchFamily="2" charset="-127"/>
              </a:rPr>
              <a:t>url</a:t>
            </a:r>
            <a:r>
              <a:rPr lang="ko-KR" altLang="en-US" sz="1200" dirty="0">
                <a:latin typeface="나눔바른고딕 UltraLight" pitchFamily="2" charset="-127"/>
                <a:ea typeface="나눔바른고딕 UltraLight" pitchFamily="2" charset="-127"/>
              </a:rPr>
              <a:t>은 세션이 없어도 접속이 가능하도록 함</a:t>
            </a:r>
            <a:r>
              <a:rPr lang="en-US" altLang="ko-KR" sz="1200" dirty="0">
                <a:latin typeface="나눔바른고딕 UltraLight" pitchFamily="2" charset="-127"/>
                <a:ea typeface="나눔바른고딕 UltraLight" pitchFamily="2" charset="-127"/>
              </a:rPr>
              <a:t>.</a:t>
            </a:r>
          </a:p>
          <a:p>
            <a:r>
              <a:rPr lang="ko-KR" altLang="en-US" sz="1200" dirty="0">
                <a:latin typeface="나눔바른고딕 UltraLight" pitchFamily="2" charset="-127"/>
                <a:ea typeface="나눔바른고딕 UltraLight" pitchFamily="2" charset="-127"/>
              </a:rPr>
              <a:t>예</a:t>
            </a:r>
            <a:r>
              <a:rPr lang="en-US" altLang="ko-KR" sz="1200" dirty="0">
                <a:latin typeface="나눔바른고딕 UltraLight" pitchFamily="2" charset="-127"/>
                <a:ea typeface="나눔바른고딕 UltraLight" pitchFamily="2" charset="-127"/>
              </a:rPr>
              <a:t>&gt; </a:t>
            </a:r>
            <a:r>
              <a:rPr lang="ko-KR" altLang="en-US" sz="1200" dirty="0">
                <a:latin typeface="나눔바른고딕 UltraLight" pitchFamily="2" charset="-127"/>
                <a:ea typeface="나눔바른고딕 UltraLight" pitchFamily="2" charset="-127"/>
              </a:rPr>
              <a:t>로그인</a:t>
            </a:r>
            <a:r>
              <a:rPr lang="en-US" altLang="ko-KR" sz="1200" dirty="0">
                <a:latin typeface="나눔바른고딕 UltraLight" pitchFamily="2" charset="-127"/>
                <a:ea typeface="나눔바른고딕 UltraLight" pitchFamily="2" charset="-127"/>
              </a:rPr>
              <a:t>, </a:t>
            </a:r>
            <a:r>
              <a:rPr lang="ko-KR" altLang="en-US" sz="1200" dirty="0">
                <a:latin typeface="나눔바른고딕 UltraLight" pitchFamily="2" charset="-127"/>
                <a:ea typeface="나눔바른고딕 UltraLight" pitchFamily="2" charset="-127"/>
              </a:rPr>
              <a:t>회원가입 등</a:t>
            </a:r>
            <a:endParaRPr lang="en-US" altLang="ko-KR" sz="1200" dirty="0"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32758" y="5271618"/>
            <a:ext cx="6192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 UltraLight" pitchFamily="2" charset="-127"/>
                <a:ea typeface="나눔바른고딕 UltraLight" pitchFamily="2" charset="-127"/>
              </a:rPr>
              <a:t>메일 인증</a:t>
            </a:r>
            <a:r>
              <a:rPr lang="en-US" altLang="ko-KR" sz="1200" dirty="0">
                <a:latin typeface="나눔바른고딕 UltraLight" pitchFamily="2" charset="-127"/>
                <a:ea typeface="나눔바른고딕 UltraLight" pitchFamily="2" charset="-127"/>
              </a:rPr>
              <a:t>.</a:t>
            </a:r>
            <a:endParaRPr lang="ko-KR" altLang="en-US" sz="1200" dirty="0"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04256" y="5885656"/>
            <a:ext cx="1391802" cy="6462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Mobile Device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32758" y="5977961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고딕 UltraLight" pitchFamily="2" charset="-127"/>
                <a:ea typeface="나눔바른고딕 UltraLight" pitchFamily="2" charset="-127"/>
              </a:rPr>
              <a:t>데스크탑 브라우저와 모바일 디바이스에 의한 요청이 다르게 처리 될 때 유용</a:t>
            </a:r>
            <a:r>
              <a:rPr lang="en-US" altLang="ko-KR" sz="1200" dirty="0">
                <a:latin typeface="나눔바른고딕 UltraLight" pitchFamily="2" charset="-127"/>
                <a:ea typeface="나눔바른고딕 UltraLight" pitchFamily="2" charset="-127"/>
              </a:rPr>
              <a:t>.</a:t>
            </a:r>
          </a:p>
          <a:p>
            <a:r>
              <a:rPr lang="ko-KR" altLang="en-US" sz="1200" dirty="0">
                <a:latin typeface="나눔바른고딕 UltraLight" pitchFamily="2" charset="-127"/>
                <a:ea typeface="나눔바른고딕 UltraLight" pitchFamily="2" charset="-127"/>
              </a:rPr>
              <a:t>반환 값을 통해 모바일 또는 데스크탑 브라우저를 구분</a:t>
            </a:r>
            <a:r>
              <a:rPr lang="en-US" altLang="ko-KR" sz="1200" dirty="0">
                <a:latin typeface="나눔바른고딕 UltraLight" pitchFamily="2" charset="-127"/>
                <a:ea typeface="나눔바른고딕 UltraLight" pitchFamily="2" charset="-127"/>
              </a:rPr>
              <a:t>.</a:t>
            </a:r>
            <a:endParaRPr lang="ko-KR" altLang="en-US" sz="1200" dirty="0"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40438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xmlns="" val="653669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62763" y="1390445"/>
            <a:ext cx="2618473" cy="338554"/>
            <a:chOff x="2552355" y="2280692"/>
            <a:chExt cx="2618473" cy="338554"/>
          </a:xfrm>
        </p:grpSpPr>
        <p:sp>
          <p:nvSpPr>
            <p:cNvPr id="23" name="직사각형 22"/>
            <p:cNvSpPr/>
            <p:nvPr/>
          </p:nvSpPr>
          <p:spPr>
            <a:xfrm>
              <a:off x="2552355" y="2293832"/>
              <a:ext cx="2618473" cy="312274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23341" y="2280692"/>
              <a:ext cx="2276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모바일</a:t>
              </a:r>
              <a:r>
                <a:rPr lang="ko-KR" altLang="en-US" sz="16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웹</a:t>
              </a:r>
              <a:endPara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134541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rot="5400000">
            <a:off x="712038" y="167548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38482"/>
            <a:ext cx="13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Introduce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07429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Design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81302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Technical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75656" y="1929026"/>
            <a:ext cx="7668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모바일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화면과 웹 화면 모두 구현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jQuery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mobile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을 활용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미디어 쿼리를 이용하여 사이즈별 화면을 구현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360px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의 작은 크기 모바일 부터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1024px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의 테블릿 화면으로 구성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925999" y="3252785"/>
            <a:ext cx="5150266" cy="3159373"/>
            <a:chOff x="1043608" y="2564904"/>
            <a:chExt cx="5513206" cy="2871341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2564904"/>
              <a:ext cx="5513206" cy="2871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직사각형 36"/>
            <p:cNvSpPr/>
            <p:nvPr/>
          </p:nvSpPr>
          <p:spPr>
            <a:xfrm>
              <a:off x="4788024" y="5085184"/>
              <a:ext cx="1656184" cy="351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340438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Conclude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45FCC27-F3EA-4024-BC4D-34986C4F4CD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85069" y="2970342"/>
            <a:ext cx="1844382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7453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263" y="1813618"/>
            <a:ext cx="834325" cy="424643"/>
            <a:chOff x="1263" y="1813618"/>
            <a:chExt cx="834325" cy="424643"/>
          </a:xfrm>
        </p:grpSpPr>
        <p:sp>
          <p:nvSpPr>
            <p:cNvPr id="9" name="직사각형 8"/>
            <p:cNvSpPr/>
            <p:nvPr/>
          </p:nvSpPr>
          <p:spPr>
            <a:xfrm>
              <a:off x="1263" y="181361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 rot="5400000">
              <a:off x="717553" y="2143690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32" name="갈매기형 수장 31"/>
          <p:cNvSpPr/>
          <p:nvPr/>
        </p:nvSpPr>
        <p:spPr>
          <a:xfrm>
            <a:off x="1767323" y="15016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갈매기형 수장 32"/>
          <p:cNvSpPr/>
          <p:nvPr/>
        </p:nvSpPr>
        <p:spPr>
          <a:xfrm>
            <a:off x="1619672" y="15016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797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jqGrid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38482"/>
            <a:ext cx="13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Introduce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7429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Technical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75656" y="1929026"/>
            <a:ext cx="766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jQuery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라이브러리를 이용한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Grid Plugin.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웹에서 테이블 형식의 데이터를 표시하고 조작을 위한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Ajax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기반 자바스크립트 컨트롤러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jQuery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-UI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기반으로 하기 때문에 원하는 테마를 만들어서 사용 가능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</p:txBody>
      </p:sp>
      <p:sp>
        <p:nvSpPr>
          <p:cNvPr id="3" name="AutoShape 2" descr="JQGRID ì¥ì 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JQGRID ì¥ì 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65285"/>
            <a:ext cx="69913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475656" y="289982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[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동작 원리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]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340438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xmlns="" val="3227387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263" y="1813618"/>
            <a:ext cx="834325" cy="424643"/>
            <a:chOff x="1263" y="1813618"/>
            <a:chExt cx="834325" cy="424643"/>
          </a:xfrm>
        </p:grpSpPr>
        <p:sp>
          <p:nvSpPr>
            <p:cNvPr id="9" name="직사각형 8"/>
            <p:cNvSpPr/>
            <p:nvPr/>
          </p:nvSpPr>
          <p:spPr>
            <a:xfrm>
              <a:off x="1263" y="1813618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/>
            <p:cNvSpPr/>
            <p:nvPr/>
          </p:nvSpPr>
          <p:spPr>
            <a:xfrm rot="5400000">
              <a:off x="717553" y="2143690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32" name="갈매기형 수장 31"/>
          <p:cNvSpPr/>
          <p:nvPr/>
        </p:nvSpPr>
        <p:spPr>
          <a:xfrm>
            <a:off x="1767323" y="15016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갈매기형 수장 32"/>
          <p:cNvSpPr/>
          <p:nvPr/>
        </p:nvSpPr>
        <p:spPr>
          <a:xfrm>
            <a:off x="1619672" y="15016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797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jqGrid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08" y="138482"/>
            <a:ext cx="13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Introduce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7429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Technical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75656" y="1929026"/>
            <a:ext cx="7668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[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장점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]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jQuery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-UI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이용하여 원하는 디자인으로 설계 가능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페이징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및 정렬 기능 제공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AutoShape 2" descr="JQGRID ì¥ì 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JQGRID ì¥ì 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2869" y="2899683"/>
            <a:ext cx="6670935" cy="139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2869" y="4365104"/>
            <a:ext cx="6670935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40438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xmlns="" val="1143535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64288" y="2921168"/>
            <a:ext cx="3015424" cy="1015663"/>
            <a:chOff x="3720990" y="3152001"/>
            <a:chExt cx="1710368" cy="1015663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결론 및 향후 계획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Conclude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49988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47864" y="3005598"/>
            <a:ext cx="2511368" cy="1015663"/>
            <a:chOff x="3720990" y="3152001"/>
            <a:chExt cx="1710368" cy="1015663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배경 및 목적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Introduce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3686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3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Introduce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7429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Technical</a:t>
            </a:r>
          </a:p>
        </p:txBody>
      </p:sp>
      <p:sp>
        <p:nvSpPr>
          <p:cNvPr id="3" name="AutoShape 2" descr="JQGRID ì¥ì 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JQGRID ì¥ì 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340438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Conclude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CBC8D5CC-60A1-496E-89D9-A1F00B4FE9A7}"/>
              </a:ext>
            </a:extLst>
          </p:cNvPr>
          <p:cNvGrpSpPr/>
          <p:nvPr/>
        </p:nvGrpSpPr>
        <p:grpSpPr>
          <a:xfrm>
            <a:off x="1617257" y="2283440"/>
            <a:ext cx="288032" cy="154419"/>
            <a:chOff x="1619672" y="1501677"/>
            <a:chExt cx="288032" cy="154419"/>
          </a:xfrm>
        </p:grpSpPr>
        <p:sp>
          <p:nvSpPr>
            <p:cNvPr id="28" name="갈매기형 수장 31">
              <a:extLst>
                <a:ext uri="{FF2B5EF4-FFF2-40B4-BE49-F238E27FC236}">
                  <a16:creationId xmlns:a16="http://schemas.microsoft.com/office/drawing/2014/main" xmlns="" id="{605FA846-21AE-4053-BDB9-3B3E02608E32}"/>
                </a:ext>
              </a:extLst>
            </p:cNvPr>
            <p:cNvSpPr/>
            <p:nvPr/>
          </p:nvSpPr>
          <p:spPr>
            <a:xfrm>
              <a:off x="1767323" y="1501677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갈매기형 수장 32">
              <a:extLst>
                <a:ext uri="{FF2B5EF4-FFF2-40B4-BE49-F238E27FC236}">
                  <a16:creationId xmlns:a16="http://schemas.microsoft.com/office/drawing/2014/main" xmlns="" id="{4573F057-5EE5-48A1-BE6B-E920C07B7937}"/>
                </a:ext>
              </a:extLst>
            </p:cNvPr>
            <p:cNvSpPr/>
            <p:nvPr/>
          </p:nvSpPr>
          <p:spPr>
            <a:xfrm>
              <a:off x="1619672" y="1501677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2FC0970-E991-4599-9532-A2170DC84994}"/>
              </a:ext>
            </a:extLst>
          </p:cNvPr>
          <p:cNvSpPr txBox="1"/>
          <p:nvPr/>
        </p:nvSpPr>
        <p:spPr>
          <a:xfrm>
            <a:off x="2053672" y="2769551"/>
            <a:ext cx="68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의의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1137CBC4-8C2F-4CD6-98BB-0FEC0E1CAA50}"/>
              </a:ext>
            </a:extLst>
          </p:cNvPr>
          <p:cNvGrpSpPr/>
          <p:nvPr/>
        </p:nvGrpSpPr>
        <p:grpSpPr>
          <a:xfrm>
            <a:off x="1613622" y="2877008"/>
            <a:ext cx="288032" cy="154419"/>
            <a:chOff x="1619672" y="1501677"/>
            <a:chExt cx="288032" cy="154419"/>
          </a:xfrm>
        </p:grpSpPr>
        <p:sp>
          <p:nvSpPr>
            <p:cNvPr id="35" name="갈매기형 수장 31">
              <a:extLst>
                <a:ext uri="{FF2B5EF4-FFF2-40B4-BE49-F238E27FC236}">
                  <a16:creationId xmlns:a16="http://schemas.microsoft.com/office/drawing/2014/main" xmlns="" id="{8205CC48-B1DB-4356-A4ED-E399B34D50B7}"/>
                </a:ext>
              </a:extLst>
            </p:cNvPr>
            <p:cNvSpPr/>
            <p:nvPr/>
          </p:nvSpPr>
          <p:spPr>
            <a:xfrm>
              <a:off x="1767323" y="1501677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갈매기형 수장 32">
              <a:extLst>
                <a:ext uri="{FF2B5EF4-FFF2-40B4-BE49-F238E27FC236}">
                  <a16:creationId xmlns:a16="http://schemas.microsoft.com/office/drawing/2014/main" xmlns="" id="{F8C5A018-F5E1-4589-ACA4-7EB83FB595FA}"/>
                </a:ext>
              </a:extLst>
            </p:cNvPr>
            <p:cNvSpPr/>
            <p:nvPr/>
          </p:nvSpPr>
          <p:spPr>
            <a:xfrm>
              <a:off x="1619672" y="1501677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DD0575C-E6A2-4172-8CDC-84938BCF346B}"/>
              </a:ext>
            </a:extLst>
          </p:cNvPr>
          <p:cNvSpPr txBox="1"/>
          <p:nvPr/>
        </p:nvSpPr>
        <p:spPr>
          <a:xfrm>
            <a:off x="2057307" y="3363119"/>
            <a:ext cx="6826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IPP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현장실습과 취직으로 인한 시간 부족으로 결제와 정산 부분 구현되지 않음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2C358E89-1102-4210-9176-5BEEB5A4F5E9}"/>
              </a:ext>
            </a:extLst>
          </p:cNvPr>
          <p:cNvGrpSpPr/>
          <p:nvPr/>
        </p:nvGrpSpPr>
        <p:grpSpPr>
          <a:xfrm>
            <a:off x="1617257" y="3470576"/>
            <a:ext cx="288032" cy="154419"/>
            <a:chOff x="1619672" y="1501677"/>
            <a:chExt cx="288032" cy="154419"/>
          </a:xfrm>
        </p:grpSpPr>
        <p:sp>
          <p:nvSpPr>
            <p:cNvPr id="39" name="갈매기형 수장 31">
              <a:extLst>
                <a:ext uri="{FF2B5EF4-FFF2-40B4-BE49-F238E27FC236}">
                  <a16:creationId xmlns:a16="http://schemas.microsoft.com/office/drawing/2014/main" xmlns="" id="{20499363-24B2-4D88-8E0C-CE124E36C35C}"/>
                </a:ext>
              </a:extLst>
            </p:cNvPr>
            <p:cNvSpPr/>
            <p:nvPr/>
          </p:nvSpPr>
          <p:spPr>
            <a:xfrm>
              <a:off x="1767323" y="1501677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갈매기형 수장 32">
              <a:extLst>
                <a:ext uri="{FF2B5EF4-FFF2-40B4-BE49-F238E27FC236}">
                  <a16:creationId xmlns:a16="http://schemas.microsoft.com/office/drawing/2014/main" xmlns="" id="{0B1300B1-1ECA-4D31-A3A7-D2979E31DE0D}"/>
                </a:ext>
              </a:extLst>
            </p:cNvPr>
            <p:cNvSpPr/>
            <p:nvPr/>
          </p:nvSpPr>
          <p:spPr>
            <a:xfrm>
              <a:off x="1619672" y="1501677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464D0F0-8D18-4154-A5B0-81F63847A2E4}"/>
              </a:ext>
            </a:extLst>
          </p:cNvPr>
          <p:cNvSpPr txBox="1"/>
          <p:nvPr/>
        </p:nvSpPr>
        <p:spPr>
          <a:xfrm>
            <a:off x="2050037" y="4235475"/>
            <a:ext cx="68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결론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0D6D4358-5DF0-42AF-B245-B7F1CD13D468}"/>
              </a:ext>
            </a:extLst>
          </p:cNvPr>
          <p:cNvGrpSpPr/>
          <p:nvPr/>
        </p:nvGrpSpPr>
        <p:grpSpPr>
          <a:xfrm>
            <a:off x="1609987" y="4342932"/>
            <a:ext cx="288032" cy="154419"/>
            <a:chOff x="1619672" y="1501677"/>
            <a:chExt cx="288032" cy="154419"/>
          </a:xfrm>
        </p:grpSpPr>
        <p:sp>
          <p:nvSpPr>
            <p:cNvPr id="43" name="갈매기형 수장 31">
              <a:extLst>
                <a:ext uri="{FF2B5EF4-FFF2-40B4-BE49-F238E27FC236}">
                  <a16:creationId xmlns:a16="http://schemas.microsoft.com/office/drawing/2014/main" xmlns="" id="{C7DC5391-9E90-4D3B-99DF-07F30E7F064B}"/>
                </a:ext>
              </a:extLst>
            </p:cNvPr>
            <p:cNvSpPr/>
            <p:nvPr/>
          </p:nvSpPr>
          <p:spPr>
            <a:xfrm>
              <a:off x="1767323" y="1501677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갈매기형 수장 32">
              <a:extLst>
                <a:ext uri="{FF2B5EF4-FFF2-40B4-BE49-F238E27FC236}">
                  <a16:creationId xmlns:a16="http://schemas.microsoft.com/office/drawing/2014/main" xmlns="" id="{8ADA98A0-CD3A-4CBC-A8B6-75FCA8BE8C33}"/>
                </a:ext>
              </a:extLst>
            </p:cNvPr>
            <p:cNvSpPr/>
            <p:nvPr/>
          </p:nvSpPr>
          <p:spPr>
            <a:xfrm>
              <a:off x="1619672" y="1501677"/>
              <a:ext cx="140381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897CBCB5-9315-4A96-9469-510160613C95}"/>
              </a:ext>
            </a:extLst>
          </p:cNvPr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>
            <a:extLst>
              <a:ext uri="{FF2B5EF4-FFF2-40B4-BE49-F238E27FC236}">
                <a16:creationId xmlns:a16="http://schemas.microsoft.com/office/drawing/2014/main" xmlns="" id="{961F1B3B-7EAE-4DC0-9669-A174638D5E2B}"/>
              </a:ext>
            </a:extLst>
          </p:cNvPr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3927AE7-676C-47D6-828A-497F5B749298}"/>
              </a:ext>
            </a:extLst>
          </p:cNvPr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xmlns="" val="3257332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시연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Play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0973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6816" y="3005599"/>
            <a:ext cx="1710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QnA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7916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843644"/>
            <a:ext cx="275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MEMBERS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공과일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–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김경민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김희현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이건수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564904"/>
            <a:ext cx="27545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가천대학교</a:t>
            </a:r>
            <a:r>
              <a:rPr lang="ko-KR" altLang="en-US" sz="11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컴퓨터공학과 </a:t>
            </a:r>
            <a:r>
              <a:rPr lang="en-US" altLang="ko-KR" sz="11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 </a:t>
            </a:r>
            <a:r>
              <a:rPr lang="ko-KR" altLang="en-US" sz="11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졸업</a:t>
            </a:r>
            <a:endParaRPr lang="en-US" altLang="ko-KR" sz="11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1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1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프로젝트</a:t>
            </a:r>
            <a:endParaRPr lang="en-US" altLang="ko-KR" sz="11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339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3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Introduce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7429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Technical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767323" y="15016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619672" y="15016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797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배경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860279" y="3072782"/>
            <a:ext cx="3668640" cy="584775"/>
            <a:chOff x="2552355" y="2280692"/>
            <a:chExt cx="2618473" cy="584775"/>
          </a:xfrm>
        </p:grpSpPr>
        <p:sp>
          <p:nvSpPr>
            <p:cNvPr id="33" name="직사각형 32"/>
            <p:cNvSpPr/>
            <p:nvPr/>
          </p:nvSpPr>
          <p:spPr>
            <a:xfrm>
              <a:off x="2552355" y="2293832"/>
              <a:ext cx="2618473" cy="312274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23341" y="2280692"/>
              <a:ext cx="2276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동적으로  홈페이지 생성 및 관리</a:t>
              </a:r>
              <a:endPara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2860280" y="3932122"/>
            <a:ext cx="3668639" cy="338554"/>
            <a:chOff x="2552355" y="2280692"/>
            <a:chExt cx="2618473" cy="338554"/>
          </a:xfrm>
        </p:grpSpPr>
        <p:sp>
          <p:nvSpPr>
            <p:cNvPr id="25" name="직사각형 24"/>
            <p:cNvSpPr/>
            <p:nvPr/>
          </p:nvSpPr>
          <p:spPr>
            <a:xfrm>
              <a:off x="2552355" y="2293832"/>
              <a:ext cx="2618473" cy="312274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23341" y="2280692"/>
              <a:ext cx="2276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ASP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340438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xmlns="" val="1275414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3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Introduce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7429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Technical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2827334" y="1379560"/>
            <a:ext cx="3668400" cy="830997"/>
            <a:chOff x="2552355" y="2280692"/>
            <a:chExt cx="2618473" cy="830997"/>
          </a:xfrm>
        </p:grpSpPr>
        <p:sp>
          <p:nvSpPr>
            <p:cNvPr id="29" name="직사각형 28"/>
            <p:cNvSpPr/>
            <p:nvPr/>
          </p:nvSpPr>
          <p:spPr>
            <a:xfrm>
              <a:off x="2552355" y="2293832"/>
              <a:ext cx="2618473" cy="312274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23341" y="2280692"/>
              <a:ext cx="2276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동적으로  홈페이지 생성 및 관리</a:t>
              </a:r>
              <a:endPara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  <a:p>
              <a:pPr algn="ctr"/>
              <a:endPara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7274" y="2242313"/>
            <a:ext cx="872273" cy="87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1474" y="2241434"/>
            <a:ext cx="872273" cy="87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36204" y="2242313"/>
            <a:ext cx="872273" cy="87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아래쪽 화살표 설명선 3"/>
          <p:cNvSpPr/>
          <p:nvPr/>
        </p:nvSpPr>
        <p:spPr>
          <a:xfrm>
            <a:off x="1688949" y="3645024"/>
            <a:ext cx="5945169" cy="819948"/>
          </a:xfrm>
          <a:prstGeom prst="downArrowCallout">
            <a:avLst>
              <a:gd name="adj1" fmla="val 18224"/>
              <a:gd name="adj2" fmla="val 19354"/>
              <a:gd name="adj3" fmla="val 29517"/>
              <a:gd name="adj4" fmla="val 4578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 UltraLight" pitchFamily="2" charset="-127"/>
                <a:ea typeface="나눔바른고딕 UltraLight" pitchFamily="2" charset="-127"/>
              </a:rPr>
              <a:t>MEMBERS</a:t>
            </a:r>
            <a:endParaRPr lang="ko-KR" altLang="en-US" dirty="0"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274" y="2996952"/>
            <a:ext cx="87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미용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25397" y="2996952"/>
            <a:ext cx="87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헬스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36204" y="2996952"/>
            <a:ext cx="87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식품</a:t>
            </a:r>
          </a:p>
        </p:txBody>
      </p:sp>
      <p:pic>
        <p:nvPicPr>
          <p:cNvPr id="1032" name="Picture 8" descr="웹페이지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0219" y="4663887"/>
            <a:ext cx="1399328" cy="139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웹페이지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1870" y="4663887"/>
            <a:ext cx="1399328" cy="139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8" descr="웹페이지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36204" y="4663887"/>
            <a:ext cx="1399328" cy="139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2113746" y="6063215"/>
            <a:ext cx="87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미용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211473" y="6073127"/>
            <a:ext cx="87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헬스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99731" y="6073127"/>
            <a:ext cx="87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식품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40438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xmlns="" val="277102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3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Introduce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7429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Technical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3262763" y="1390445"/>
            <a:ext cx="2618473" cy="338554"/>
            <a:chOff x="2552355" y="2280692"/>
            <a:chExt cx="2618473" cy="338554"/>
          </a:xfrm>
        </p:grpSpPr>
        <p:sp>
          <p:nvSpPr>
            <p:cNvPr id="29" name="직사각형 28"/>
            <p:cNvSpPr/>
            <p:nvPr/>
          </p:nvSpPr>
          <p:spPr>
            <a:xfrm>
              <a:off x="2552355" y="2293832"/>
              <a:ext cx="2618473" cy="312274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23341" y="2280692"/>
              <a:ext cx="2276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ASP</a:t>
              </a:r>
            </a:p>
          </p:txBody>
        </p:sp>
      </p:grpSp>
      <p:sp>
        <p:nvSpPr>
          <p:cNvPr id="36" name="갈매기형 수장 35"/>
          <p:cNvSpPr/>
          <p:nvPr/>
        </p:nvSpPr>
        <p:spPr>
          <a:xfrm>
            <a:off x="1916565" y="256490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갈매기형 수장 36"/>
          <p:cNvSpPr/>
          <p:nvPr/>
        </p:nvSpPr>
        <p:spPr>
          <a:xfrm>
            <a:off x="1768914" y="256490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3929" y="2457447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바른고딕 UltraLight" pitchFamily="2" charset="-127"/>
                <a:ea typeface="나눔바른고딕 UltraLight" pitchFamily="2" charset="-127"/>
              </a:rPr>
              <a:t>Application</a:t>
            </a:r>
            <a:r>
              <a:rPr lang="en-US" altLang="ko-KR" dirty="0">
                <a:latin typeface="나눔바른고딕 UltraLight" pitchFamily="2" charset="-127"/>
                <a:ea typeface="나눔바른고딕 UltraLight" pitchFamily="2" charset="-127"/>
              </a:rPr>
              <a:t> Service Provider</a:t>
            </a:r>
            <a:endParaRPr lang="ko-KR" altLang="en-US" dirty="0"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39" name="갈매기형 수장 38"/>
          <p:cNvSpPr/>
          <p:nvPr/>
        </p:nvSpPr>
        <p:spPr>
          <a:xfrm>
            <a:off x="1916565" y="30666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1768914" y="30666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73928" y="2959145"/>
            <a:ext cx="573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 UltraLight" pitchFamily="2" charset="-127"/>
                <a:ea typeface="나눔바른고딕 UltraLight" pitchFamily="2" charset="-127"/>
              </a:rPr>
              <a:t>개인이나 기업이 응용 프로그램을 직접 설치하는 방식이 아닌 인터넷을 이용해 응용 프로그램을 임대</a:t>
            </a:r>
            <a:r>
              <a:rPr lang="en-US" altLang="ko-KR" dirty="0">
                <a:latin typeface="나눔바른고딕 UltraLight" pitchFamily="2" charset="-127"/>
                <a:ea typeface="나눔바른고딕 UltraLight" pitchFamily="2" charset="-127"/>
              </a:rPr>
              <a:t>, </a:t>
            </a:r>
            <a:r>
              <a:rPr lang="ko-KR" altLang="en-US" dirty="0">
                <a:latin typeface="나눔바른고딕 UltraLight" pitchFamily="2" charset="-127"/>
                <a:ea typeface="나눔바른고딕 UltraLight" pitchFamily="2" charset="-127"/>
              </a:rPr>
              <a:t>관리해주는 제공자</a:t>
            </a:r>
            <a:r>
              <a:rPr lang="en-US" altLang="ko-KR" dirty="0">
                <a:latin typeface="나눔바른고딕 UltraLight" pitchFamily="2" charset="-127"/>
                <a:ea typeface="나눔바른고딕 UltraLight" pitchFamily="2" charset="-127"/>
              </a:rPr>
              <a:t>.</a:t>
            </a:r>
            <a:endParaRPr lang="ko-KR" altLang="en-US" dirty="0"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43" name="갈매기형 수장 42"/>
          <p:cNvSpPr/>
          <p:nvPr/>
        </p:nvSpPr>
        <p:spPr>
          <a:xfrm>
            <a:off x="1916565" y="379014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갈매기형 수장 43"/>
          <p:cNvSpPr/>
          <p:nvPr/>
        </p:nvSpPr>
        <p:spPr>
          <a:xfrm>
            <a:off x="1768914" y="379014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73928" y="3682686"/>
            <a:ext cx="645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바른고딕 UltraLight" pitchFamily="2" charset="-127"/>
                <a:ea typeface="나눔바른고딕 UltraLight" pitchFamily="2" charset="-127"/>
              </a:rPr>
              <a:t>SaaS</a:t>
            </a:r>
            <a:r>
              <a:rPr lang="en-US" altLang="ko-KR" dirty="0">
                <a:latin typeface="나눔바른고딕 UltraLight" pitchFamily="2" charset="-127"/>
                <a:ea typeface="나눔바른고딕 UltraLight" pitchFamily="2" charset="-127"/>
              </a:rPr>
              <a:t> / </a:t>
            </a:r>
            <a:r>
              <a:rPr lang="en-US" altLang="ko-KR" dirty="0" err="1">
                <a:latin typeface="나눔바른고딕 UltraLight" pitchFamily="2" charset="-127"/>
                <a:ea typeface="나눔바른고딕 UltraLight" pitchFamily="2" charset="-127"/>
              </a:rPr>
              <a:t>Salesforce</a:t>
            </a:r>
            <a:r>
              <a:rPr lang="en-US" altLang="ko-KR" dirty="0">
                <a:latin typeface="나눔바른고딕 UltraLight" pitchFamily="2" charset="-127"/>
                <a:ea typeface="나눔바른고딕 UltraLight" pitchFamily="2" charset="-127"/>
              </a:rPr>
              <a:t> / </a:t>
            </a:r>
            <a:r>
              <a:rPr lang="ko-KR" altLang="en-US" dirty="0" err="1">
                <a:latin typeface="나눔바른고딕 UltraLight" pitchFamily="2" charset="-127"/>
                <a:ea typeface="나눔바른고딕 UltraLight" pitchFamily="2" charset="-127"/>
              </a:rPr>
              <a:t>팀오피스</a:t>
            </a:r>
            <a:r>
              <a:rPr lang="en-US" altLang="ko-KR" dirty="0">
                <a:latin typeface="나눔바른고딕 UltraLight" pitchFamily="2" charset="-127"/>
                <a:ea typeface="나눔바른고딕 UltraLight" pitchFamily="2" charset="-127"/>
              </a:rPr>
              <a:t> / KT </a:t>
            </a:r>
            <a:r>
              <a:rPr lang="ko-KR" altLang="en-US" dirty="0" err="1">
                <a:latin typeface="나눔바른고딕 UltraLight" pitchFamily="2" charset="-127"/>
                <a:ea typeface="나눔바른고딕 UltraLight" pitchFamily="2" charset="-127"/>
              </a:rPr>
              <a:t>비즈메카</a:t>
            </a:r>
            <a:r>
              <a:rPr lang="en-US" altLang="ko-KR" dirty="0">
                <a:latin typeface="나눔바른고딕 UltraLight" pitchFamily="2" charset="-127"/>
                <a:ea typeface="나눔바른고딕 UltraLight" pitchFamily="2" charset="-127"/>
              </a:rPr>
              <a:t> / </a:t>
            </a:r>
            <a:r>
              <a:rPr lang="ko-KR" altLang="en-US" dirty="0" err="1">
                <a:latin typeface="나눔바른고딕 UltraLight" pitchFamily="2" charset="-127"/>
                <a:ea typeface="나눔바른고딕 UltraLight" pitchFamily="2" charset="-127"/>
              </a:rPr>
              <a:t>프로젝트웨어</a:t>
            </a:r>
            <a:endParaRPr lang="ko-KR" altLang="en-US" dirty="0"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40438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xmlns="" val="277102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43608" y="138482"/>
            <a:ext cx="13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Introduce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07429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Design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81302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Technical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3" name="갈매기형 수장 22"/>
          <p:cNvSpPr/>
          <p:nvPr/>
        </p:nvSpPr>
        <p:spPr>
          <a:xfrm>
            <a:off x="1767323" y="15016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619672" y="15016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797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767323" y="2298358"/>
            <a:ext cx="2618473" cy="338554"/>
            <a:chOff x="2552355" y="2280692"/>
            <a:chExt cx="2618473" cy="338554"/>
          </a:xfrm>
        </p:grpSpPr>
        <p:sp>
          <p:nvSpPr>
            <p:cNvPr id="38" name="직사각형 37"/>
            <p:cNvSpPr/>
            <p:nvPr/>
          </p:nvSpPr>
          <p:spPr>
            <a:xfrm>
              <a:off x="2552355" y="2293832"/>
              <a:ext cx="2618473" cy="312274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23341" y="2280692"/>
              <a:ext cx="2276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YGOON </a:t>
              </a:r>
              <a:r>
                <a:rPr lang="ko-KR" altLang="en-US" sz="16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교육할인스토어</a:t>
              </a:r>
              <a:endPara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076056" y="2285218"/>
            <a:ext cx="2618473" cy="338554"/>
            <a:chOff x="2552355" y="2280692"/>
            <a:chExt cx="2618473" cy="338554"/>
          </a:xfrm>
        </p:grpSpPr>
        <p:sp>
          <p:nvSpPr>
            <p:cNvPr id="41" name="직사각형 40"/>
            <p:cNvSpPr/>
            <p:nvPr/>
          </p:nvSpPr>
          <p:spPr>
            <a:xfrm>
              <a:off x="2552355" y="2293832"/>
              <a:ext cx="2618473" cy="312274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23341" y="2280692"/>
              <a:ext cx="2276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KT </a:t>
              </a:r>
              <a:r>
                <a:rPr lang="ko-KR" altLang="en-US" sz="1600" b="1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비즈메카</a:t>
              </a:r>
              <a:endPara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395" y="2760024"/>
            <a:ext cx="16478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4217" y="2789746"/>
            <a:ext cx="19621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516492" y="3501008"/>
            <a:ext cx="3055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나눔바른고딕 UltraLight" pitchFamily="2" charset="-127"/>
                <a:ea typeface="나눔바른고딕 UltraLight" pitchFamily="2" charset="-127"/>
              </a:rPr>
              <a:t>학생 및 교직원 전용 할인    </a:t>
            </a:r>
            <a:r>
              <a:rPr lang="ko-KR" altLang="en-US" dirty="0" err="1">
                <a:latin typeface="나눔바른고딕 UltraLight" pitchFamily="2" charset="-127"/>
                <a:ea typeface="나눔바른고딕 UltraLight" pitchFamily="2" charset="-127"/>
              </a:rPr>
              <a:t>복지몰</a:t>
            </a:r>
            <a:r>
              <a:rPr lang="en-US" altLang="ko-KR" dirty="0">
                <a:latin typeface="나눔바른고딕 UltraLight" pitchFamily="2" charset="-127"/>
                <a:ea typeface="나눔바른고딕 UltraLight" pitchFamily="2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나눔바른고딕 UltraLight" pitchFamily="2" charset="-127"/>
                <a:ea typeface="나눔바른고딕 UltraLight" pitchFamily="2" charset="-127"/>
              </a:rPr>
              <a:t>회원가입 시 학교 홈페이지 인증 필요</a:t>
            </a:r>
            <a:r>
              <a:rPr lang="en-US" altLang="ko-KR" dirty="0">
                <a:latin typeface="나눔바른고딕 UltraLight" pitchFamily="2" charset="-127"/>
                <a:ea typeface="나눔바른고딕 UltraLight" pitchFamily="2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나눔바른고딕 UltraLight" pitchFamily="2" charset="-127"/>
                <a:ea typeface="나눔바른고딕 UltraLight" pitchFamily="2" charset="-127"/>
              </a:rPr>
              <a:t>30% </a:t>
            </a:r>
            <a:r>
              <a:rPr lang="ko-KR" altLang="en-US" dirty="0">
                <a:latin typeface="나눔바른고딕 UltraLight" pitchFamily="2" charset="-127"/>
                <a:ea typeface="나눔바른고딕 UltraLight" pitchFamily="2" charset="-127"/>
              </a:rPr>
              <a:t>할인된 가격 수준으로 판매</a:t>
            </a:r>
            <a:r>
              <a:rPr lang="en-US" altLang="ko-KR" dirty="0">
                <a:latin typeface="나눔바른고딕 UltraLight" pitchFamily="2" charset="-127"/>
                <a:ea typeface="나눔바른고딕 UltraLight" pitchFamily="2" charset="-127"/>
              </a:rPr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32040" y="3501008"/>
            <a:ext cx="3055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atin typeface="나눔바른고딕 UltraLight" pitchFamily="2" charset="-127"/>
                <a:ea typeface="나눔바른고딕 UltraLight" pitchFamily="2" charset="-127"/>
              </a:rPr>
              <a:t>기업 업무 솔루션</a:t>
            </a:r>
            <a:r>
              <a:rPr lang="en-US" altLang="ko-KR" dirty="0">
                <a:latin typeface="나눔바른고딕 UltraLight" pitchFamily="2" charset="-127"/>
                <a:ea typeface="나눔바른고딕 UltraLight" pitchFamily="2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나눔바른고딕 UltraLight" pitchFamily="2" charset="-127"/>
                <a:ea typeface="나눔바른고딕 UltraLight" pitchFamily="2" charset="-127"/>
              </a:rPr>
              <a:t>25</a:t>
            </a:r>
            <a:r>
              <a:rPr lang="ko-KR" altLang="en-US" dirty="0">
                <a:latin typeface="나눔바른고딕 UltraLight" pitchFamily="2" charset="-127"/>
                <a:ea typeface="나눔바른고딕 UltraLight" pitchFamily="2" charset="-127"/>
              </a:rPr>
              <a:t>가지의 다양한 기능 제공</a:t>
            </a:r>
            <a:r>
              <a:rPr lang="en-US" altLang="ko-KR" dirty="0">
                <a:latin typeface="나눔바른고딕 UltraLight" pitchFamily="2" charset="-127"/>
                <a:ea typeface="나눔바른고딕 UltraLight" pitchFamily="2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>
                <a:latin typeface="나눔바른고딕 UltraLight" pitchFamily="2" charset="-127"/>
                <a:ea typeface="나눔바른고딕 UltraLight" pitchFamily="2" charset="-127"/>
              </a:rPr>
              <a:t>모바일과</a:t>
            </a:r>
            <a:r>
              <a:rPr lang="ko-KR" altLang="en-US" dirty="0">
                <a:latin typeface="나눔바른고딕 UltraLight" pitchFamily="2" charset="-127"/>
                <a:ea typeface="나눔바른고딕 UltraLight" pitchFamily="2" charset="-127"/>
              </a:rPr>
              <a:t> 웹 모두 지원</a:t>
            </a:r>
            <a:r>
              <a:rPr lang="en-US" altLang="ko-KR" dirty="0">
                <a:latin typeface="나눔바른고딕 UltraLight" pitchFamily="2" charset="-127"/>
                <a:ea typeface="나눔바른고딕 UltraLight" pitchFamily="2" charset="-127"/>
              </a:rPr>
              <a:t>.</a:t>
            </a:r>
            <a:endParaRPr lang="ko-KR" altLang="en-US" dirty="0">
              <a:latin typeface="나눔바른고딕 UltraLight" pitchFamily="2" charset="-127"/>
              <a:ea typeface="나눔바른고딕 UltraLight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40438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xmlns="" val="2454186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181461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5400000">
            <a:off x="712038" y="214469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43608" y="138482"/>
            <a:ext cx="135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Introduce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07429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Design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940313" y="1364367"/>
            <a:ext cx="5441113" cy="37928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81302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Technical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2843808" y="1870963"/>
            <a:ext cx="3496679" cy="2734026"/>
            <a:chOff x="2195736" y="2127067"/>
            <a:chExt cx="4162610" cy="3002632"/>
          </a:xfrm>
        </p:grpSpPr>
        <p:sp>
          <p:nvSpPr>
            <p:cNvPr id="36" name="타원 35"/>
            <p:cNvSpPr/>
            <p:nvPr/>
          </p:nvSpPr>
          <p:spPr>
            <a:xfrm>
              <a:off x="4630154" y="3484766"/>
              <a:ext cx="1728192" cy="164493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바른고딕 UltraLight" pitchFamily="2" charset="-127"/>
                  <a:ea typeface="나눔바른고딕 UltraLight" pitchFamily="2" charset="-127"/>
                </a:rPr>
                <a:t>    </a:t>
              </a:r>
              <a:r>
                <a:rPr lang="ko-KR" altLang="en-US" dirty="0" err="1">
                  <a:latin typeface="나눔바른고딕 UltraLight" pitchFamily="2" charset="-127"/>
                  <a:ea typeface="나눔바른고딕 UltraLight" pitchFamily="2" charset="-127"/>
                </a:rPr>
                <a:t>폐쇄몰</a:t>
              </a:r>
              <a:endParaRPr lang="ko-KR" altLang="en-US" dirty="0">
                <a:latin typeface="나눔바른고딕 UltraLight" pitchFamily="2" charset="-127"/>
                <a:ea typeface="나눔바른고딕 UltraLight" pitchFamily="2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2195736" y="2127067"/>
              <a:ext cx="3113206" cy="297758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나눔바른고딕 UltraLight" pitchFamily="2" charset="-127"/>
                  <a:ea typeface="나눔바른고딕 UltraLight" pitchFamily="2" charset="-127"/>
                </a:rPr>
                <a:t>ASP </a:t>
              </a:r>
              <a:r>
                <a:rPr lang="ko-KR" altLang="en-US" sz="2400" dirty="0">
                  <a:latin typeface="나눔바른고딕 UltraLight" pitchFamily="2" charset="-127"/>
                  <a:ea typeface="나눔바른고딕 UltraLight" pitchFamily="2" charset="-127"/>
                </a:rPr>
                <a:t>사업</a:t>
              </a:r>
              <a:endParaRPr lang="en-US" altLang="ko-KR" sz="2400" dirty="0">
                <a:latin typeface="나눔바른고딕 UltraLight" pitchFamily="2" charset="-127"/>
                <a:ea typeface="나눔바른고딕 UltraLight" pitchFamily="2" charset="-127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026373" y="5682734"/>
            <a:ext cx="5268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ASP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와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폐쇄몰의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특징을 결합한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모바일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/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웹 어플리케이션 구축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</p:txBody>
      </p: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9658" y="1171667"/>
            <a:ext cx="2750177" cy="42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40438" y="138482"/>
            <a:ext cx="135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Conclude</a:t>
            </a:r>
          </a:p>
        </p:txBody>
      </p:sp>
    </p:spTree>
    <p:extLst>
      <p:ext uri="{BB962C8B-B14F-4D97-AF65-F5344CB8AC3E}">
        <p14:creationId xmlns:p14="http://schemas.microsoft.com/office/powerpoint/2010/main" xmlns="" val="515128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275856" y="3005599"/>
            <a:ext cx="2727392" cy="1015663"/>
            <a:chOff x="3720990" y="3152001"/>
            <a:chExt cx="1710368" cy="1015663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요구분석 및 설계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Design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653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893</Words>
  <Application>Microsoft Office PowerPoint</Application>
  <PresentationFormat>화면 슬라이드 쇼(4:3)</PresentationFormat>
  <Paragraphs>382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굴림</vt:lpstr>
      <vt:lpstr>Arial</vt:lpstr>
      <vt:lpstr>나눔바른고딕 UltraLight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Windows 사용자</cp:lastModifiedBy>
  <cp:revision>170</cp:revision>
  <dcterms:created xsi:type="dcterms:W3CDTF">2013-09-05T09:43:46Z</dcterms:created>
  <dcterms:modified xsi:type="dcterms:W3CDTF">2018-12-18T02:34:48Z</dcterms:modified>
</cp:coreProperties>
</file>