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815" r:id="rId1"/>
  </p:sldMasterIdLst>
  <p:notesMasterIdLst>
    <p:notesMasterId r:id="rId40"/>
  </p:notesMasterIdLst>
  <p:handoutMasterIdLst>
    <p:handoutMasterId r:id="rId41"/>
  </p:handoutMasterIdLst>
  <p:sldIdLst>
    <p:sldId id="347" r:id="rId2"/>
    <p:sldId id="258" r:id="rId3"/>
    <p:sldId id="348" r:id="rId4"/>
    <p:sldId id="275" r:id="rId5"/>
    <p:sldId id="426" r:id="rId6"/>
    <p:sldId id="407" r:id="rId7"/>
    <p:sldId id="408" r:id="rId8"/>
    <p:sldId id="425" r:id="rId9"/>
    <p:sldId id="355" r:id="rId10"/>
    <p:sldId id="349" r:id="rId11"/>
    <p:sldId id="410" r:id="rId12"/>
    <p:sldId id="414" r:id="rId13"/>
    <p:sldId id="409" r:id="rId14"/>
    <p:sldId id="428" r:id="rId15"/>
    <p:sldId id="351" r:id="rId16"/>
    <p:sldId id="427" r:id="rId17"/>
    <p:sldId id="417" r:id="rId18"/>
    <p:sldId id="421" r:id="rId19"/>
    <p:sldId id="418" r:id="rId20"/>
    <p:sldId id="419" r:id="rId21"/>
    <p:sldId id="413" r:id="rId22"/>
    <p:sldId id="422" r:id="rId23"/>
    <p:sldId id="420" r:id="rId24"/>
    <p:sldId id="423" r:id="rId25"/>
    <p:sldId id="354" r:id="rId26"/>
    <p:sldId id="375" r:id="rId27"/>
    <p:sldId id="388" r:id="rId28"/>
    <p:sldId id="429" r:id="rId29"/>
    <p:sldId id="400" r:id="rId30"/>
    <p:sldId id="430" r:id="rId31"/>
    <p:sldId id="431" r:id="rId32"/>
    <p:sldId id="432" r:id="rId33"/>
    <p:sldId id="433" r:id="rId34"/>
    <p:sldId id="434" r:id="rId35"/>
    <p:sldId id="415" r:id="rId36"/>
    <p:sldId id="436" r:id="rId37"/>
    <p:sldId id="435" r:id="rId38"/>
    <p:sldId id="412" r:id="rId39"/>
  </p:sldIdLst>
  <p:sldSz cx="9144000" cy="6858000" type="screen4x3"/>
  <p:notesSz cx="6858000" cy="9144000"/>
  <p:embeddedFontLst>
    <p:embeddedFont>
      <p:font typeface="Franklin Gothic Book" panose="020B0503020102020204" pitchFamily="34" charset="0"/>
      <p:regular r:id="rId42"/>
      <p:italic r:id="rId43"/>
    </p:embeddedFont>
    <p:embeddedFont>
      <p:font typeface="HY견고딕" panose="02030600000101010101" pitchFamily="18" charset="-127"/>
      <p:regular r:id="rId44"/>
    </p:embeddedFont>
    <p:embeddedFont>
      <p:font typeface="Perpetua" panose="02020502060401020303" pitchFamily="18" charset="0"/>
      <p:regular r:id="rId45"/>
      <p:bold r:id="rId46"/>
      <p:italic r:id="rId47"/>
      <p:boldItalic r:id="rId48"/>
    </p:embeddedFont>
    <p:embeddedFont>
      <p:font typeface="Wingdings 2" panose="05020102010507070707" pitchFamily="18" charset="2"/>
      <p:regular r:id="rId49"/>
    </p:embeddedFont>
    <p:embeddedFont>
      <p:font typeface="맑은 고딕" panose="020B0503020000020004" pitchFamily="50" charset="-127"/>
      <p:regular r:id="rId50"/>
      <p:bold r:id="rId5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6">
          <p15:clr>
            <a:srgbClr val="A4A3A4"/>
          </p15:clr>
        </p15:guide>
        <p15:guide id="2" pos="3135">
          <p15:clr>
            <a:srgbClr val="A4A3A4"/>
          </p15:clr>
        </p15:guide>
        <p15:guide id="3" pos="3305">
          <p15:clr>
            <a:srgbClr val="A4A3A4"/>
          </p15:clr>
        </p15:guide>
        <p15:guide id="4" pos="3022">
          <p15:clr>
            <a:srgbClr val="A4A3A4"/>
          </p15:clr>
        </p15:guide>
        <p15:guide id="5" pos="285">
          <p15:clr>
            <a:srgbClr val="A4A3A4"/>
          </p15:clr>
        </p15:guide>
        <p15:guide id="6" pos="5488">
          <p15:clr>
            <a:srgbClr val="A4A3A4"/>
          </p15:clr>
        </p15:guide>
        <p15:guide id="7" pos="5148">
          <p15:clr>
            <a:srgbClr val="A4A3A4"/>
          </p15:clr>
        </p15:guide>
        <p15:guide id="8" pos="4779">
          <p15:clr>
            <a:srgbClr val="A4A3A4"/>
          </p15:clr>
        </p15:guide>
        <p15:guide id="9" orient="horz" pos="1480">
          <p15:clr>
            <a:srgbClr val="A4A3A4"/>
          </p15:clr>
        </p15:guide>
        <p15:guide id="10" pos="3787">
          <p15:clr>
            <a:srgbClr val="A4A3A4"/>
          </p15:clr>
        </p15:guide>
        <p15:guide id="11" pos="4195">
          <p15:clr>
            <a:srgbClr val="A4A3A4"/>
          </p15:clr>
        </p15:guide>
        <p15:guide id="12" pos="3379">
          <p15:clr>
            <a:srgbClr val="A4A3A4"/>
          </p15:clr>
        </p15:guide>
        <p15:guide id="13" pos="528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CCFF"/>
    <a:srgbClr val="FF0053"/>
    <a:srgbClr val="FF0000"/>
    <a:srgbClr val="ED1C24"/>
    <a:srgbClr val="EF0B6D"/>
    <a:srgbClr val="FFCCCC"/>
    <a:srgbClr val="FFFF99"/>
    <a:srgbClr val="FFFF66"/>
    <a:srgbClr val="000000"/>
    <a:srgbClr val="1025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46F890A9-2807-4EBB-B81D-B2AA78EC7F39}" styleName="어두운 스타일 2 - 강조 5/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21" autoAdjust="0"/>
    <p:restoredTop sz="93703" autoAdjust="0"/>
  </p:normalViewPr>
  <p:slideViewPr>
    <p:cSldViewPr snapToObjects="1">
      <p:cViewPr varScale="1">
        <p:scale>
          <a:sx n="147" d="100"/>
          <a:sy n="147" d="100"/>
        </p:scale>
        <p:origin x="432" y="120"/>
      </p:cViewPr>
      <p:guideLst>
        <p:guide orient="horz" pos="346"/>
        <p:guide pos="3135"/>
        <p:guide pos="3305"/>
        <p:guide pos="3022"/>
        <p:guide pos="285"/>
        <p:guide pos="5488"/>
        <p:guide pos="5148"/>
        <p:guide pos="4779"/>
        <p:guide orient="horz" pos="1480"/>
        <p:guide pos="3787"/>
        <p:guide pos="4195"/>
        <p:guide pos="3379"/>
        <p:guide pos="528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 varScale="1">
        <p:scale>
          <a:sx n="57" d="100"/>
          <a:sy n="57" d="100"/>
        </p:scale>
        <p:origin x="2832" y="6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1.fntdata"/><Relationship Id="rId47" Type="http://schemas.openxmlformats.org/officeDocument/2006/relationships/font" Target="fonts/font6.fntdata"/><Relationship Id="rId50" Type="http://schemas.openxmlformats.org/officeDocument/2006/relationships/font" Target="fonts/font9.fntdata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handoutMaster" Target="handoutMasters/handoutMaster1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font" Target="fonts/font4.fntdata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3.fntdata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2.fntdata"/><Relationship Id="rId48" Type="http://schemas.openxmlformats.org/officeDocument/2006/relationships/font" Target="fonts/font7.fntdata"/><Relationship Id="rId8" Type="http://schemas.openxmlformats.org/officeDocument/2006/relationships/slide" Target="slides/slide7.xml"/><Relationship Id="rId51" Type="http://schemas.openxmlformats.org/officeDocument/2006/relationships/font" Target="fonts/font10.fntdata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5ACEF06-6315-49A2-A217-9D72E22CD9BF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8BD95C2A-BBB9-4605-92D1-AE9955B834FD}">
      <dgm:prSet phldrT="[텍스트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pPr latinLnBrk="1"/>
          <a:r>
            <a:rPr lang="ko-KR" altLang="en-US" dirty="0"/>
            <a:t>단어 학습</a:t>
          </a:r>
        </a:p>
      </dgm:t>
    </dgm:pt>
    <dgm:pt modelId="{0FF17594-993E-40BE-B44A-BF7B7D610E75}" type="parTrans" cxnId="{322DDDE2-F614-439D-8270-3AB7BD8F1EC6}">
      <dgm:prSet/>
      <dgm:spPr/>
      <dgm:t>
        <a:bodyPr/>
        <a:lstStyle/>
        <a:p>
          <a:pPr latinLnBrk="1"/>
          <a:endParaRPr lang="ko-KR" altLang="en-US"/>
        </a:p>
      </dgm:t>
    </dgm:pt>
    <dgm:pt modelId="{B12FD648-8E44-4E55-8539-338759F0CA6B}" type="sibTrans" cxnId="{322DDDE2-F614-439D-8270-3AB7BD8F1EC6}">
      <dgm:prSet/>
      <dgm:spPr/>
      <dgm:t>
        <a:bodyPr/>
        <a:lstStyle/>
        <a:p>
          <a:pPr latinLnBrk="1"/>
          <a:endParaRPr lang="ko-KR" altLang="en-US"/>
        </a:p>
      </dgm:t>
    </dgm:pt>
    <dgm:pt modelId="{EDDA4BF9-E7FF-44E8-B101-BDADB6C24E45}">
      <dgm:prSet phldrT="[텍스트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pPr latinLnBrk="1"/>
          <a:r>
            <a:rPr lang="ko-KR" altLang="en-US" dirty="0" err="1"/>
            <a:t>상황별</a:t>
          </a:r>
          <a:br>
            <a:rPr lang="en-US" altLang="ko-KR" dirty="0"/>
          </a:br>
          <a:r>
            <a:rPr lang="ko-KR" altLang="en-US" dirty="0"/>
            <a:t>대화 학습</a:t>
          </a:r>
        </a:p>
      </dgm:t>
    </dgm:pt>
    <dgm:pt modelId="{906B0839-D010-4A85-B546-A932F22D2BE0}" type="parTrans" cxnId="{8BFDDF12-D8B3-4BF3-A1EE-5DC1B17B3BA3}">
      <dgm:prSet/>
      <dgm:spPr/>
      <dgm:t>
        <a:bodyPr/>
        <a:lstStyle/>
        <a:p>
          <a:pPr latinLnBrk="1"/>
          <a:endParaRPr lang="ko-KR" altLang="en-US"/>
        </a:p>
      </dgm:t>
    </dgm:pt>
    <dgm:pt modelId="{769936BF-4F39-4774-AC6F-C3609501C3DE}" type="sibTrans" cxnId="{8BFDDF12-D8B3-4BF3-A1EE-5DC1B17B3BA3}">
      <dgm:prSet/>
      <dgm:spPr/>
      <dgm:t>
        <a:bodyPr/>
        <a:lstStyle/>
        <a:p>
          <a:pPr latinLnBrk="1"/>
          <a:endParaRPr lang="ko-KR" altLang="en-US"/>
        </a:p>
      </dgm:t>
    </dgm:pt>
    <dgm:pt modelId="{1522DEE5-802A-4016-95BF-B610E28CB319}">
      <dgm:prSet phldrT="[텍스트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pPr latinLnBrk="1"/>
          <a:r>
            <a:rPr lang="ko-KR" altLang="en-US" dirty="0"/>
            <a:t>많이 틀리는 단어 학습</a:t>
          </a:r>
        </a:p>
      </dgm:t>
    </dgm:pt>
    <dgm:pt modelId="{AACB66A4-6187-43C3-8037-088FBCF3F87C}" type="parTrans" cxnId="{ACABE367-B988-4D19-A87D-05B226001CF0}">
      <dgm:prSet/>
      <dgm:spPr/>
      <dgm:t>
        <a:bodyPr/>
        <a:lstStyle/>
        <a:p>
          <a:pPr latinLnBrk="1"/>
          <a:endParaRPr lang="ko-KR" altLang="en-US"/>
        </a:p>
      </dgm:t>
    </dgm:pt>
    <dgm:pt modelId="{07AC8A9B-6709-4C84-AA89-9DB327505050}" type="sibTrans" cxnId="{ACABE367-B988-4D19-A87D-05B226001CF0}">
      <dgm:prSet/>
      <dgm:spPr/>
      <dgm:t>
        <a:bodyPr/>
        <a:lstStyle/>
        <a:p>
          <a:pPr latinLnBrk="1"/>
          <a:endParaRPr lang="ko-KR" altLang="en-US"/>
        </a:p>
      </dgm:t>
    </dgm:pt>
    <dgm:pt modelId="{7AEB1F2D-B789-4C84-8070-4301B104A170}">
      <dgm:prSet phldrT="[텍스트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pPr latinLnBrk="1"/>
          <a:r>
            <a:rPr lang="ko-KR" altLang="en-US" dirty="0"/>
            <a:t>한국의 상식</a:t>
          </a:r>
        </a:p>
      </dgm:t>
    </dgm:pt>
    <dgm:pt modelId="{A9A3BDC2-36F4-478D-A2AF-E5D122C33CA6}" type="parTrans" cxnId="{6FB3D7F9-8410-4EDA-AB4F-6A1589D74E30}">
      <dgm:prSet/>
      <dgm:spPr/>
      <dgm:t>
        <a:bodyPr/>
        <a:lstStyle/>
        <a:p>
          <a:pPr latinLnBrk="1"/>
          <a:endParaRPr lang="ko-KR" altLang="en-US"/>
        </a:p>
      </dgm:t>
    </dgm:pt>
    <dgm:pt modelId="{2FC894F8-A8AD-4021-B7F6-43189E275ABC}" type="sibTrans" cxnId="{6FB3D7F9-8410-4EDA-AB4F-6A1589D74E30}">
      <dgm:prSet/>
      <dgm:spPr/>
      <dgm:t>
        <a:bodyPr/>
        <a:lstStyle/>
        <a:p>
          <a:pPr latinLnBrk="1"/>
          <a:endParaRPr lang="ko-KR" altLang="en-US"/>
        </a:p>
      </dgm:t>
    </dgm:pt>
    <dgm:pt modelId="{A918B246-54D9-40F3-AAB2-8780D487C438}" type="pres">
      <dgm:prSet presAssocID="{E5ACEF06-6315-49A2-A217-9D72E22CD9BF}" presName="diagram" presStyleCnt="0">
        <dgm:presLayoutVars>
          <dgm:dir/>
          <dgm:resizeHandles val="exact"/>
        </dgm:presLayoutVars>
      </dgm:prSet>
      <dgm:spPr/>
    </dgm:pt>
    <dgm:pt modelId="{DFF390FA-127C-40D0-88A2-4743AD316261}" type="pres">
      <dgm:prSet presAssocID="{8BD95C2A-BBB9-4605-92D1-AE9955B834FD}" presName="node" presStyleLbl="node1" presStyleIdx="0" presStyleCnt="4" custScaleX="38555" custScaleY="38555">
        <dgm:presLayoutVars>
          <dgm:bulletEnabled val="1"/>
        </dgm:presLayoutVars>
      </dgm:prSet>
      <dgm:spPr/>
    </dgm:pt>
    <dgm:pt modelId="{E1690F30-C196-4FBE-A1B3-DAAB6E271486}" type="pres">
      <dgm:prSet presAssocID="{B12FD648-8E44-4E55-8539-338759F0CA6B}" presName="sibTrans" presStyleCnt="0"/>
      <dgm:spPr/>
    </dgm:pt>
    <dgm:pt modelId="{0767296F-7339-4186-A548-8D8F00C658A9}" type="pres">
      <dgm:prSet presAssocID="{EDDA4BF9-E7FF-44E8-B101-BDADB6C24E45}" presName="node" presStyleLbl="node1" presStyleIdx="1" presStyleCnt="4" custScaleX="38555" custScaleY="38555">
        <dgm:presLayoutVars>
          <dgm:bulletEnabled val="1"/>
        </dgm:presLayoutVars>
      </dgm:prSet>
      <dgm:spPr/>
    </dgm:pt>
    <dgm:pt modelId="{30BE972F-BC7D-4DAD-A206-083ED153551F}" type="pres">
      <dgm:prSet presAssocID="{769936BF-4F39-4774-AC6F-C3609501C3DE}" presName="sibTrans" presStyleCnt="0"/>
      <dgm:spPr/>
    </dgm:pt>
    <dgm:pt modelId="{37D7B0FD-552A-4D1F-BB69-F1F7DF85AF3E}" type="pres">
      <dgm:prSet presAssocID="{1522DEE5-802A-4016-95BF-B610E28CB319}" presName="node" presStyleLbl="node1" presStyleIdx="2" presStyleCnt="4" custScaleX="38555" custScaleY="38555">
        <dgm:presLayoutVars>
          <dgm:bulletEnabled val="1"/>
        </dgm:presLayoutVars>
      </dgm:prSet>
      <dgm:spPr/>
    </dgm:pt>
    <dgm:pt modelId="{6053613C-854B-4957-A16A-583D431AFB82}" type="pres">
      <dgm:prSet presAssocID="{07AC8A9B-6709-4C84-AA89-9DB327505050}" presName="sibTrans" presStyleCnt="0"/>
      <dgm:spPr/>
    </dgm:pt>
    <dgm:pt modelId="{5D2CC921-3C6E-4059-A9B1-3DA66AFCE72B}" type="pres">
      <dgm:prSet presAssocID="{7AEB1F2D-B789-4C84-8070-4301B104A170}" presName="node" presStyleLbl="node1" presStyleIdx="3" presStyleCnt="4" custScaleX="38555" custScaleY="38555">
        <dgm:presLayoutVars>
          <dgm:bulletEnabled val="1"/>
        </dgm:presLayoutVars>
      </dgm:prSet>
      <dgm:spPr/>
    </dgm:pt>
  </dgm:ptLst>
  <dgm:cxnLst>
    <dgm:cxn modelId="{A6830506-C231-44F7-A4FB-6977ADDF0360}" type="presOf" srcId="{8BD95C2A-BBB9-4605-92D1-AE9955B834FD}" destId="{DFF390FA-127C-40D0-88A2-4743AD316261}" srcOrd="0" destOrd="0" presId="urn:microsoft.com/office/officeart/2005/8/layout/default"/>
    <dgm:cxn modelId="{8BFDDF12-D8B3-4BF3-A1EE-5DC1B17B3BA3}" srcId="{E5ACEF06-6315-49A2-A217-9D72E22CD9BF}" destId="{EDDA4BF9-E7FF-44E8-B101-BDADB6C24E45}" srcOrd="1" destOrd="0" parTransId="{906B0839-D010-4A85-B546-A932F22D2BE0}" sibTransId="{769936BF-4F39-4774-AC6F-C3609501C3DE}"/>
    <dgm:cxn modelId="{F3036738-F8FA-4C53-857F-948D760E92FB}" type="presOf" srcId="{E5ACEF06-6315-49A2-A217-9D72E22CD9BF}" destId="{A918B246-54D9-40F3-AAB2-8780D487C438}" srcOrd="0" destOrd="0" presId="urn:microsoft.com/office/officeart/2005/8/layout/default"/>
    <dgm:cxn modelId="{ACABE367-B988-4D19-A87D-05B226001CF0}" srcId="{E5ACEF06-6315-49A2-A217-9D72E22CD9BF}" destId="{1522DEE5-802A-4016-95BF-B610E28CB319}" srcOrd="2" destOrd="0" parTransId="{AACB66A4-6187-43C3-8037-088FBCF3F87C}" sibTransId="{07AC8A9B-6709-4C84-AA89-9DB327505050}"/>
    <dgm:cxn modelId="{6EDC2F77-4359-4508-A51F-0777D1281D01}" type="presOf" srcId="{7AEB1F2D-B789-4C84-8070-4301B104A170}" destId="{5D2CC921-3C6E-4059-A9B1-3DA66AFCE72B}" srcOrd="0" destOrd="0" presId="urn:microsoft.com/office/officeart/2005/8/layout/default"/>
    <dgm:cxn modelId="{322DDDE2-F614-439D-8270-3AB7BD8F1EC6}" srcId="{E5ACEF06-6315-49A2-A217-9D72E22CD9BF}" destId="{8BD95C2A-BBB9-4605-92D1-AE9955B834FD}" srcOrd="0" destOrd="0" parTransId="{0FF17594-993E-40BE-B44A-BF7B7D610E75}" sibTransId="{B12FD648-8E44-4E55-8539-338759F0CA6B}"/>
    <dgm:cxn modelId="{833446F5-1B4A-44B1-B482-63DF365E189E}" type="presOf" srcId="{EDDA4BF9-E7FF-44E8-B101-BDADB6C24E45}" destId="{0767296F-7339-4186-A548-8D8F00C658A9}" srcOrd="0" destOrd="0" presId="urn:microsoft.com/office/officeart/2005/8/layout/default"/>
    <dgm:cxn modelId="{C501E4F6-EF4F-48F7-BE6E-54ADFC8CB8BA}" type="presOf" srcId="{1522DEE5-802A-4016-95BF-B610E28CB319}" destId="{37D7B0FD-552A-4D1F-BB69-F1F7DF85AF3E}" srcOrd="0" destOrd="0" presId="urn:microsoft.com/office/officeart/2005/8/layout/default"/>
    <dgm:cxn modelId="{6FB3D7F9-8410-4EDA-AB4F-6A1589D74E30}" srcId="{E5ACEF06-6315-49A2-A217-9D72E22CD9BF}" destId="{7AEB1F2D-B789-4C84-8070-4301B104A170}" srcOrd="3" destOrd="0" parTransId="{A9A3BDC2-36F4-478D-A2AF-E5D122C33CA6}" sibTransId="{2FC894F8-A8AD-4021-B7F6-43189E275ABC}"/>
    <dgm:cxn modelId="{C75864B2-0FE5-46CA-8467-2846AD782F21}" type="presParOf" srcId="{A918B246-54D9-40F3-AAB2-8780D487C438}" destId="{DFF390FA-127C-40D0-88A2-4743AD316261}" srcOrd="0" destOrd="0" presId="urn:microsoft.com/office/officeart/2005/8/layout/default"/>
    <dgm:cxn modelId="{56518E7B-3630-4FB6-93C0-30B2EB1FADC3}" type="presParOf" srcId="{A918B246-54D9-40F3-AAB2-8780D487C438}" destId="{E1690F30-C196-4FBE-A1B3-DAAB6E271486}" srcOrd="1" destOrd="0" presId="urn:microsoft.com/office/officeart/2005/8/layout/default"/>
    <dgm:cxn modelId="{C58EC387-C36F-4B8D-880C-E36FFCA59573}" type="presParOf" srcId="{A918B246-54D9-40F3-AAB2-8780D487C438}" destId="{0767296F-7339-4186-A548-8D8F00C658A9}" srcOrd="2" destOrd="0" presId="urn:microsoft.com/office/officeart/2005/8/layout/default"/>
    <dgm:cxn modelId="{8BD783C3-496A-4D30-8ECD-6F52F384C137}" type="presParOf" srcId="{A918B246-54D9-40F3-AAB2-8780D487C438}" destId="{30BE972F-BC7D-4DAD-A206-083ED153551F}" srcOrd="3" destOrd="0" presId="urn:microsoft.com/office/officeart/2005/8/layout/default"/>
    <dgm:cxn modelId="{D3EF0E32-F3D3-43D2-A948-539474F99BED}" type="presParOf" srcId="{A918B246-54D9-40F3-AAB2-8780D487C438}" destId="{37D7B0FD-552A-4D1F-BB69-F1F7DF85AF3E}" srcOrd="4" destOrd="0" presId="urn:microsoft.com/office/officeart/2005/8/layout/default"/>
    <dgm:cxn modelId="{4FFF639F-3E76-4108-B86D-7CFDB527FA69}" type="presParOf" srcId="{A918B246-54D9-40F3-AAB2-8780D487C438}" destId="{6053613C-854B-4957-A16A-583D431AFB82}" srcOrd="5" destOrd="0" presId="urn:microsoft.com/office/officeart/2005/8/layout/default"/>
    <dgm:cxn modelId="{5AA06B8A-E496-46E0-B35F-14829ACCB38A}" type="presParOf" srcId="{A918B246-54D9-40F3-AAB2-8780D487C438}" destId="{5D2CC921-3C6E-4059-A9B1-3DA66AFCE72B}" srcOrd="6" destOrd="0" presId="urn:microsoft.com/office/officeart/2005/8/layout/default"/>
  </dgm:cxnLst>
  <dgm:bg/>
  <dgm:whole>
    <a:ln w="12700">
      <a:solidFill>
        <a:schemeClr val="tx1"/>
      </a:solidFill>
    </a:ln>
  </dgm:whole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5ACEF06-6315-49A2-A217-9D72E22CD9BF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8BD95C2A-BBB9-4605-92D1-AE9955B834FD}">
      <dgm:prSet phldrT="[텍스트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pPr latinLnBrk="1"/>
          <a:r>
            <a:rPr lang="en-US" altLang="ko-KR" dirty="0"/>
            <a:t>NLP</a:t>
          </a:r>
          <a:endParaRPr lang="ko-KR" altLang="en-US" dirty="0"/>
        </a:p>
      </dgm:t>
    </dgm:pt>
    <dgm:pt modelId="{0FF17594-993E-40BE-B44A-BF7B7D610E75}" type="parTrans" cxnId="{322DDDE2-F614-439D-8270-3AB7BD8F1EC6}">
      <dgm:prSet/>
      <dgm:spPr/>
      <dgm:t>
        <a:bodyPr/>
        <a:lstStyle/>
        <a:p>
          <a:pPr latinLnBrk="1"/>
          <a:endParaRPr lang="ko-KR" altLang="en-US"/>
        </a:p>
      </dgm:t>
    </dgm:pt>
    <dgm:pt modelId="{B12FD648-8E44-4E55-8539-338759F0CA6B}" type="sibTrans" cxnId="{322DDDE2-F614-439D-8270-3AB7BD8F1EC6}">
      <dgm:prSet/>
      <dgm:spPr/>
      <dgm:t>
        <a:bodyPr/>
        <a:lstStyle/>
        <a:p>
          <a:pPr latinLnBrk="1"/>
          <a:endParaRPr lang="ko-KR" altLang="en-US"/>
        </a:p>
      </dgm:t>
    </dgm:pt>
    <dgm:pt modelId="{7AEB1F2D-B789-4C84-8070-4301B104A170}">
      <dgm:prSet phldrT="[텍스트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pPr latinLnBrk="1"/>
          <a:r>
            <a:rPr lang="en-US" altLang="ko-KR" dirty="0"/>
            <a:t>Logging</a:t>
          </a:r>
          <a:endParaRPr lang="ko-KR" altLang="en-US" dirty="0"/>
        </a:p>
      </dgm:t>
    </dgm:pt>
    <dgm:pt modelId="{A9A3BDC2-36F4-478D-A2AF-E5D122C33CA6}" type="parTrans" cxnId="{6FB3D7F9-8410-4EDA-AB4F-6A1589D74E30}">
      <dgm:prSet/>
      <dgm:spPr/>
      <dgm:t>
        <a:bodyPr/>
        <a:lstStyle/>
        <a:p>
          <a:pPr latinLnBrk="1"/>
          <a:endParaRPr lang="ko-KR" altLang="en-US"/>
        </a:p>
      </dgm:t>
    </dgm:pt>
    <dgm:pt modelId="{2FC894F8-A8AD-4021-B7F6-43189E275ABC}" type="sibTrans" cxnId="{6FB3D7F9-8410-4EDA-AB4F-6A1589D74E30}">
      <dgm:prSet/>
      <dgm:spPr/>
      <dgm:t>
        <a:bodyPr/>
        <a:lstStyle/>
        <a:p>
          <a:pPr latinLnBrk="1"/>
          <a:endParaRPr lang="ko-KR" altLang="en-US"/>
        </a:p>
      </dgm:t>
    </dgm:pt>
    <dgm:pt modelId="{1522DEE5-802A-4016-95BF-B610E28CB319}">
      <dgm:prSet phldrT="[텍스트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pPr latinLnBrk="1"/>
          <a:r>
            <a:rPr lang="en-US" altLang="ko-KR" dirty="0"/>
            <a:t>Input</a:t>
          </a:r>
          <a:br>
            <a:rPr lang="en-US" altLang="ko-KR" dirty="0"/>
          </a:br>
          <a:r>
            <a:rPr lang="en-US" altLang="ko-KR" dirty="0"/>
            <a:t>Regulation</a:t>
          </a:r>
          <a:endParaRPr lang="ko-KR" altLang="en-US" dirty="0"/>
        </a:p>
      </dgm:t>
    </dgm:pt>
    <dgm:pt modelId="{07AC8A9B-6709-4C84-AA89-9DB327505050}" type="sibTrans" cxnId="{ACABE367-B988-4D19-A87D-05B226001CF0}">
      <dgm:prSet/>
      <dgm:spPr/>
      <dgm:t>
        <a:bodyPr/>
        <a:lstStyle/>
        <a:p>
          <a:pPr latinLnBrk="1"/>
          <a:endParaRPr lang="ko-KR" altLang="en-US"/>
        </a:p>
      </dgm:t>
    </dgm:pt>
    <dgm:pt modelId="{AACB66A4-6187-43C3-8037-088FBCF3F87C}" type="parTrans" cxnId="{ACABE367-B988-4D19-A87D-05B226001CF0}">
      <dgm:prSet/>
      <dgm:spPr/>
      <dgm:t>
        <a:bodyPr/>
        <a:lstStyle/>
        <a:p>
          <a:pPr latinLnBrk="1"/>
          <a:endParaRPr lang="ko-KR" altLang="en-US"/>
        </a:p>
      </dgm:t>
    </dgm:pt>
    <dgm:pt modelId="{A918B246-54D9-40F3-AAB2-8780D487C438}" type="pres">
      <dgm:prSet presAssocID="{E5ACEF06-6315-49A2-A217-9D72E22CD9BF}" presName="diagram" presStyleCnt="0">
        <dgm:presLayoutVars>
          <dgm:dir/>
          <dgm:resizeHandles val="exact"/>
        </dgm:presLayoutVars>
      </dgm:prSet>
      <dgm:spPr/>
    </dgm:pt>
    <dgm:pt modelId="{DFF390FA-127C-40D0-88A2-4743AD316261}" type="pres">
      <dgm:prSet presAssocID="{8BD95C2A-BBB9-4605-92D1-AE9955B834FD}" presName="node" presStyleLbl="node1" presStyleIdx="0" presStyleCnt="3" custScaleX="38555" custScaleY="38555">
        <dgm:presLayoutVars>
          <dgm:bulletEnabled val="1"/>
        </dgm:presLayoutVars>
      </dgm:prSet>
      <dgm:spPr/>
    </dgm:pt>
    <dgm:pt modelId="{E1690F30-C196-4FBE-A1B3-DAAB6E271486}" type="pres">
      <dgm:prSet presAssocID="{B12FD648-8E44-4E55-8539-338759F0CA6B}" presName="sibTrans" presStyleCnt="0"/>
      <dgm:spPr/>
    </dgm:pt>
    <dgm:pt modelId="{37D7B0FD-552A-4D1F-BB69-F1F7DF85AF3E}" type="pres">
      <dgm:prSet presAssocID="{1522DEE5-802A-4016-95BF-B610E28CB319}" presName="node" presStyleLbl="node1" presStyleIdx="1" presStyleCnt="3" custScaleX="38555" custScaleY="38555">
        <dgm:presLayoutVars>
          <dgm:bulletEnabled val="1"/>
        </dgm:presLayoutVars>
      </dgm:prSet>
      <dgm:spPr/>
    </dgm:pt>
    <dgm:pt modelId="{6053613C-854B-4957-A16A-583D431AFB82}" type="pres">
      <dgm:prSet presAssocID="{07AC8A9B-6709-4C84-AA89-9DB327505050}" presName="sibTrans" presStyleCnt="0"/>
      <dgm:spPr/>
    </dgm:pt>
    <dgm:pt modelId="{5D2CC921-3C6E-4059-A9B1-3DA66AFCE72B}" type="pres">
      <dgm:prSet presAssocID="{7AEB1F2D-B789-4C84-8070-4301B104A170}" presName="node" presStyleLbl="node1" presStyleIdx="2" presStyleCnt="3" custScaleX="38555" custScaleY="38555">
        <dgm:presLayoutVars>
          <dgm:bulletEnabled val="1"/>
        </dgm:presLayoutVars>
      </dgm:prSet>
      <dgm:spPr/>
    </dgm:pt>
  </dgm:ptLst>
  <dgm:cxnLst>
    <dgm:cxn modelId="{ACABE367-B988-4D19-A87D-05B226001CF0}" srcId="{E5ACEF06-6315-49A2-A217-9D72E22CD9BF}" destId="{1522DEE5-802A-4016-95BF-B610E28CB319}" srcOrd="1" destOrd="0" parTransId="{AACB66A4-6187-43C3-8037-088FBCF3F87C}" sibTransId="{07AC8A9B-6709-4C84-AA89-9DB327505050}"/>
    <dgm:cxn modelId="{2998BE6D-7ABF-423A-A8BA-8BEF9ACB8B3D}" type="presOf" srcId="{1522DEE5-802A-4016-95BF-B610E28CB319}" destId="{37D7B0FD-552A-4D1F-BB69-F1F7DF85AF3E}" srcOrd="0" destOrd="0" presId="urn:microsoft.com/office/officeart/2005/8/layout/default"/>
    <dgm:cxn modelId="{5C7A8E59-35CF-4350-A191-4A9ABBDBFEA6}" type="presOf" srcId="{7AEB1F2D-B789-4C84-8070-4301B104A170}" destId="{5D2CC921-3C6E-4059-A9B1-3DA66AFCE72B}" srcOrd="0" destOrd="0" presId="urn:microsoft.com/office/officeart/2005/8/layout/default"/>
    <dgm:cxn modelId="{76792690-663A-49F1-B628-0D64094E7833}" type="presOf" srcId="{E5ACEF06-6315-49A2-A217-9D72E22CD9BF}" destId="{A918B246-54D9-40F3-AAB2-8780D487C438}" srcOrd="0" destOrd="0" presId="urn:microsoft.com/office/officeart/2005/8/layout/default"/>
    <dgm:cxn modelId="{0DBB87AE-E2E3-4BEF-AD52-ABB607460EE9}" type="presOf" srcId="{8BD95C2A-BBB9-4605-92D1-AE9955B834FD}" destId="{DFF390FA-127C-40D0-88A2-4743AD316261}" srcOrd="0" destOrd="0" presId="urn:microsoft.com/office/officeart/2005/8/layout/default"/>
    <dgm:cxn modelId="{322DDDE2-F614-439D-8270-3AB7BD8F1EC6}" srcId="{E5ACEF06-6315-49A2-A217-9D72E22CD9BF}" destId="{8BD95C2A-BBB9-4605-92D1-AE9955B834FD}" srcOrd="0" destOrd="0" parTransId="{0FF17594-993E-40BE-B44A-BF7B7D610E75}" sibTransId="{B12FD648-8E44-4E55-8539-338759F0CA6B}"/>
    <dgm:cxn modelId="{6FB3D7F9-8410-4EDA-AB4F-6A1589D74E30}" srcId="{E5ACEF06-6315-49A2-A217-9D72E22CD9BF}" destId="{7AEB1F2D-B789-4C84-8070-4301B104A170}" srcOrd="2" destOrd="0" parTransId="{A9A3BDC2-36F4-478D-A2AF-E5D122C33CA6}" sibTransId="{2FC894F8-A8AD-4021-B7F6-43189E275ABC}"/>
    <dgm:cxn modelId="{416CE359-BDCB-45A7-976C-C220F57C07D9}" type="presParOf" srcId="{A918B246-54D9-40F3-AAB2-8780D487C438}" destId="{DFF390FA-127C-40D0-88A2-4743AD316261}" srcOrd="0" destOrd="0" presId="urn:microsoft.com/office/officeart/2005/8/layout/default"/>
    <dgm:cxn modelId="{B6D4DB33-C897-4797-89FD-60442893BD5A}" type="presParOf" srcId="{A918B246-54D9-40F3-AAB2-8780D487C438}" destId="{E1690F30-C196-4FBE-A1B3-DAAB6E271486}" srcOrd="1" destOrd="0" presId="urn:microsoft.com/office/officeart/2005/8/layout/default"/>
    <dgm:cxn modelId="{62846660-75C3-4F0C-8EF7-79F1438C3A4A}" type="presParOf" srcId="{A918B246-54D9-40F3-AAB2-8780D487C438}" destId="{37D7B0FD-552A-4D1F-BB69-F1F7DF85AF3E}" srcOrd="2" destOrd="0" presId="urn:microsoft.com/office/officeart/2005/8/layout/default"/>
    <dgm:cxn modelId="{F68DF858-8E5D-4937-B8B7-A0A0110A584D}" type="presParOf" srcId="{A918B246-54D9-40F3-AAB2-8780D487C438}" destId="{6053613C-854B-4957-A16A-583D431AFB82}" srcOrd="3" destOrd="0" presId="urn:microsoft.com/office/officeart/2005/8/layout/default"/>
    <dgm:cxn modelId="{7A2D4A5F-1CDA-49F5-93D9-2F23C817A4DE}" type="presParOf" srcId="{A918B246-54D9-40F3-AAB2-8780D487C438}" destId="{5D2CC921-3C6E-4059-A9B1-3DA66AFCE72B}" srcOrd="4" destOrd="0" presId="urn:microsoft.com/office/officeart/2005/8/layout/default"/>
  </dgm:cxnLst>
  <dgm:bg/>
  <dgm:whole>
    <a:ln w="12700">
      <a:solidFill>
        <a:schemeClr val="tx1"/>
      </a:solidFill>
    </a:ln>
  </dgm:whole>
  <dgm:extLst>
    <a:ext uri="http://schemas.microsoft.com/office/drawing/2008/diagram">
      <dsp:dataModelExt xmlns:dsp="http://schemas.microsoft.com/office/drawing/2008/diagram" relId="rId15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5ACEF06-6315-49A2-A217-9D72E22CD9BF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8BD95C2A-BBB9-4605-92D1-AE9955B834FD}">
      <dgm:prSet phldrT="[텍스트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pPr latinLnBrk="1"/>
          <a:r>
            <a:rPr lang="ko-KR" altLang="en-US" dirty="0"/>
            <a:t>한국어</a:t>
          </a:r>
          <a:br>
            <a:rPr lang="en-US" altLang="ko-KR" dirty="0"/>
          </a:br>
          <a:r>
            <a:rPr lang="ko-KR" altLang="en-US" dirty="0"/>
            <a:t>대본</a:t>
          </a:r>
        </a:p>
      </dgm:t>
    </dgm:pt>
    <dgm:pt modelId="{B12FD648-8E44-4E55-8539-338759F0CA6B}" type="sibTrans" cxnId="{322DDDE2-F614-439D-8270-3AB7BD8F1EC6}">
      <dgm:prSet/>
      <dgm:spPr/>
      <dgm:t>
        <a:bodyPr/>
        <a:lstStyle/>
        <a:p>
          <a:pPr latinLnBrk="1"/>
          <a:endParaRPr lang="ko-KR" altLang="en-US"/>
        </a:p>
      </dgm:t>
    </dgm:pt>
    <dgm:pt modelId="{0FF17594-993E-40BE-B44A-BF7B7D610E75}" type="parTrans" cxnId="{322DDDE2-F614-439D-8270-3AB7BD8F1EC6}">
      <dgm:prSet/>
      <dgm:spPr/>
      <dgm:t>
        <a:bodyPr/>
        <a:lstStyle/>
        <a:p>
          <a:pPr latinLnBrk="1"/>
          <a:endParaRPr lang="ko-KR" altLang="en-US"/>
        </a:p>
      </dgm:t>
    </dgm:pt>
    <dgm:pt modelId="{EDDA4BF9-E7FF-44E8-B101-BDADB6C24E45}">
      <dgm:prSet phldrT="[텍스트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pPr latinLnBrk="1"/>
          <a:r>
            <a:rPr lang="ko-KR" altLang="en-US" dirty="0"/>
            <a:t>한국어</a:t>
          </a:r>
          <a:br>
            <a:rPr lang="en-US" altLang="ko-KR" dirty="0"/>
          </a:br>
          <a:r>
            <a:rPr lang="ko-KR" altLang="en-US" dirty="0"/>
            <a:t>단어 사전</a:t>
          </a:r>
        </a:p>
      </dgm:t>
    </dgm:pt>
    <dgm:pt modelId="{769936BF-4F39-4774-AC6F-C3609501C3DE}" type="sibTrans" cxnId="{8BFDDF12-D8B3-4BF3-A1EE-5DC1B17B3BA3}">
      <dgm:prSet/>
      <dgm:spPr/>
      <dgm:t>
        <a:bodyPr/>
        <a:lstStyle/>
        <a:p>
          <a:pPr latinLnBrk="1"/>
          <a:endParaRPr lang="ko-KR" altLang="en-US"/>
        </a:p>
      </dgm:t>
    </dgm:pt>
    <dgm:pt modelId="{906B0839-D010-4A85-B546-A932F22D2BE0}" type="parTrans" cxnId="{8BFDDF12-D8B3-4BF3-A1EE-5DC1B17B3BA3}">
      <dgm:prSet/>
      <dgm:spPr/>
      <dgm:t>
        <a:bodyPr/>
        <a:lstStyle/>
        <a:p>
          <a:pPr latinLnBrk="1"/>
          <a:endParaRPr lang="ko-KR" altLang="en-US"/>
        </a:p>
      </dgm:t>
    </dgm:pt>
    <dgm:pt modelId="{1522DEE5-802A-4016-95BF-B610E28CB319}">
      <dgm:prSet phldrT="[텍스트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pPr latinLnBrk="1"/>
          <a:r>
            <a:rPr lang="ko-KR" altLang="en-US" dirty="0"/>
            <a:t>사용자</a:t>
          </a:r>
          <a:br>
            <a:rPr lang="en-US" altLang="ko-KR" dirty="0"/>
          </a:br>
          <a:r>
            <a:rPr lang="ko-KR" altLang="en-US" dirty="0"/>
            <a:t>데이터</a:t>
          </a:r>
        </a:p>
      </dgm:t>
    </dgm:pt>
    <dgm:pt modelId="{07AC8A9B-6709-4C84-AA89-9DB327505050}" type="sibTrans" cxnId="{ACABE367-B988-4D19-A87D-05B226001CF0}">
      <dgm:prSet/>
      <dgm:spPr/>
      <dgm:t>
        <a:bodyPr/>
        <a:lstStyle/>
        <a:p>
          <a:pPr latinLnBrk="1"/>
          <a:endParaRPr lang="ko-KR" altLang="en-US"/>
        </a:p>
      </dgm:t>
    </dgm:pt>
    <dgm:pt modelId="{AACB66A4-6187-43C3-8037-088FBCF3F87C}" type="parTrans" cxnId="{ACABE367-B988-4D19-A87D-05B226001CF0}">
      <dgm:prSet/>
      <dgm:spPr/>
      <dgm:t>
        <a:bodyPr/>
        <a:lstStyle/>
        <a:p>
          <a:pPr latinLnBrk="1"/>
          <a:endParaRPr lang="ko-KR" altLang="en-US"/>
        </a:p>
      </dgm:t>
    </dgm:pt>
    <dgm:pt modelId="{7AEB1F2D-B789-4C84-8070-4301B104A170}">
      <dgm:prSet phldrT="[텍스트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pPr latinLnBrk="1"/>
          <a:r>
            <a:rPr lang="ko-KR" altLang="en-US" dirty="0" err="1"/>
            <a:t>챗봇</a:t>
          </a:r>
          <a:br>
            <a:rPr lang="en-US" altLang="ko-KR" dirty="0"/>
          </a:br>
          <a:r>
            <a:rPr lang="ko-KR" altLang="en-US" dirty="0"/>
            <a:t>로그</a:t>
          </a:r>
        </a:p>
      </dgm:t>
    </dgm:pt>
    <dgm:pt modelId="{2FC894F8-A8AD-4021-B7F6-43189E275ABC}" type="sibTrans" cxnId="{6FB3D7F9-8410-4EDA-AB4F-6A1589D74E30}">
      <dgm:prSet/>
      <dgm:spPr/>
      <dgm:t>
        <a:bodyPr/>
        <a:lstStyle/>
        <a:p>
          <a:pPr latinLnBrk="1"/>
          <a:endParaRPr lang="ko-KR" altLang="en-US"/>
        </a:p>
      </dgm:t>
    </dgm:pt>
    <dgm:pt modelId="{A9A3BDC2-36F4-478D-A2AF-E5D122C33CA6}" type="parTrans" cxnId="{6FB3D7F9-8410-4EDA-AB4F-6A1589D74E30}">
      <dgm:prSet/>
      <dgm:spPr/>
      <dgm:t>
        <a:bodyPr/>
        <a:lstStyle/>
        <a:p>
          <a:pPr latinLnBrk="1"/>
          <a:endParaRPr lang="ko-KR" altLang="en-US"/>
        </a:p>
      </dgm:t>
    </dgm:pt>
    <dgm:pt modelId="{A918B246-54D9-40F3-AAB2-8780D487C438}" type="pres">
      <dgm:prSet presAssocID="{E5ACEF06-6315-49A2-A217-9D72E22CD9BF}" presName="diagram" presStyleCnt="0">
        <dgm:presLayoutVars>
          <dgm:dir/>
          <dgm:resizeHandles val="exact"/>
        </dgm:presLayoutVars>
      </dgm:prSet>
      <dgm:spPr/>
    </dgm:pt>
    <dgm:pt modelId="{DFF390FA-127C-40D0-88A2-4743AD316261}" type="pres">
      <dgm:prSet presAssocID="{8BD95C2A-BBB9-4605-92D1-AE9955B834FD}" presName="node" presStyleLbl="node1" presStyleIdx="0" presStyleCnt="4" custScaleX="38555" custScaleY="38555">
        <dgm:presLayoutVars>
          <dgm:bulletEnabled val="1"/>
        </dgm:presLayoutVars>
      </dgm:prSet>
      <dgm:spPr/>
    </dgm:pt>
    <dgm:pt modelId="{E1690F30-C196-4FBE-A1B3-DAAB6E271486}" type="pres">
      <dgm:prSet presAssocID="{B12FD648-8E44-4E55-8539-338759F0CA6B}" presName="sibTrans" presStyleCnt="0"/>
      <dgm:spPr/>
    </dgm:pt>
    <dgm:pt modelId="{0767296F-7339-4186-A548-8D8F00C658A9}" type="pres">
      <dgm:prSet presAssocID="{EDDA4BF9-E7FF-44E8-B101-BDADB6C24E45}" presName="node" presStyleLbl="node1" presStyleIdx="1" presStyleCnt="4" custScaleX="38555" custScaleY="38555">
        <dgm:presLayoutVars>
          <dgm:bulletEnabled val="1"/>
        </dgm:presLayoutVars>
      </dgm:prSet>
      <dgm:spPr/>
    </dgm:pt>
    <dgm:pt modelId="{30BE972F-BC7D-4DAD-A206-083ED153551F}" type="pres">
      <dgm:prSet presAssocID="{769936BF-4F39-4774-AC6F-C3609501C3DE}" presName="sibTrans" presStyleCnt="0"/>
      <dgm:spPr/>
    </dgm:pt>
    <dgm:pt modelId="{37D7B0FD-552A-4D1F-BB69-F1F7DF85AF3E}" type="pres">
      <dgm:prSet presAssocID="{1522DEE5-802A-4016-95BF-B610E28CB319}" presName="node" presStyleLbl="node1" presStyleIdx="2" presStyleCnt="4" custScaleX="38555" custScaleY="38555">
        <dgm:presLayoutVars>
          <dgm:bulletEnabled val="1"/>
        </dgm:presLayoutVars>
      </dgm:prSet>
      <dgm:spPr/>
    </dgm:pt>
    <dgm:pt modelId="{6053613C-854B-4957-A16A-583D431AFB82}" type="pres">
      <dgm:prSet presAssocID="{07AC8A9B-6709-4C84-AA89-9DB327505050}" presName="sibTrans" presStyleCnt="0"/>
      <dgm:spPr/>
    </dgm:pt>
    <dgm:pt modelId="{5D2CC921-3C6E-4059-A9B1-3DA66AFCE72B}" type="pres">
      <dgm:prSet presAssocID="{7AEB1F2D-B789-4C84-8070-4301B104A170}" presName="node" presStyleLbl="node1" presStyleIdx="3" presStyleCnt="4" custScaleX="38555" custScaleY="38555">
        <dgm:presLayoutVars>
          <dgm:bulletEnabled val="1"/>
        </dgm:presLayoutVars>
      </dgm:prSet>
      <dgm:spPr/>
    </dgm:pt>
  </dgm:ptLst>
  <dgm:cxnLst>
    <dgm:cxn modelId="{8BFDDF12-D8B3-4BF3-A1EE-5DC1B17B3BA3}" srcId="{E5ACEF06-6315-49A2-A217-9D72E22CD9BF}" destId="{EDDA4BF9-E7FF-44E8-B101-BDADB6C24E45}" srcOrd="1" destOrd="0" parTransId="{906B0839-D010-4A85-B546-A932F22D2BE0}" sibTransId="{769936BF-4F39-4774-AC6F-C3609501C3DE}"/>
    <dgm:cxn modelId="{000B6729-58B4-4B67-868F-E107EF871996}" type="presOf" srcId="{EDDA4BF9-E7FF-44E8-B101-BDADB6C24E45}" destId="{0767296F-7339-4186-A548-8D8F00C658A9}" srcOrd="0" destOrd="0" presId="urn:microsoft.com/office/officeart/2005/8/layout/default"/>
    <dgm:cxn modelId="{ACABE367-B988-4D19-A87D-05B226001CF0}" srcId="{E5ACEF06-6315-49A2-A217-9D72E22CD9BF}" destId="{1522DEE5-802A-4016-95BF-B610E28CB319}" srcOrd="2" destOrd="0" parTransId="{AACB66A4-6187-43C3-8037-088FBCF3F87C}" sibTransId="{07AC8A9B-6709-4C84-AA89-9DB327505050}"/>
    <dgm:cxn modelId="{B3F5BA88-8C7F-434D-9A5F-DBA34C92E1D4}" type="presOf" srcId="{E5ACEF06-6315-49A2-A217-9D72E22CD9BF}" destId="{A918B246-54D9-40F3-AAB2-8780D487C438}" srcOrd="0" destOrd="0" presId="urn:microsoft.com/office/officeart/2005/8/layout/default"/>
    <dgm:cxn modelId="{B87F398E-1EF5-48BF-A602-9BCCA111FB34}" type="presOf" srcId="{1522DEE5-802A-4016-95BF-B610E28CB319}" destId="{37D7B0FD-552A-4D1F-BB69-F1F7DF85AF3E}" srcOrd="0" destOrd="0" presId="urn:microsoft.com/office/officeart/2005/8/layout/default"/>
    <dgm:cxn modelId="{FAFC9EAA-5FA7-4011-84F4-6C4F1445A675}" type="presOf" srcId="{8BD95C2A-BBB9-4605-92D1-AE9955B834FD}" destId="{DFF390FA-127C-40D0-88A2-4743AD316261}" srcOrd="0" destOrd="0" presId="urn:microsoft.com/office/officeart/2005/8/layout/default"/>
    <dgm:cxn modelId="{AEF8D6CE-EDBB-4F59-A469-2CF97A552535}" type="presOf" srcId="{7AEB1F2D-B789-4C84-8070-4301B104A170}" destId="{5D2CC921-3C6E-4059-A9B1-3DA66AFCE72B}" srcOrd="0" destOrd="0" presId="urn:microsoft.com/office/officeart/2005/8/layout/default"/>
    <dgm:cxn modelId="{322DDDE2-F614-439D-8270-3AB7BD8F1EC6}" srcId="{E5ACEF06-6315-49A2-A217-9D72E22CD9BF}" destId="{8BD95C2A-BBB9-4605-92D1-AE9955B834FD}" srcOrd="0" destOrd="0" parTransId="{0FF17594-993E-40BE-B44A-BF7B7D610E75}" sibTransId="{B12FD648-8E44-4E55-8539-338759F0CA6B}"/>
    <dgm:cxn modelId="{6FB3D7F9-8410-4EDA-AB4F-6A1589D74E30}" srcId="{E5ACEF06-6315-49A2-A217-9D72E22CD9BF}" destId="{7AEB1F2D-B789-4C84-8070-4301B104A170}" srcOrd="3" destOrd="0" parTransId="{A9A3BDC2-36F4-478D-A2AF-E5D122C33CA6}" sibTransId="{2FC894F8-A8AD-4021-B7F6-43189E275ABC}"/>
    <dgm:cxn modelId="{1A813660-7C53-4B58-903C-EFFEBC8500E3}" type="presParOf" srcId="{A918B246-54D9-40F3-AAB2-8780D487C438}" destId="{DFF390FA-127C-40D0-88A2-4743AD316261}" srcOrd="0" destOrd="0" presId="urn:microsoft.com/office/officeart/2005/8/layout/default"/>
    <dgm:cxn modelId="{3EAA95F2-471B-4A94-A2BE-FFAECBB35D86}" type="presParOf" srcId="{A918B246-54D9-40F3-AAB2-8780D487C438}" destId="{E1690F30-C196-4FBE-A1B3-DAAB6E271486}" srcOrd="1" destOrd="0" presId="urn:microsoft.com/office/officeart/2005/8/layout/default"/>
    <dgm:cxn modelId="{6C4FB5D8-CFFB-46C5-B671-EAF92C780A55}" type="presParOf" srcId="{A918B246-54D9-40F3-AAB2-8780D487C438}" destId="{0767296F-7339-4186-A548-8D8F00C658A9}" srcOrd="2" destOrd="0" presId="urn:microsoft.com/office/officeart/2005/8/layout/default"/>
    <dgm:cxn modelId="{5C492A67-B1AE-47B2-97C9-32C24A25346A}" type="presParOf" srcId="{A918B246-54D9-40F3-AAB2-8780D487C438}" destId="{30BE972F-BC7D-4DAD-A206-083ED153551F}" srcOrd="3" destOrd="0" presId="urn:microsoft.com/office/officeart/2005/8/layout/default"/>
    <dgm:cxn modelId="{0D28B7F9-6009-426B-A4EC-7A33B263964F}" type="presParOf" srcId="{A918B246-54D9-40F3-AAB2-8780D487C438}" destId="{37D7B0FD-552A-4D1F-BB69-F1F7DF85AF3E}" srcOrd="4" destOrd="0" presId="urn:microsoft.com/office/officeart/2005/8/layout/default"/>
    <dgm:cxn modelId="{BE765518-3AF3-4135-A15F-AEBD276A6EEC}" type="presParOf" srcId="{A918B246-54D9-40F3-AAB2-8780D487C438}" destId="{6053613C-854B-4957-A16A-583D431AFB82}" srcOrd="5" destOrd="0" presId="urn:microsoft.com/office/officeart/2005/8/layout/default"/>
    <dgm:cxn modelId="{2B168FA0-6A93-420A-BEE3-1623AE64DAF7}" type="presParOf" srcId="{A918B246-54D9-40F3-AAB2-8780D487C438}" destId="{5D2CC921-3C6E-4059-A9B1-3DA66AFCE72B}" srcOrd="6" destOrd="0" presId="urn:microsoft.com/office/officeart/2005/8/layout/default"/>
  </dgm:cxnLst>
  <dgm:bg/>
  <dgm:whole>
    <a:ln w="12700">
      <a:solidFill>
        <a:schemeClr val="tx1"/>
      </a:solidFill>
    </a:ln>
  </dgm:whole>
  <dgm:extLst>
    <a:ext uri="http://schemas.microsoft.com/office/drawing/2008/diagram">
      <dsp:dataModelExt xmlns:dsp="http://schemas.microsoft.com/office/drawing/2008/diagram" relId="rId20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5ACEF06-6315-49A2-A217-9D72E22CD9BF}" type="doc">
      <dgm:prSet loTypeId="urn:microsoft.com/office/officeart/2005/8/layout/default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pPr latinLnBrk="1"/>
          <a:endParaRPr lang="ko-KR" altLang="en-US"/>
        </a:p>
      </dgm:t>
    </dgm:pt>
    <dgm:pt modelId="{60E284D8-0E7A-4B52-9471-D68334D9DF3A}">
      <dgm:prSet/>
      <dgm:spPr/>
      <dgm:t>
        <a:bodyPr/>
        <a:lstStyle/>
        <a:p>
          <a:pPr latinLnBrk="1"/>
          <a:r>
            <a:rPr lang="ko-KR" altLang="en-US" dirty="0"/>
            <a:t>한국어 대화</a:t>
          </a:r>
        </a:p>
      </dgm:t>
    </dgm:pt>
    <dgm:pt modelId="{A56E9DEB-D146-4C51-BD85-CF9AB2CD2BF2}" type="parTrans" cxnId="{22F54425-11A0-440A-A361-45BE3690DF69}">
      <dgm:prSet/>
      <dgm:spPr/>
      <dgm:t>
        <a:bodyPr/>
        <a:lstStyle/>
        <a:p>
          <a:pPr latinLnBrk="1"/>
          <a:endParaRPr lang="ko-KR" altLang="en-US"/>
        </a:p>
      </dgm:t>
    </dgm:pt>
    <dgm:pt modelId="{A177296C-AB2D-406D-966C-6983654D9021}" type="sibTrans" cxnId="{22F54425-11A0-440A-A361-45BE3690DF69}">
      <dgm:prSet/>
      <dgm:spPr/>
      <dgm:t>
        <a:bodyPr/>
        <a:lstStyle/>
        <a:p>
          <a:pPr latinLnBrk="1"/>
          <a:endParaRPr lang="ko-KR" altLang="en-US"/>
        </a:p>
      </dgm:t>
    </dgm:pt>
    <dgm:pt modelId="{8E6FF0A4-9E93-4ADC-88C5-07D8C52C052E}">
      <dgm:prSet/>
      <dgm:spPr/>
      <dgm:t>
        <a:bodyPr/>
        <a:lstStyle/>
        <a:p>
          <a:pPr latinLnBrk="1"/>
          <a:r>
            <a:rPr lang="ko-KR" altLang="en-US" dirty="0"/>
            <a:t>음성 대화</a:t>
          </a:r>
        </a:p>
      </dgm:t>
    </dgm:pt>
    <dgm:pt modelId="{FD7F8A43-CB9D-4863-9EF0-63B81F8B7B9E}" type="parTrans" cxnId="{549DD58E-7546-4C7F-A506-BFD6B87EE7FF}">
      <dgm:prSet/>
      <dgm:spPr/>
      <dgm:t>
        <a:bodyPr/>
        <a:lstStyle/>
        <a:p>
          <a:pPr latinLnBrk="1"/>
          <a:endParaRPr lang="ko-KR" altLang="en-US"/>
        </a:p>
      </dgm:t>
    </dgm:pt>
    <dgm:pt modelId="{6A24BEB3-5E2A-4601-9FF0-2D2BC0697903}" type="sibTrans" cxnId="{549DD58E-7546-4C7F-A506-BFD6B87EE7FF}">
      <dgm:prSet/>
      <dgm:spPr/>
      <dgm:t>
        <a:bodyPr/>
        <a:lstStyle/>
        <a:p>
          <a:pPr latinLnBrk="1"/>
          <a:endParaRPr lang="ko-KR" altLang="en-US"/>
        </a:p>
      </dgm:t>
    </dgm:pt>
    <dgm:pt modelId="{2A0901B3-C31D-4765-A1E0-BF4C88E3FB38}">
      <dgm:prSet/>
      <dgm:spPr/>
      <dgm:t>
        <a:bodyPr/>
        <a:lstStyle/>
        <a:p>
          <a:pPr latinLnBrk="1"/>
          <a:r>
            <a:rPr lang="ko-KR" altLang="en-US" dirty="0"/>
            <a:t>날씨</a:t>
          </a:r>
        </a:p>
      </dgm:t>
    </dgm:pt>
    <dgm:pt modelId="{BC45805F-3002-4C26-A2D2-4AF989046D60}" type="parTrans" cxnId="{2B52E4C9-3F66-45D3-864C-635943A3DE16}">
      <dgm:prSet/>
      <dgm:spPr/>
      <dgm:t>
        <a:bodyPr/>
        <a:lstStyle/>
        <a:p>
          <a:pPr latinLnBrk="1"/>
          <a:endParaRPr lang="ko-KR" altLang="en-US"/>
        </a:p>
      </dgm:t>
    </dgm:pt>
    <dgm:pt modelId="{C15E26BD-1497-4004-B77B-2D2BCC0F9EC9}" type="sibTrans" cxnId="{2B52E4C9-3F66-45D3-864C-635943A3DE16}">
      <dgm:prSet/>
      <dgm:spPr/>
      <dgm:t>
        <a:bodyPr/>
        <a:lstStyle/>
        <a:p>
          <a:pPr latinLnBrk="1"/>
          <a:endParaRPr lang="ko-KR" altLang="en-US"/>
        </a:p>
      </dgm:t>
    </dgm:pt>
    <dgm:pt modelId="{A918B246-54D9-40F3-AAB2-8780D487C438}" type="pres">
      <dgm:prSet presAssocID="{E5ACEF06-6315-49A2-A217-9D72E22CD9BF}" presName="diagram" presStyleCnt="0">
        <dgm:presLayoutVars>
          <dgm:dir/>
          <dgm:resizeHandles val="exact"/>
        </dgm:presLayoutVars>
      </dgm:prSet>
      <dgm:spPr/>
    </dgm:pt>
    <dgm:pt modelId="{EA21E1BA-3F62-471E-B446-E815389107E8}" type="pres">
      <dgm:prSet presAssocID="{60E284D8-0E7A-4B52-9471-D68334D9DF3A}" presName="node" presStyleLbl="node1" presStyleIdx="0" presStyleCnt="3" custScaleX="38555" custScaleY="38555">
        <dgm:presLayoutVars>
          <dgm:bulletEnabled val="1"/>
        </dgm:presLayoutVars>
      </dgm:prSet>
      <dgm:spPr/>
    </dgm:pt>
    <dgm:pt modelId="{459E0B13-0791-44DF-A211-4A7AEB0297DF}" type="pres">
      <dgm:prSet presAssocID="{A177296C-AB2D-406D-966C-6983654D9021}" presName="sibTrans" presStyleCnt="0"/>
      <dgm:spPr/>
    </dgm:pt>
    <dgm:pt modelId="{B19FE6E9-D294-4D8C-9DB7-6A863B33F024}" type="pres">
      <dgm:prSet presAssocID="{8E6FF0A4-9E93-4ADC-88C5-07D8C52C052E}" presName="node" presStyleLbl="node1" presStyleIdx="1" presStyleCnt="3" custScaleX="38555" custScaleY="38555">
        <dgm:presLayoutVars>
          <dgm:bulletEnabled val="1"/>
        </dgm:presLayoutVars>
      </dgm:prSet>
      <dgm:spPr/>
    </dgm:pt>
    <dgm:pt modelId="{11769671-BDD5-4651-8846-5DD490C45515}" type="pres">
      <dgm:prSet presAssocID="{6A24BEB3-5E2A-4601-9FF0-2D2BC0697903}" presName="sibTrans" presStyleCnt="0"/>
      <dgm:spPr/>
    </dgm:pt>
    <dgm:pt modelId="{35CD2041-B1C8-4F24-891F-68CC62A0DAD9}" type="pres">
      <dgm:prSet presAssocID="{2A0901B3-C31D-4765-A1E0-BF4C88E3FB38}" presName="node" presStyleLbl="node1" presStyleIdx="2" presStyleCnt="3" custScaleX="38555" custScaleY="38555">
        <dgm:presLayoutVars>
          <dgm:bulletEnabled val="1"/>
        </dgm:presLayoutVars>
      </dgm:prSet>
      <dgm:spPr/>
    </dgm:pt>
  </dgm:ptLst>
  <dgm:cxnLst>
    <dgm:cxn modelId="{22F54425-11A0-440A-A361-45BE3690DF69}" srcId="{E5ACEF06-6315-49A2-A217-9D72E22CD9BF}" destId="{60E284D8-0E7A-4B52-9471-D68334D9DF3A}" srcOrd="0" destOrd="0" parTransId="{A56E9DEB-D146-4C51-BD85-CF9AB2CD2BF2}" sibTransId="{A177296C-AB2D-406D-966C-6983654D9021}"/>
    <dgm:cxn modelId="{40512C2C-B301-4FCF-841D-10E4DAC8FA9B}" type="presOf" srcId="{8E6FF0A4-9E93-4ADC-88C5-07D8C52C052E}" destId="{B19FE6E9-D294-4D8C-9DB7-6A863B33F024}" srcOrd="0" destOrd="0" presId="urn:microsoft.com/office/officeart/2005/8/layout/default"/>
    <dgm:cxn modelId="{2D1F295B-CDBE-419C-A45B-C4CFE1D641FC}" type="presOf" srcId="{E5ACEF06-6315-49A2-A217-9D72E22CD9BF}" destId="{A918B246-54D9-40F3-AAB2-8780D487C438}" srcOrd="0" destOrd="0" presId="urn:microsoft.com/office/officeart/2005/8/layout/default"/>
    <dgm:cxn modelId="{549DD58E-7546-4C7F-A506-BFD6B87EE7FF}" srcId="{E5ACEF06-6315-49A2-A217-9D72E22CD9BF}" destId="{8E6FF0A4-9E93-4ADC-88C5-07D8C52C052E}" srcOrd="1" destOrd="0" parTransId="{FD7F8A43-CB9D-4863-9EF0-63B81F8B7B9E}" sibTransId="{6A24BEB3-5E2A-4601-9FF0-2D2BC0697903}"/>
    <dgm:cxn modelId="{D668EB93-B089-4E1E-9CA1-B67EBE51210D}" type="presOf" srcId="{2A0901B3-C31D-4765-A1E0-BF4C88E3FB38}" destId="{35CD2041-B1C8-4F24-891F-68CC62A0DAD9}" srcOrd="0" destOrd="0" presId="urn:microsoft.com/office/officeart/2005/8/layout/default"/>
    <dgm:cxn modelId="{2B52E4C9-3F66-45D3-864C-635943A3DE16}" srcId="{E5ACEF06-6315-49A2-A217-9D72E22CD9BF}" destId="{2A0901B3-C31D-4765-A1E0-BF4C88E3FB38}" srcOrd="2" destOrd="0" parTransId="{BC45805F-3002-4C26-A2D2-4AF989046D60}" sibTransId="{C15E26BD-1497-4004-B77B-2D2BCC0F9EC9}"/>
    <dgm:cxn modelId="{AF12F0D3-C380-40E9-8512-BC354914717A}" type="presOf" srcId="{60E284D8-0E7A-4B52-9471-D68334D9DF3A}" destId="{EA21E1BA-3F62-471E-B446-E815389107E8}" srcOrd="0" destOrd="0" presId="urn:microsoft.com/office/officeart/2005/8/layout/default"/>
    <dgm:cxn modelId="{49313915-06A4-4003-9E87-B28C1DB25BD0}" type="presParOf" srcId="{A918B246-54D9-40F3-AAB2-8780D487C438}" destId="{EA21E1BA-3F62-471E-B446-E815389107E8}" srcOrd="0" destOrd="0" presId="urn:microsoft.com/office/officeart/2005/8/layout/default"/>
    <dgm:cxn modelId="{0531FD14-C68F-4EC6-A1D0-AA28E5AF45CE}" type="presParOf" srcId="{A918B246-54D9-40F3-AAB2-8780D487C438}" destId="{459E0B13-0791-44DF-A211-4A7AEB0297DF}" srcOrd="1" destOrd="0" presId="urn:microsoft.com/office/officeart/2005/8/layout/default"/>
    <dgm:cxn modelId="{B6FF9F47-C3B7-4D26-B0A2-341F43F309DA}" type="presParOf" srcId="{A918B246-54D9-40F3-AAB2-8780D487C438}" destId="{B19FE6E9-D294-4D8C-9DB7-6A863B33F024}" srcOrd="2" destOrd="0" presId="urn:microsoft.com/office/officeart/2005/8/layout/default"/>
    <dgm:cxn modelId="{869B5904-4CD8-4F55-8218-1537985E61B3}" type="presParOf" srcId="{A918B246-54D9-40F3-AAB2-8780D487C438}" destId="{11769671-BDD5-4651-8846-5DD490C45515}" srcOrd="3" destOrd="0" presId="urn:microsoft.com/office/officeart/2005/8/layout/default"/>
    <dgm:cxn modelId="{6431A6F6-E974-4D2B-AD73-59A59DB66A1C}" type="presParOf" srcId="{A918B246-54D9-40F3-AAB2-8780D487C438}" destId="{35CD2041-B1C8-4F24-891F-68CC62A0DAD9}" srcOrd="4" destOrd="0" presId="urn:microsoft.com/office/officeart/2005/8/layout/default"/>
  </dgm:cxnLst>
  <dgm:bg/>
  <dgm:whole>
    <a:ln w="12700">
      <a:solidFill>
        <a:schemeClr val="tx1"/>
      </a:solidFill>
    </a:ln>
  </dgm:whole>
  <dgm:extLst>
    <a:ext uri="http://schemas.microsoft.com/office/drawing/2008/diagram">
      <dsp:dataModelExt xmlns:dsp="http://schemas.microsoft.com/office/drawing/2008/diagram" relId="rId2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F390FA-127C-40D0-88A2-4743AD316261}">
      <dsp:nvSpPr>
        <dsp:cNvPr id="0" name=""/>
        <dsp:cNvSpPr/>
      </dsp:nvSpPr>
      <dsp:spPr>
        <a:xfrm>
          <a:off x="133428" y="170887"/>
          <a:ext cx="798190" cy="478914"/>
        </a:xfrm>
        <a:prstGeom prst="rec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000" kern="1200" dirty="0"/>
            <a:t>단어 학습</a:t>
          </a:r>
        </a:p>
      </dsp:txBody>
      <dsp:txXfrm>
        <a:off x="133428" y="170887"/>
        <a:ext cx="798190" cy="478914"/>
      </dsp:txXfrm>
    </dsp:sp>
    <dsp:sp modelId="{0767296F-7339-4186-A548-8D8F00C658A9}">
      <dsp:nvSpPr>
        <dsp:cNvPr id="0" name=""/>
        <dsp:cNvSpPr/>
      </dsp:nvSpPr>
      <dsp:spPr>
        <a:xfrm>
          <a:off x="1138645" y="170887"/>
          <a:ext cx="798190" cy="478914"/>
        </a:xfrm>
        <a:prstGeom prst="rec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000" kern="1200" dirty="0" err="1"/>
            <a:t>상황별</a:t>
          </a:r>
          <a:br>
            <a:rPr lang="en-US" altLang="ko-KR" sz="1000" kern="1200" dirty="0"/>
          </a:br>
          <a:r>
            <a:rPr lang="ko-KR" altLang="en-US" sz="1000" kern="1200" dirty="0"/>
            <a:t>대화 학습</a:t>
          </a:r>
        </a:p>
      </dsp:txBody>
      <dsp:txXfrm>
        <a:off x="1138645" y="170887"/>
        <a:ext cx="798190" cy="478914"/>
      </dsp:txXfrm>
    </dsp:sp>
    <dsp:sp modelId="{37D7B0FD-552A-4D1F-BB69-F1F7DF85AF3E}">
      <dsp:nvSpPr>
        <dsp:cNvPr id="0" name=""/>
        <dsp:cNvSpPr/>
      </dsp:nvSpPr>
      <dsp:spPr>
        <a:xfrm>
          <a:off x="133428" y="856828"/>
          <a:ext cx="798190" cy="478914"/>
        </a:xfrm>
        <a:prstGeom prst="rec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000" kern="1200" dirty="0"/>
            <a:t>많이 틀리는 단어 학습</a:t>
          </a:r>
        </a:p>
      </dsp:txBody>
      <dsp:txXfrm>
        <a:off x="133428" y="856828"/>
        <a:ext cx="798190" cy="478914"/>
      </dsp:txXfrm>
    </dsp:sp>
    <dsp:sp modelId="{5D2CC921-3C6E-4059-A9B1-3DA66AFCE72B}">
      <dsp:nvSpPr>
        <dsp:cNvPr id="0" name=""/>
        <dsp:cNvSpPr/>
      </dsp:nvSpPr>
      <dsp:spPr>
        <a:xfrm>
          <a:off x="1138645" y="856828"/>
          <a:ext cx="798190" cy="478914"/>
        </a:xfrm>
        <a:prstGeom prst="rec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000" kern="1200" dirty="0"/>
            <a:t>한국의 상식</a:t>
          </a:r>
        </a:p>
      </dsp:txBody>
      <dsp:txXfrm>
        <a:off x="1138645" y="856828"/>
        <a:ext cx="798190" cy="47891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F390FA-127C-40D0-88A2-4743AD316261}">
      <dsp:nvSpPr>
        <dsp:cNvPr id="0" name=""/>
        <dsp:cNvSpPr/>
      </dsp:nvSpPr>
      <dsp:spPr>
        <a:xfrm>
          <a:off x="115064" y="56083"/>
          <a:ext cx="688332" cy="412999"/>
        </a:xfrm>
        <a:prstGeom prst="rec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200" kern="1200" dirty="0"/>
            <a:t>NLP</a:t>
          </a:r>
          <a:endParaRPr lang="ko-KR" altLang="en-US" sz="1200" kern="1200" dirty="0"/>
        </a:p>
      </dsp:txBody>
      <dsp:txXfrm>
        <a:off x="115064" y="56083"/>
        <a:ext cx="688332" cy="412999"/>
      </dsp:txXfrm>
    </dsp:sp>
    <dsp:sp modelId="{37D7B0FD-552A-4D1F-BB69-F1F7DF85AF3E}">
      <dsp:nvSpPr>
        <dsp:cNvPr id="0" name=""/>
        <dsp:cNvSpPr/>
      </dsp:nvSpPr>
      <dsp:spPr>
        <a:xfrm>
          <a:off x="981929" y="56083"/>
          <a:ext cx="688332" cy="412999"/>
        </a:xfrm>
        <a:prstGeom prst="rec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200" kern="1200" dirty="0"/>
            <a:t>Input</a:t>
          </a:r>
          <a:br>
            <a:rPr lang="en-US" altLang="ko-KR" sz="1200" kern="1200" dirty="0"/>
          </a:br>
          <a:r>
            <a:rPr lang="en-US" altLang="ko-KR" sz="1200" kern="1200" dirty="0"/>
            <a:t>Regulation</a:t>
          </a:r>
          <a:endParaRPr lang="ko-KR" altLang="en-US" sz="1200" kern="1200" dirty="0"/>
        </a:p>
      </dsp:txBody>
      <dsp:txXfrm>
        <a:off x="981929" y="56083"/>
        <a:ext cx="688332" cy="412999"/>
      </dsp:txXfrm>
    </dsp:sp>
    <dsp:sp modelId="{5D2CC921-3C6E-4059-A9B1-3DA66AFCE72B}">
      <dsp:nvSpPr>
        <dsp:cNvPr id="0" name=""/>
        <dsp:cNvSpPr/>
      </dsp:nvSpPr>
      <dsp:spPr>
        <a:xfrm>
          <a:off x="548496" y="647615"/>
          <a:ext cx="688332" cy="412999"/>
        </a:xfrm>
        <a:prstGeom prst="rec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200" kern="1200" dirty="0"/>
            <a:t>Logging</a:t>
          </a:r>
          <a:endParaRPr lang="ko-KR" altLang="en-US" sz="1200" kern="1200" dirty="0"/>
        </a:p>
      </dsp:txBody>
      <dsp:txXfrm>
        <a:off x="548496" y="647615"/>
        <a:ext cx="688332" cy="41299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F390FA-127C-40D0-88A2-4743AD316261}">
      <dsp:nvSpPr>
        <dsp:cNvPr id="0" name=""/>
        <dsp:cNvSpPr/>
      </dsp:nvSpPr>
      <dsp:spPr>
        <a:xfrm>
          <a:off x="115064" y="56083"/>
          <a:ext cx="688332" cy="412999"/>
        </a:xfrm>
        <a:prstGeom prst="rec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800" kern="1200" dirty="0"/>
            <a:t>한국어</a:t>
          </a:r>
          <a:br>
            <a:rPr lang="en-US" altLang="ko-KR" sz="800" kern="1200" dirty="0"/>
          </a:br>
          <a:r>
            <a:rPr lang="ko-KR" altLang="en-US" sz="800" kern="1200" dirty="0"/>
            <a:t>대본</a:t>
          </a:r>
        </a:p>
      </dsp:txBody>
      <dsp:txXfrm>
        <a:off x="115064" y="56083"/>
        <a:ext cx="688332" cy="412999"/>
      </dsp:txXfrm>
    </dsp:sp>
    <dsp:sp modelId="{0767296F-7339-4186-A548-8D8F00C658A9}">
      <dsp:nvSpPr>
        <dsp:cNvPr id="0" name=""/>
        <dsp:cNvSpPr/>
      </dsp:nvSpPr>
      <dsp:spPr>
        <a:xfrm>
          <a:off x="981929" y="56083"/>
          <a:ext cx="688332" cy="412999"/>
        </a:xfrm>
        <a:prstGeom prst="rec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800" kern="1200" dirty="0"/>
            <a:t>한국어</a:t>
          </a:r>
          <a:br>
            <a:rPr lang="en-US" altLang="ko-KR" sz="800" kern="1200" dirty="0"/>
          </a:br>
          <a:r>
            <a:rPr lang="ko-KR" altLang="en-US" sz="800" kern="1200" dirty="0"/>
            <a:t>단어 사전</a:t>
          </a:r>
        </a:p>
      </dsp:txBody>
      <dsp:txXfrm>
        <a:off x="981929" y="56083"/>
        <a:ext cx="688332" cy="412999"/>
      </dsp:txXfrm>
    </dsp:sp>
    <dsp:sp modelId="{37D7B0FD-552A-4D1F-BB69-F1F7DF85AF3E}">
      <dsp:nvSpPr>
        <dsp:cNvPr id="0" name=""/>
        <dsp:cNvSpPr/>
      </dsp:nvSpPr>
      <dsp:spPr>
        <a:xfrm>
          <a:off x="115064" y="647615"/>
          <a:ext cx="688332" cy="412999"/>
        </a:xfrm>
        <a:prstGeom prst="rec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800" kern="1200" dirty="0"/>
            <a:t>사용자</a:t>
          </a:r>
          <a:br>
            <a:rPr lang="en-US" altLang="ko-KR" sz="800" kern="1200" dirty="0"/>
          </a:br>
          <a:r>
            <a:rPr lang="ko-KR" altLang="en-US" sz="800" kern="1200" dirty="0"/>
            <a:t>데이터</a:t>
          </a:r>
        </a:p>
      </dsp:txBody>
      <dsp:txXfrm>
        <a:off x="115064" y="647615"/>
        <a:ext cx="688332" cy="412999"/>
      </dsp:txXfrm>
    </dsp:sp>
    <dsp:sp modelId="{5D2CC921-3C6E-4059-A9B1-3DA66AFCE72B}">
      <dsp:nvSpPr>
        <dsp:cNvPr id="0" name=""/>
        <dsp:cNvSpPr/>
      </dsp:nvSpPr>
      <dsp:spPr>
        <a:xfrm>
          <a:off x="981929" y="647615"/>
          <a:ext cx="688332" cy="412999"/>
        </a:xfrm>
        <a:prstGeom prst="rec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800" kern="1200" dirty="0" err="1"/>
            <a:t>챗봇</a:t>
          </a:r>
          <a:br>
            <a:rPr lang="en-US" altLang="ko-KR" sz="800" kern="1200" dirty="0"/>
          </a:br>
          <a:r>
            <a:rPr lang="ko-KR" altLang="en-US" sz="800" kern="1200" dirty="0"/>
            <a:t>로그</a:t>
          </a:r>
        </a:p>
      </dsp:txBody>
      <dsp:txXfrm>
        <a:off x="981929" y="647615"/>
        <a:ext cx="688332" cy="41299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21E1BA-3F62-471E-B446-E815389107E8}">
      <dsp:nvSpPr>
        <dsp:cNvPr id="0" name=""/>
        <dsp:cNvSpPr/>
      </dsp:nvSpPr>
      <dsp:spPr>
        <a:xfrm>
          <a:off x="133428" y="170887"/>
          <a:ext cx="798190" cy="47891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000" kern="1200" dirty="0"/>
            <a:t>한국어 대화</a:t>
          </a:r>
        </a:p>
      </dsp:txBody>
      <dsp:txXfrm>
        <a:off x="133428" y="170887"/>
        <a:ext cx="798190" cy="478914"/>
      </dsp:txXfrm>
    </dsp:sp>
    <dsp:sp modelId="{B19FE6E9-D294-4D8C-9DB7-6A863B33F024}">
      <dsp:nvSpPr>
        <dsp:cNvPr id="0" name=""/>
        <dsp:cNvSpPr/>
      </dsp:nvSpPr>
      <dsp:spPr>
        <a:xfrm>
          <a:off x="1138645" y="170887"/>
          <a:ext cx="798190" cy="47891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000" kern="1200" dirty="0"/>
            <a:t>음성 대화</a:t>
          </a:r>
        </a:p>
      </dsp:txBody>
      <dsp:txXfrm>
        <a:off x="1138645" y="170887"/>
        <a:ext cx="798190" cy="478914"/>
      </dsp:txXfrm>
    </dsp:sp>
    <dsp:sp modelId="{35CD2041-B1C8-4F24-891F-68CC62A0DAD9}">
      <dsp:nvSpPr>
        <dsp:cNvPr id="0" name=""/>
        <dsp:cNvSpPr/>
      </dsp:nvSpPr>
      <dsp:spPr>
        <a:xfrm>
          <a:off x="636037" y="856828"/>
          <a:ext cx="798190" cy="47891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000" kern="1200" dirty="0"/>
            <a:t>날씨</a:t>
          </a:r>
        </a:p>
      </dsp:txBody>
      <dsp:txXfrm>
        <a:off x="636037" y="856828"/>
        <a:ext cx="798190" cy="4789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84213D-1366-40FA-BED0-1D7DE0C6326A}" type="datetime1">
              <a:rPr lang="ko-KR" altLang="en-US" smtClean="0"/>
              <a:t>2018-12-17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ko-KR" altLang="en-US"/>
              <a:t>박진일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20D3F3-B9DE-4253-A27F-E0CFF222C18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3518972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5C200-0E3C-43B3-B02A-1C84EBC5F51D}" type="datetime1">
              <a:rPr lang="ko-KR" altLang="en-US" smtClean="0"/>
              <a:t>2018-12-17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ko-KR" altLang="en-US"/>
              <a:t>박진일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8EA21F-64ED-4663-82D9-D947D835238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9347654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한국어 교육 </a:t>
            </a:r>
            <a:r>
              <a:rPr lang="ko-KR" altLang="en-US" dirty="0" err="1"/>
              <a:t>챗봇</a:t>
            </a:r>
            <a:r>
              <a:rPr lang="ko-KR" altLang="en-US" dirty="0"/>
              <a:t> 훈민정음을 발표할 </a:t>
            </a:r>
            <a:r>
              <a:rPr lang="ko-KR" altLang="en-US" dirty="0" err="1"/>
              <a:t>막내조</a:t>
            </a:r>
            <a:r>
              <a:rPr lang="ko-KR" altLang="en-US" dirty="0"/>
              <a:t> </a:t>
            </a:r>
            <a:r>
              <a:rPr lang="ko-KR" altLang="en-US" dirty="0" err="1"/>
              <a:t>김인아</a:t>
            </a:r>
            <a:r>
              <a:rPr lang="en-US" altLang="ko-KR" dirty="0"/>
              <a:t>, </a:t>
            </a:r>
            <a:r>
              <a:rPr lang="ko-KR" altLang="en-US" dirty="0" err="1"/>
              <a:t>전소연</a:t>
            </a:r>
            <a:r>
              <a:rPr lang="en-US" altLang="ko-KR" dirty="0"/>
              <a:t>, </a:t>
            </a:r>
            <a:r>
              <a:rPr lang="ko-KR" altLang="en-US" dirty="0"/>
              <a:t>발표자 장정호 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8EA21F-64ED-4663-82D9-D947D8352380}" type="slidenum">
              <a:rPr lang="ko-KR" altLang="en-US" smtClean="0"/>
              <a:pPr/>
              <a:t>1</a:t>
            </a:fld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C7DA364C-09D4-4847-A7AA-4F1E21D76DFC}" type="datetime1">
              <a:rPr lang="ko-KR" altLang="en-US" smtClean="0"/>
              <a:t>2018-12-17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ko-KR" altLang="en-US"/>
              <a:t>박진일</a:t>
            </a:r>
          </a:p>
        </p:txBody>
      </p:sp>
    </p:spTree>
    <p:extLst>
      <p:ext uri="{BB962C8B-B14F-4D97-AF65-F5344CB8AC3E}">
        <p14:creationId xmlns:p14="http://schemas.microsoft.com/office/powerpoint/2010/main" val="2288471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저희가 구현한 </a:t>
            </a:r>
            <a:r>
              <a:rPr lang="ko-KR" altLang="en-US" dirty="0" err="1"/>
              <a:t>챗봇은</a:t>
            </a:r>
            <a:r>
              <a:rPr lang="ko-KR" altLang="en-US" dirty="0"/>
              <a:t> 룰베이스 </a:t>
            </a:r>
            <a:r>
              <a:rPr lang="ko-KR" altLang="en-US" dirty="0" err="1"/>
              <a:t>챗봇과</a:t>
            </a:r>
            <a:r>
              <a:rPr lang="ko-KR" altLang="en-US" dirty="0"/>
              <a:t> </a:t>
            </a:r>
            <a:r>
              <a:rPr lang="en-US" altLang="ko-KR" dirty="0"/>
              <a:t>AI </a:t>
            </a:r>
            <a:r>
              <a:rPr lang="ko-KR" altLang="en-US" dirty="0" err="1"/>
              <a:t>챗봇</a:t>
            </a:r>
            <a:r>
              <a:rPr lang="ko-KR" altLang="en-US" dirty="0"/>
              <a:t> 사이에 있는 단계의 </a:t>
            </a:r>
            <a:r>
              <a:rPr lang="ko-KR" altLang="en-US" dirty="0" err="1"/>
              <a:t>챗봇입니다</a:t>
            </a:r>
            <a:r>
              <a:rPr lang="en-US" altLang="ko-KR" dirty="0"/>
              <a:t>. </a:t>
            </a:r>
            <a:r>
              <a:rPr lang="ko-KR" altLang="en-US" dirty="0"/>
              <a:t>사용자가 어떤 의도로 질문을 했는지 알아들을 수 있으며</a:t>
            </a:r>
            <a:r>
              <a:rPr lang="en-US" altLang="ko-KR" dirty="0"/>
              <a:t>, </a:t>
            </a:r>
            <a:r>
              <a:rPr lang="ko-KR" altLang="en-US" dirty="0"/>
              <a:t>좀더 복잡한 처리가 가능합니다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AB5C200-0E3C-43B3-B02A-1C84EBC5F51D}" type="datetime1">
              <a:rPr lang="ko-KR" altLang="en-US" smtClean="0"/>
              <a:t>2018-12-17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ko-KR" altLang="en-US"/>
              <a:t>박진일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8EA21F-64ED-4663-82D9-D947D8352380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11038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 </a:t>
            </a:r>
            <a:r>
              <a:rPr lang="ko-KR" altLang="en-US" dirty="0" err="1"/>
              <a:t>챗봇은</a:t>
            </a:r>
            <a:r>
              <a:rPr lang="ko-KR" altLang="en-US" dirty="0"/>
              <a:t> </a:t>
            </a:r>
            <a:r>
              <a:rPr lang="ko-KR" altLang="en-US" dirty="0" err="1"/>
              <a:t>배운내용을</a:t>
            </a:r>
            <a:r>
              <a:rPr lang="ko-KR" altLang="en-US" dirty="0"/>
              <a:t> 토대로 학습을 시켰으며</a:t>
            </a:r>
            <a:r>
              <a:rPr lang="en-US" altLang="ko-KR" dirty="0"/>
              <a:t>, </a:t>
            </a:r>
            <a:r>
              <a:rPr lang="ko-KR" altLang="en-US" dirty="0"/>
              <a:t>날씨가 검색이 가능합니다</a:t>
            </a:r>
            <a:r>
              <a:rPr lang="en-US" altLang="ko-KR" dirty="0"/>
              <a:t>. </a:t>
            </a:r>
            <a:r>
              <a:rPr lang="ko-KR" altLang="en-US" dirty="0"/>
              <a:t>저희 </a:t>
            </a:r>
            <a:r>
              <a:rPr lang="ko-KR" altLang="en-US" dirty="0" err="1"/>
              <a:t>챗봇은</a:t>
            </a:r>
            <a:r>
              <a:rPr lang="ko-KR" altLang="en-US" dirty="0"/>
              <a:t> 배운 내용을 실전처럼 연습이 가능하다는 장점을 가지고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AB5C200-0E3C-43B3-B02A-1C84EBC5F51D}" type="datetime1">
              <a:rPr lang="ko-KR" altLang="en-US" smtClean="0"/>
              <a:t>2018-12-17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ko-KR" altLang="en-US"/>
              <a:t>박진일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8EA21F-64ED-4663-82D9-D947D8352380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8880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저희는 프론트와 </a:t>
            </a:r>
            <a:r>
              <a:rPr lang="ko-KR" altLang="en-US" dirty="0" err="1"/>
              <a:t>백엔드로</a:t>
            </a:r>
            <a:r>
              <a:rPr lang="ko-KR" altLang="en-US" dirty="0"/>
              <a:t> 나누어 개발을 하였으며</a:t>
            </a:r>
            <a:r>
              <a:rPr lang="en-US" altLang="ko-KR" dirty="0"/>
              <a:t>, </a:t>
            </a:r>
            <a:r>
              <a:rPr lang="ko-KR" altLang="en-US" dirty="0"/>
              <a:t>앱은 </a:t>
            </a:r>
            <a:r>
              <a:rPr lang="ko-KR" altLang="en-US" dirty="0" err="1"/>
              <a:t>김인아</a:t>
            </a:r>
            <a:r>
              <a:rPr lang="ko-KR" altLang="en-US" dirty="0"/>
              <a:t> 전소연이 주로 개발하였고</a:t>
            </a:r>
            <a:r>
              <a:rPr lang="en-US" altLang="ko-KR" dirty="0"/>
              <a:t>, </a:t>
            </a:r>
            <a:r>
              <a:rPr lang="ko-KR" altLang="en-US" dirty="0"/>
              <a:t>장정호는 </a:t>
            </a:r>
            <a:r>
              <a:rPr lang="ko-KR" altLang="en-US" dirty="0" err="1"/>
              <a:t>백엔드</a:t>
            </a:r>
            <a:r>
              <a:rPr lang="ko-KR" altLang="en-US" dirty="0"/>
              <a:t> 쪽을 주로 개발하였습니다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AB5C200-0E3C-43B3-B02A-1C84EBC5F51D}" type="datetime1">
              <a:rPr lang="ko-KR" altLang="en-US" smtClean="0"/>
              <a:t>2018-12-17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ko-KR" altLang="en-US"/>
              <a:t>박진일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8EA21F-64ED-4663-82D9-D947D8352380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7548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 시스템 구성도입니다</a:t>
            </a:r>
            <a:r>
              <a:rPr lang="en-US" altLang="ko-KR" dirty="0"/>
              <a:t>. </a:t>
            </a:r>
            <a:r>
              <a:rPr lang="ko-KR" altLang="en-US" dirty="0"/>
              <a:t>기본적으로 클라이언트 </a:t>
            </a:r>
            <a:r>
              <a:rPr lang="en-US" altLang="ko-KR" dirty="0"/>
              <a:t>– </a:t>
            </a:r>
            <a:r>
              <a:rPr lang="ko-KR" altLang="en-US" dirty="0"/>
              <a:t>서버 구조로 되어있습니다</a:t>
            </a:r>
            <a:r>
              <a:rPr lang="en-US" altLang="ko-KR" dirty="0"/>
              <a:t>. </a:t>
            </a:r>
            <a:r>
              <a:rPr lang="ko-KR" altLang="en-US" dirty="0"/>
              <a:t>클라이언트는 안드로이드를 사용했고</a:t>
            </a:r>
            <a:r>
              <a:rPr lang="en-US" altLang="ko-KR" dirty="0"/>
              <a:t>, </a:t>
            </a:r>
            <a:r>
              <a:rPr lang="ko-KR" altLang="en-US" dirty="0"/>
              <a:t>서버는 </a:t>
            </a:r>
            <a:r>
              <a:rPr lang="en-US" altLang="ko-KR" dirty="0"/>
              <a:t>Nodejs</a:t>
            </a:r>
            <a:r>
              <a:rPr lang="ko-KR" altLang="en-US" dirty="0"/>
              <a:t>를 사용했습니다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챗봇은</a:t>
            </a:r>
            <a:r>
              <a:rPr lang="ko-KR" altLang="en-US" dirty="0"/>
              <a:t> </a:t>
            </a:r>
            <a:r>
              <a:rPr lang="en-US" altLang="ko-KR" dirty="0" err="1"/>
              <a:t>Tensorflow</a:t>
            </a:r>
            <a:r>
              <a:rPr lang="ko-KR" altLang="en-US" dirty="0"/>
              <a:t>를 이용해 구현했으며</a:t>
            </a:r>
            <a:r>
              <a:rPr lang="en-US" altLang="ko-KR" dirty="0"/>
              <a:t>, </a:t>
            </a:r>
            <a:r>
              <a:rPr lang="ko-KR" altLang="en-US" dirty="0"/>
              <a:t>유저의 대화 의도가 무엇인지 파악할 수 있습니다</a:t>
            </a:r>
            <a:r>
              <a:rPr lang="en-US" altLang="ko-KR" dirty="0"/>
              <a:t>. </a:t>
            </a:r>
            <a:r>
              <a:rPr lang="ko-KR" altLang="en-US" dirty="0"/>
              <a:t>하지만 성능 이슈로 상용 </a:t>
            </a:r>
            <a:r>
              <a:rPr lang="ko-KR" altLang="en-US" dirty="0" err="1"/>
              <a:t>챗봇</a:t>
            </a:r>
            <a:r>
              <a:rPr lang="ko-KR" altLang="en-US" dirty="0"/>
              <a:t> 클라우드 서비스인 </a:t>
            </a:r>
            <a:r>
              <a:rPr lang="en-US" altLang="ko-KR" dirty="0"/>
              <a:t>IBM </a:t>
            </a:r>
            <a:r>
              <a:rPr lang="ko-KR" altLang="en-US" dirty="0"/>
              <a:t>왓슨 </a:t>
            </a:r>
            <a:r>
              <a:rPr lang="ko-KR" altLang="en-US" dirty="0" err="1"/>
              <a:t>어시스턴트를</a:t>
            </a:r>
            <a:r>
              <a:rPr lang="ko-KR" altLang="en-US" dirty="0"/>
              <a:t> 일부 이용하여 </a:t>
            </a:r>
            <a:r>
              <a:rPr lang="ko-KR" altLang="en-US" dirty="0" err="1"/>
              <a:t>챗봇의</a:t>
            </a:r>
            <a:r>
              <a:rPr lang="ko-KR" altLang="en-US" dirty="0"/>
              <a:t> 성능을 높였습니다</a:t>
            </a:r>
            <a:r>
              <a:rPr lang="en-US" altLang="ko-KR" dirty="0"/>
              <a:t>. </a:t>
            </a:r>
            <a:r>
              <a:rPr lang="ko-KR" altLang="en-US" dirty="0"/>
              <a:t>또한 날씨 정보를 </a:t>
            </a:r>
            <a:r>
              <a:rPr lang="ko-KR" altLang="en-US" dirty="0" err="1"/>
              <a:t>받아오기</a:t>
            </a:r>
            <a:r>
              <a:rPr lang="ko-KR" altLang="en-US" dirty="0"/>
              <a:t> 위해 기상청 </a:t>
            </a:r>
            <a:r>
              <a:rPr lang="en-US" altLang="ko-KR" dirty="0" err="1"/>
              <a:t>api</a:t>
            </a:r>
            <a:r>
              <a:rPr lang="ko-KR" altLang="en-US" dirty="0" err="1"/>
              <a:t>를</a:t>
            </a:r>
            <a:r>
              <a:rPr lang="ko-KR" altLang="en-US" dirty="0"/>
              <a:t> 사용하여 날씨 정보를 가져옵니다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AB5C200-0E3C-43B3-B02A-1C84EBC5F51D}" type="datetime1">
              <a:rPr lang="ko-KR" altLang="en-US" smtClean="0"/>
              <a:t>2018-12-17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ko-KR" altLang="en-US"/>
              <a:t>박진일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8EA21F-64ED-4663-82D9-D947D8352380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22814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모듈 구성도입니다</a:t>
            </a:r>
            <a:r>
              <a:rPr lang="en-US" altLang="ko-KR" dirty="0"/>
              <a:t>. </a:t>
            </a:r>
            <a:r>
              <a:rPr lang="ko-KR" altLang="en-US" dirty="0"/>
              <a:t>저희 프로젝트는 한국어 교육 모듈</a:t>
            </a:r>
            <a:r>
              <a:rPr lang="en-US" altLang="ko-KR" dirty="0"/>
              <a:t>, DB </a:t>
            </a:r>
            <a:r>
              <a:rPr lang="ko-KR" altLang="en-US" dirty="0"/>
              <a:t>모듈</a:t>
            </a:r>
            <a:r>
              <a:rPr lang="en-US" altLang="ko-KR" dirty="0"/>
              <a:t>, </a:t>
            </a:r>
            <a:r>
              <a:rPr lang="ko-KR" altLang="en-US" dirty="0"/>
              <a:t>한국어 대화 모듈</a:t>
            </a:r>
            <a:r>
              <a:rPr lang="en-US" altLang="ko-KR" dirty="0"/>
              <a:t>, </a:t>
            </a:r>
            <a:r>
              <a:rPr lang="ko-KR" altLang="en-US" dirty="0" err="1"/>
              <a:t>챗봇</a:t>
            </a:r>
            <a:r>
              <a:rPr lang="ko-KR" altLang="en-US" dirty="0"/>
              <a:t> 모듈로 나누어 구성을 하였습니다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AB5C200-0E3C-43B3-B02A-1C84EBC5F51D}" type="datetime1">
              <a:rPr lang="ko-KR" altLang="en-US" smtClean="0"/>
              <a:t>2018-12-17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ko-KR" altLang="en-US"/>
              <a:t>박진일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8EA21F-64ED-4663-82D9-D947D8352380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45734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 </a:t>
            </a:r>
            <a:r>
              <a:rPr lang="en-US" altLang="ko-KR" dirty="0" err="1"/>
              <a:t>DataFlowDiagram</a:t>
            </a:r>
            <a:r>
              <a:rPr lang="ko-KR" altLang="en-US" dirty="0"/>
              <a:t>입니다</a:t>
            </a:r>
            <a:r>
              <a:rPr lang="en-US" altLang="ko-KR" dirty="0"/>
              <a:t>. </a:t>
            </a:r>
            <a:r>
              <a:rPr lang="ko-KR" altLang="en-US" dirty="0"/>
              <a:t>사용자는 로그인</a:t>
            </a:r>
            <a:r>
              <a:rPr lang="en-US" altLang="ko-KR" dirty="0"/>
              <a:t>, </a:t>
            </a:r>
            <a:r>
              <a:rPr lang="ko-KR" altLang="en-US" dirty="0"/>
              <a:t>학습 콘텐츠</a:t>
            </a:r>
            <a:r>
              <a:rPr lang="en-US" altLang="ko-KR" dirty="0"/>
              <a:t>, </a:t>
            </a:r>
            <a:r>
              <a:rPr lang="ko-KR" altLang="en-US" dirty="0"/>
              <a:t>퀴즈 콘텐츠를 안드로이드 </a:t>
            </a:r>
            <a:r>
              <a:rPr lang="en-US" altLang="ko-KR" dirty="0"/>
              <a:t>DB</a:t>
            </a:r>
            <a:r>
              <a:rPr lang="ko-KR" altLang="en-US" dirty="0"/>
              <a:t>인 </a:t>
            </a:r>
            <a:r>
              <a:rPr lang="en-US" altLang="ko-KR" dirty="0"/>
              <a:t>SQLite</a:t>
            </a:r>
            <a:r>
              <a:rPr lang="ko-KR" altLang="en-US" dirty="0"/>
              <a:t>에서 주로 가져오고</a:t>
            </a:r>
            <a:r>
              <a:rPr lang="en-US" altLang="ko-KR" dirty="0"/>
              <a:t>, </a:t>
            </a:r>
            <a:r>
              <a:rPr lang="ko-KR" altLang="en-US" dirty="0"/>
              <a:t>유저 데이터는 서버에서 가져옵니다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AB5C200-0E3C-43B3-B02A-1C84EBC5F51D}" type="datetime1">
              <a:rPr lang="ko-KR" altLang="en-US" smtClean="0"/>
              <a:t>2018-12-17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ko-KR" altLang="en-US"/>
              <a:t>박진일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8EA21F-64ED-4663-82D9-D947D8352380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6072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 </a:t>
            </a:r>
            <a:r>
              <a:rPr lang="ko-KR" altLang="en-US" dirty="0" err="1"/>
              <a:t>챗봇은</a:t>
            </a:r>
            <a:r>
              <a:rPr lang="ko-KR" altLang="en-US" dirty="0"/>
              <a:t> 사용자가 입력하면</a:t>
            </a:r>
            <a:r>
              <a:rPr lang="en-US" altLang="ko-KR" dirty="0"/>
              <a:t>, </a:t>
            </a:r>
            <a:r>
              <a:rPr lang="ko-KR" altLang="en-US" dirty="0"/>
              <a:t>대화의도를 파악하고</a:t>
            </a:r>
            <a:r>
              <a:rPr lang="en-US" altLang="ko-KR" dirty="0"/>
              <a:t>, </a:t>
            </a:r>
            <a:r>
              <a:rPr lang="ko-KR" altLang="en-US" dirty="0"/>
              <a:t>핵심어를 추출하고</a:t>
            </a:r>
            <a:r>
              <a:rPr lang="en-US" altLang="ko-KR" dirty="0"/>
              <a:t>, </a:t>
            </a:r>
            <a:r>
              <a:rPr lang="ko-KR" altLang="en-US" dirty="0"/>
              <a:t>대답을 결정하고 로깅하는 구조로 되어있습니다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AB5C200-0E3C-43B3-B02A-1C84EBC5F51D}" type="datetime1">
              <a:rPr lang="ko-KR" altLang="en-US" smtClean="0"/>
              <a:t>2018-12-17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ko-KR" altLang="en-US"/>
              <a:t>박진일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8EA21F-64ED-4663-82D9-D947D8352380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96965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 </a:t>
            </a:r>
            <a:r>
              <a:rPr lang="en-US" altLang="ko-KR" dirty="0"/>
              <a:t>DB</a:t>
            </a:r>
            <a:r>
              <a:rPr lang="ko-KR" altLang="en-US" dirty="0"/>
              <a:t>는 이렇게 구성되어 있습니다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AB5C200-0E3C-43B3-B02A-1C84EBC5F51D}" type="datetime1">
              <a:rPr lang="ko-KR" altLang="en-US" smtClean="0"/>
              <a:t>2018-12-17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ko-KR" altLang="en-US"/>
              <a:t>박진일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8EA21F-64ED-4663-82D9-D947D8352380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28868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 </a:t>
            </a:r>
            <a:r>
              <a:rPr lang="ko-KR" altLang="en-US" dirty="0" err="1"/>
              <a:t>챗봇</a:t>
            </a:r>
            <a:r>
              <a:rPr lang="ko-KR" altLang="en-US" dirty="0"/>
              <a:t> 플로우 차트 입니다</a:t>
            </a:r>
            <a:r>
              <a:rPr lang="en-US" altLang="ko-KR" dirty="0"/>
              <a:t>. </a:t>
            </a:r>
            <a:r>
              <a:rPr lang="ko-KR" altLang="en-US" dirty="0"/>
              <a:t>유저가 대화를 입력하면 입력 정규화를 하고</a:t>
            </a:r>
            <a:r>
              <a:rPr lang="en-US" altLang="ko-KR" dirty="0"/>
              <a:t>, </a:t>
            </a:r>
            <a:r>
              <a:rPr lang="ko-KR" altLang="en-US" dirty="0"/>
              <a:t>어떤 대화인지 판단하여 저희 자체 제작 </a:t>
            </a:r>
            <a:r>
              <a:rPr lang="ko-KR" altLang="en-US" dirty="0" err="1"/>
              <a:t>챗봇으로</a:t>
            </a:r>
            <a:r>
              <a:rPr lang="ko-KR" altLang="en-US" dirty="0"/>
              <a:t> 보낼지</a:t>
            </a:r>
            <a:r>
              <a:rPr lang="en-US" altLang="ko-KR" dirty="0"/>
              <a:t>, </a:t>
            </a:r>
            <a:r>
              <a:rPr lang="ko-KR" altLang="en-US" dirty="0"/>
              <a:t>아니면 클라우드 </a:t>
            </a:r>
            <a:r>
              <a:rPr lang="ko-KR" altLang="en-US" dirty="0" err="1"/>
              <a:t>챗봇</a:t>
            </a:r>
            <a:r>
              <a:rPr lang="ko-KR" altLang="en-US" dirty="0"/>
              <a:t> 서비스로 보낼지 결정합니다</a:t>
            </a:r>
            <a:r>
              <a:rPr lang="en-US" altLang="ko-KR" dirty="0"/>
              <a:t>.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AB5C200-0E3C-43B3-B02A-1C84EBC5F51D}" type="datetime1">
              <a:rPr lang="ko-KR" altLang="en-US" smtClean="0"/>
              <a:t>2018-12-17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ko-KR" altLang="en-US"/>
              <a:t>박진일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8EA21F-64ED-4663-82D9-D947D8352380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60301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 교육 </a:t>
            </a:r>
            <a:r>
              <a:rPr lang="en-US" altLang="ko-KR" dirty="0"/>
              <a:t>Flow Chart</a:t>
            </a:r>
            <a:r>
              <a:rPr lang="ko-KR" altLang="en-US" dirty="0"/>
              <a:t>입니다</a:t>
            </a:r>
            <a:r>
              <a:rPr lang="en-US" altLang="ko-KR" dirty="0"/>
              <a:t>. </a:t>
            </a:r>
            <a:r>
              <a:rPr lang="ko-KR" altLang="en-US" dirty="0"/>
              <a:t>사용자는</a:t>
            </a:r>
            <a:r>
              <a:rPr lang="en-US" altLang="ko-KR" dirty="0"/>
              <a:t> </a:t>
            </a:r>
            <a:r>
              <a:rPr lang="ko-KR" altLang="en-US" dirty="0"/>
              <a:t>단어</a:t>
            </a:r>
            <a:r>
              <a:rPr lang="en-US" altLang="ko-KR" dirty="0"/>
              <a:t>, </a:t>
            </a:r>
            <a:r>
              <a:rPr lang="ko-KR" altLang="en-US" dirty="0"/>
              <a:t>대본학습 후 퀴즈를 통해서 학습을 진행합니다</a:t>
            </a:r>
            <a:r>
              <a:rPr lang="en-US" altLang="ko-KR" dirty="0"/>
              <a:t>. </a:t>
            </a:r>
            <a:r>
              <a:rPr lang="ko-KR" altLang="en-US" dirty="0"/>
              <a:t>그리고 유저페이지에서 자신이 어떤 문제를 틀렸는지 확인하는 것으로 학습을 마칩니다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AB5C200-0E3C-43B3-B02A-1C84EBC5F51D}" type="datetime1">
              <a:rPr lang="ko-KR" altLang="en-US" smtClean="0"/>
              <a:t>2018-12-17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ko-KR" altLang="en-US"/>
              <a:t>박진일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8EA21F-64ED-4663-82D9-D947D8352380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40621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 발표는 개요 </a:t>
            </a:r>
            <a:r>
              <a:rPr lang="ko-KR" altLang="en-US" dirty="0" err="1"/>
              <a:t>내용및</a:t>
            </a:r>
            <a:r>
              <a:rPr lang="ko-KR" altLang="en-US" dirty="0"/>
              <a:t> 범위 설계 구현 마지막으로 결론으로 구성되어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566DF41-78DB-46AE-A5FE-91C69AC561B1}" type="datetime1">
              <a:rPr lang="ko-KR" altLang="en-US" smtClean="0"/>
              <a:t>2018-12-17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박진일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EA21F-64ED-4663-82D9-D947D8352380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701528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 프로그램은 회원관리</a:t>
            </a:r>
            <a:r>
              <a:rPr lang="en-US" altLang="ko-KR" dirty="0"/>
              <a:t>, </a:t>
            </a:r>
            <a:r>
              <a:rPr lang="ko-KR" altLang="en-US" dirty="0"/>
              <a:t>학습</a:t>
            </a:r>
            <a:r>
              <a:rPr lang="en-US" altLang="ko-KR" dirty="0"/>
              <a:t>, </a:t>
            </a:r>
            <a:r>
              <a:rPr lang="ko-KR" altLang="en-US" dirty="0"/>
              <a:t>퀴즈</a:t>
            </a:r>
            <a:r>
              <a:rPr lang="en-US" altLang="ko-KR" dirty="0"/>
              <a:t>, </a:t>
            </a:r>
            <a:r>
              <a:rPr lang="ko-KR" altLang="en-US" dirty="0"/>
              <a:t>상식</a:t>
            </a:r>
            <a:r>
              <a:rPr lang="en-US" altLang="ko-KR" dirty="0"/>
              <a:t>, </a:t>
            </a:r>
            <a:r>
              <a:rPr lang="ko-KR" altLang="en-US" dirty="0"/>
              <a:t>유저페이지</a:t>
            </a:r>
            <a:r>
              <a:rPr lang="en-US" altLang="ko-KR" dirty="0"/>
              <a:t>, </a:t>
            </a:r>
            <a:r>
              <a:rPr lang="ko-KR" altLang="en-US" dirty="0" err="1"/>
              <a:t>챗봇으로</a:t>
            </a:r>
            <a:r>
              <a:rPr lang="ko-KR" altLang="en-US" dirty="0"/>
              <a:t> 구성되어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AB5C200-0E3C-43B3-B02A-1C84EBC5F51D}" type="datetime1">
              <a:rPr lang="ko-KR" altLang="en-US" smtClean="0"/>
              <a:t>2018-12-17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ko-KR" altLang="en-US"/>
              <a:t>박진일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8EA21F-64ED-4663-82D9-D947D8352380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783844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 모듈을 이렇게 구성되어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AB5C200-0E3C-43B3-B02A-1C84EBC5F51D}" type="datetime1">
              <a:rPr lang="ko-KR" altLang="en-US" smtClean="0"/>
              <a:t>2018-12-17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ko-KR" altLang="en-US"/>
              <a:t>박진일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8EA21F-64ED-4663-82D9-D947D8352380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699622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 시스템은 이러한 환경에서 개발하였습니다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AB5C200-0E3C-43B3-B02A-1C84EBC5F51D}" type="datetime1">
              <a:rPr lang="ko-KR" altLang="en-US" smtClean="0"/>
              <a:t>2018-12-17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ko-KR" altLang="en-US"/>
              <a:t>박진일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8EA21F-64ED-4663-82D9-D947D8352380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966623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유저 인터페이스 입니다</a:t>
            </a:r>
            <a:r>
              <a:rPr lang="en-US" altLang="ko-KR" dirty="0"/>
              <a:t>. </a:t>
            </a:r>
            <a:r>
              <a:rPr lang="ko-KR" altLang="en-US" dirty="0"/>
              <a:t>사용자는 맨 처음 시작화면으로 이 화면을 볼 수 있고</a:t>
            </a:r>
            <a:r>
              <a:rPr lang="en-US" altLang="ko-KR" dirty="0"/>
              <a:t>, </a:t>
            </a:r>
            <a:r>
              <a:rPr lang="ko-KR" altLang="en-US" dirty="0"/>
              <a:t>로그인</a:t>
            </a:r>
            <a:r>
              <a:rPr lang="en-US" altLang="ko-KR" dirty="0"/>
              <a:t>, </a:t>
            </a:r>
            <a:r>
              <a:rPr lang="ko-KR" altLang="en-US" dirty="0"/>
              <a:t>회원가입 한 후 학습을 시작합니다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A496FB2-352A-4854-8118-EFF6E1D6A1E2}" type="datetime1">
              <a:rPr lang="ko-KR" altLang="en-US" smtClean="0"/>
              <a:t>2018-12-17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박진일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EA21F-64ED-4663-82D9-D947D8352380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369888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콘텐츠는 공부하기 대화하기 콘텐츠로 나누었고</a:t>
            </a:r>
            <a:r>
              <a:rPr lang="en-US" altLang="ko-KR" dirty="0"/>
              <a:t>, </a:t>
            </a:r>
            <a:r>
              <a:rPr lang="ko-KR" altLang="en-US" dirty="0"/>
              <a:t>학습 콘텐츠는 단어 영상 대본 퀴즈 상식으로 구성되어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A496FB2-352A-4854-8118-EFF6E1D6A1E2}" type="datetime1">
              <a:rPr lang="ko-KR" altLang="en-US" smtClean="0"/>
              <a:t>2018-12-17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박진일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EA21F-64ED-4663-82D9-D947D8352380}" type="slidenum">
              <a:rPr lang="ko-KR" altLang="en-US" smtClean="0"/>
              <a:pPr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369888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단어학습의 </a:t>
            </a:r>
            <a:r>
              <a:rPr lang="ko-KR" altLang="en-US" dirty="0" err="1"/>
              <a:t>화면이구요</a:t>
            </a:r>
            <a:r>
              <a:rPr lang="en-US" altLang="ko-KR" dirty="0"/>
              <a:t>, </a:t>
            </a:r>
            <a:r>
              <a:rPr lang="ko-KR" altLang="en-US" dirty="0"/>
              <a:t>영상학습 화면입니다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AB5C200-0E3C-43B3-B02A-1C84EBC5F51D}" type="datetime1">
              <a:rPr lang="ko-KR" altLang="en-US" smtClean="0"/>
              <a:t>2018-12-17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ko-KR" altLang="en-US"/>
              <a:t>박진일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8EA21F-64ED-4663-82D9-D947D8352380}" type="slidenum">
              <a:rPr lang="ko-KR" altLang="en-US" smtClean="0"/>
              <a:pPr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527854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대본학습은 외국인이 듣고 말할 수 있도록 </a:t>
            </a:r>
            <a:r>
              <a:rPr lang="en-US" altLang="ko-KR" dirty="0"/>
              <a:t>TTS</a:t>
            </a:r>
            <a:r>
              <a:rPr lang="ko-KR" altLang="en-US" dirty="0"/>
              <a:t>를 붙였습니다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AB5C200-0E3C-43B3-B02A-1C84EBC5F51D}" type="datetime1">
              <a:rPr lang="ko-KR" altLang="en-US" smtClean="0"/>
              <a:t>2018-12-17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ko-KR" altLang="en-US"/>
              <a:t>박진일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8EA21F-64ED-4663-82D9-D947D8352380}" type="slidenum">
              <a:rPr lang="ko-KR" altLang="en-US" smtClean="0"/>
              <a:pPr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191171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AB5C200-0E3C-43B3-B02A-1C84EBC5F51D}" type="datetime1">
              <a:rPr lang="ko-KR" altLang="en-US" smtClean="0"/>
              <a:t>2018-12-17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ko-KR" altLang="en-US"/>
              <a:t>박진일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8EA21F-64ED-4663-82D9-D947D8352380}" type="slidenum">
              <a:rPr lang="ko-KR" altLang="en-US" smtClean="0"/>
              <a:pPr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963187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단어 퀴즈화면 이구요 틀린 단어를 확인하는 화면입니다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AB5C200-0E3C-43B3-B02A-1C84EBC5F51D}" type="datetime1">
              <a:rPr lang="ko-KR" altLang="en-US" smtClean="0"/>
              <a:t>2018-12-17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ko-KR" altLang="en-US"/>
              <a:t>박진일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8EA21F-64ED-4663-82D9-D947D8352380}" type="slidenum">
              <a:rPr lang="ko-KR" altLang="en-US" smtClean="0"/>
              <a:pPr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588329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대본 퀴즈 화면입니다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AB5C200-0E3C-43B3-B02A-1C84EBC5F51D}" type="datetime1">
              <a:rPr lang="ko-KR" altLang="en-US" smtClean="0"/>
              <a:t>2018-12-17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ko-KR" altLang="en-US"/>
              <a:t>박진일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8EA21F-64ED-4663-82D9-D947D8352380}" type="slidenum">
              <a:rPr lang="ko-KR" altLang="en-US" smtClean="0"/>
              <a:pPr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03787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먼저 시스템 개요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CE84EA2B-A543-42EC-8B02-D144CB4F5D25}" type="datetime1">
              <a:rPr lang="ko-KR" altLang="en-US" smtClean="0"/>
              <a:t>2018-12-17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박진일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EA21F-64ED-4663-82D9-D947D8352380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250623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한국의 상식을 학습할 수 있는 화면입니다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AB5C200-0E3C-43B3-B02A-1C84EBC5F51D}" type="datetime1">
              <a:rPr lang="ko-KR" altLang="en-US" smtClean="0"/>
              <a:t>2018-12-17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ko-KR" altLang="en-US"/>
              <a:t>박진일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8EA21F-64ED-4663-82D9-D947D8352380}" type="slidenum">
              <a:rPr lang="ko-KR" altLang="en-US" smtClean="0"/>
              <a:pPr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336766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한국어 </a:t>
            </a:r>
            <a:r>
              <a:rPr lang="ko-KR" altLang="en-US" dirty="0" err="1"/>
              <a:t>챗봇화면입니다</a:t>
            </a:r>
            <a:r>
              <a:rPr lang="en-US" altLang="ko-KR" dirty="0"/>
              <a:t>. </a:t>
            </a:r>
            <a:r>
              <a:rPr lang="ko-KR" altLang="en-US" dirty="0"/>
              <a:t>외국인은 </a:t>
            </a:r>
            <a:r>
              <a:rPr lang="en-US" altLang="ko-KR" dirty="0"/>
              <a:t>STT</a:t>
            </a:r>
            <a:r>
              <a:rPr lang="ko-KR" altLang="en-US" dirty="0"/>
              <a:t>를 통해 음성으로 대화 할 수도 있고</a:t>
            </a:r>
            <a:r>
              <a:rPr lang="en-US" altLang="ko-KR" dirty="0"/>
              <a:t>, </a:t>
            </a:r>
            <a:r>
              <a:rPr lang="ko-KR" altLang="en-US" dirty="0"/>
              <a:t>문자로도 대화가 가능합니다</a:t>
            </a:r>
            <a:r>
              <a:rPr lang="en-US" altLang="ko-KR" dirty="0"/>
              <a:t>. </a:t>
            </a:r>
            <a:r>
              <a:rPr lang="ko-KR" altLang="en-US" dirty="0"/>
              <a:t>또한 </a:t>
            </a:r>
            <a:r>
              <a:rPr lang="ko-KR" altLang="en-US" dirty="0" err="1"/>
              <a:t>챗봇이</a:t>
            </a:r>
            <a:r>
              <a:rPr lang="ko-KR" altLang="en-US" dirty="0"/>
              <a:t> 응답을 소리</a:t>
            </a:r>
            <a:r>
              <a:rPr lang="en-US" altLang="ko-KR"/>
              <a:t>TTS </a:t>
            </a:r>
            <a:r>
              <a:rPr lang="ko-KR" altLang="en-US"/>
              <a:t>와 </a:t>
            </a:r>
            <a:r>
              <a:rPr lang="ko-KR" altLang="en-US" dirty="0"/>
              <a:t>문자로 전달합니다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AB5C200-0E3C-43B3-B02A-1C84EBC5F51D}" type="datetime1">
              <a:rPr lang="ko-KR" altLang="en-US" smtClean="0"/>
              <a:t>2018-12-17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ko-KR" altLang="en-US"/>
              <a:t>박진일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8EA21F-64ED-4663-82D9-D947D8352380}" type="slidenum">
              <a:rPr lang="ko-KR" altLang="en-US" smtClean="0"/>
              <a:pPr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203320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저희는 한국어 교육 방법의 새로운 시도를 하였습니다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외국인들이 적은 비용으로 효율적으로 한국어를 배웠으면 하는 바람입니다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또한 저희들이 협업 툴로 </a:t>
            </a:r>
            <a:r>
              <a:rPr lang="en-US" altLang="ko-KR" dirty="0"/>
              <a:t>git</a:t>
            </a:r>
            <a:r>
              <a:rPr lang="ko-KR" altLang="en-US" dirty="0"/>
              <a:t>을 이용하여 서로의 작업내용을 공유하고 빠르게 개발할 수 있었습니다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또한 저희들이 </a:t>
            </a:r>
            <a:r>
              <a:rPr lang="ko-KR" altLang="en-US" dirty="0" err="1"/>
              <a:t>챗봇을</a:t>
            </a:r>
            <a:r>
              <a:rPr lang="ko-KR" altLang="en-US" dirty="0"/>
              <a:t> 직접 구현해보았는데요</a:t>
            </a:r>
            <a:r>
              <a:rPr lang="en-US" altLang="ko-KR" dirty="0"/>
              <a:t>, </a:t>
            </a:r>
            <a:r>
              <a:rPr lang="ko-KR" altLang="en-US" dirty="0"/>
              <a:t>자연어 처리분야는 굉장히 어렵다 라는걸 </a:t>
            </a:r>
            <a:r>
              <a:rPr lang="ko-KR" altLang="en-US" dirty="0" err="1"/>
              <a:t>깨달</a:t>
            </a:r>
            <a:r>
              <a:rPr lang="ko-KR" altLang="en-US" dirty="0"/>
              <a:t> </a:t>
            </a:r>
            <a:r>
              <a:rPr lang="ko-KR" altLang="en-US" dirty="0" err="1"/>
              <a:t>았습니다</a:t>
            </a:r>
            <a:r>
              <a:rPr lang="en-US" altLang="ko-KR" dirty="0"/>
              <a:t>.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AB5C200-0E3C-43B3-B02A-1C84EBC5F51D}" type="datetime1">
              <a:rPr lang="ko-KR" altLang="en-US" smtClean="0"/>
              <a:t>2018-12-17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ko-KR" altLang="en-US"/>
              <a:t>박진일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8EA21F-64ED-4663-82D9-D947D8352380}" type="slidenum">
              <a:rPr lang="ko-KR" altLang="en-US" smtClean="0"/>
              <a:pPr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51567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저희는 </a:t>
            </a:r>
            <a:r>
              <a:rPr lang="en-US" altLang="ko-KR" dirty="0"/>
              <a:t>3</a:t>
            </a:r>
            <a:r>
              <a:rPr lang="ko-KR" altLang="en-US" dirty="0"/>
              <a:t>개의 기사를 접했습니다</a:t>
            </a:r>
            <a:r>
              <a:rPr lang="en-US" altLang="ko-KR" dirty="0"/>
              <a:t>. </a:t>
            </a:r>
            <a:r>
              <a:rPr lang="ko-KR" altLang="en-US" dirty="0"/>
              <a:t>먼저 다문화 가정 인구가 증가했다는 기사</a:t>
            </a:r>
            <a:r>
              <a:rPr lang="en-US" altLang="ko-KR" dirty="0"/>
              <a:t>, </a:t>
            </a:r>
            <a:r>
              <a:rPr lang="ko-KR" altLang="en-US" dirty="0"/>
              <a:t>외국인의 한국어 교육 수요 급증 했다는 기사</a:t>
            </a:r>
            <a:r>
              <a:rPr lang="en-US" altLang="ko-KR" dirty="0"/>
              <a:t>, </a:t>
            </a:r>
            <a:r>
              <a:rPr lang="ko-KR" altLang="en-US" dirty="0"/>
              <a:t>그리고 한국인 교사의 공급이 너무나 부족하다는 기사입니다</a:t>
            </a:r>
            <a:r>
              <a:rPr lang="en-US" altLang="ko-KR" dirty="0"/>
              <a:t>. </a:t>
            </a:r>
            <a:r>
              <a:rPr lang="ko-KR" altLang="en-US" dirty="0"/>
              <a:t>저희는 이 기사들을 보고</a:t>
            </a:r>
            <a:r>
              <a:rPr lang="en-US" altLang="ko-KR" dirty="0"/>
              <a:t>, </a:t>
            </a:r>
            <a:r>
              <a:rPr lang="ko-KR" altLang="en-US" dirty="0"/>
              <a:t>교사를 대신하면서 많은 수요를 충족시킬 수 있는 것이 무엇일까</a:t>
            </a:r>
            <a:r>
              <a:rPr lang="en-US" altLang="ko-KR" dirty="0"/>
              <a:t>. </a:t>
            </a:r>
            <a:r>
              <a:rPr lang="ko-KR" altLang="en-US" dirty="0"/>
              <a:t>해서 생각한 것이 한국어 교육 앱 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AB5C200-0E3C-43B3-B02A-1C84EBC5F51D}" type="datetime1">
              <a:rPr lang="ko-KR" altLang="en-US" smtClean="0"/>
              <a:t>2018-12-17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ko-KR" altLang="en-US"/>
              <a:t>박진일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8EA21F-64ED-4663-82D9-D947D8352380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00870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하지만 이미 한국어 교육 앱들이 있는데</a:t>
            </a:r>
            <a:r>
              <a:rPr lang="en-US" altLang="ko-KR" dirty="0"/>
              <a:t>, </a:t>
            </a:r>
            <a:r>
              <a:rPr lang="ko-KR" altLang="en-US" dirty="0"/>
              <a:t>그 앱들과 다른 </a:t>
            </a:r>
            <a:r>
              <a:rPr lang="en-US" altLang="ko-KR" dirty="0"/>
              <a:t>, </a:t>
            </a:r>
            <a:r>
              <a:rPr lang="ko-KR" altLang="en-US" dirty="0"/>
              <a:t>독자적인 컨텐츠가 없을까 고민했습니다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그래서 저희는 한국어가 말하기 듣기가 어렵다는 특징</a:t>
            </a:r>
            <a:r>
              <a:rPr lang="en-US" altLang="ko-KR" dirty="0"/>
              <a:t>, </a:t>
            </a:r>
            <a:r>
              <a:rPr lang="ko-KR" altLang="en-US" dirty="0"/>
              <a:t>그리고 대화 연습이 효과가 좋은 한국어 학습법이라는 특징을 두고 고민하면서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말하기 듣기 학습이 가능하면서</a:t>
            </a:r>
            <a:r>
              <a:rPr lang="en-US" altLang="ko-KR" dirty="0"/>
              <a:t>, </a:t>
            </a:r>
            <a:r>
              <a:rPr lang="ko-KR" altLang="en-US" dirty="0"/>
              <a:t>동시에 실전 대화 연습이 </a:t>
            </a:r>
            <a:r>
              <a:rPr lang="ko-KR" altLang="en-US" dirty="0" err="1"/>
              <a:t>가능한것</a:t>
            </a:r>
            <a:r>
              <a:rPr lang="en-US" altLang="ko-KR" dirty="0"/>
              <a:t>. </a:t>
            </a:r>
            <a:r>
              <a:rPr lang="ko-KR" altLang="en-US" dirty="0" err="1"/>
              <a:t>챗봇을</a:t>
            </a:r>
            <a:r>
              <a:rPr lang="ko-KR" altLang="en-US" dirty="0"/>
              <a:t> 앱에 접목시키면 어떨까</a:t>
            </a:r>
            <a:r>
              <a:rPr lang="en-US" altLang="ko-KR" dirty="0"/>
              <a:t>?! </a:t>
            </a:r>
            <a:r>
              <a:rPr lang="ko-KR" altLang="en-US" dirty="0"/>
              <a:t>고 생각하였습니다</a:t>
            </a:r>
            <a:r>
              <a:rPr lang="en-US" altLang="ko-KR" dirty="0"/>
              <a:t>.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AB5C200-0E3C-43B3-B02A-1C84EBC5F51D}" type="datetime1">
              <a:rPr lang="ko-KR" altLang="en-US" smtClean="0"/>
              <a:t>2018-12-17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ko-KR" altLang="en-US"/>
              <a:t>박진일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8EA21F-64ED-4663-82D9-D947D8352380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2515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챗봇은</a:t>
            </a:r>
            <a:r>
              <a:rPr lang="ko-KR" altLang="en-US" dirty="0"/>
              <a:t> 이미 시중에 널리 사용되어지고 있습니다</a:t>
            </a:r>
            <a:r>
              <a:rPr lang="en-US" altLang="ko-KR" dirty="0"/>
              <a:t>.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AB5C200-0E3C-43B3-B02A-1C84EBC5F51D}" type="datetime1">
              <a:rPr lang="ko-KR" altLang="en-US" smtClean="0"/>
              <a:t>2018-12-17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ko-KR" altLang="en-US"/>
              <a:t>박진일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8EA21F-64ED-4663-82D9-D947D8352380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47132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저희는 한국어 교육 앱에 </a:t>
            </a:r>
            <a:r>
              <a:rPr lang="ko-KR" altLang="en-US" dirty="0" err="1"/>
              <a:t>챗봇</a:t>
            </a:r>
            <a:r>
              <a:rPr lang="ko-KR" altLang="en-US" dirty="0"/>
              <a:t> 회화 연습 서비스를 탑재함으로써 기존 한국어 교육 앱과는 다른 차별성을 갖췄습니다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AB5C200-0E3C-43B3-B02A-1C84EBC5F51D}" type="datetime1">
              <a:rPr lang="ko-KR" altLang="en-US" smtClean="0"/>
              <a:t>2018-12-17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ko-KR" altLang="en-US"/>
              <a:t>박진일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8EA21F-64ED-4663-82D9-D947D8352380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75879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또한 저희 서비스는 차별성과 함께 수요가 충분하므로 충분히 사업성이 있다고 할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AB5C200-0E3C-43B3-B02A-1C84EBC5F51D}" type="datetime1">
              <a:rPr lang="ko-KR" altLang="en-US" smtClean="0"/>
              <a:t>2018-12-17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ko-KR" altLang="en-US"/>
              <a:t>박진일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8EA21F-64ED-4663-82D9-D947D8352380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78406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 시스템의 주요 기능은 다음과 같습니다</a:t>
            </a:r>
            <a:r>
              <a:rPr lang="en-US" altLang="ko-KR" dirty="0"/>
              <a:t>. </a:t>
            </a:r>
            <a:r>
              <a:rPr lang="ko-KR" altLang="en-US" dirty="0"/>
              <a:t>계획적인 학습을 위한 일별 단어 학습</a:t>
            </a:r>
            <a:endParaRPr lang="en-US" altLang="ko-KR" dirty="0"/>
          </a:p>
          <a:p>
            <a:r>
              <a:rPr lang="ko-KR" altLang="en-US" dirty="0"/>
              <a:t>대화</a:t>
            </a:r>
            <a:r>
              <a:rPr lang="en-US" altLang="ko-KR" dirty="0"/>
              <a:t>, </a:t>
            </a:r>
            <a:r>
              <a:rPr lang="ko-KR" altLang="en-US" dirty="0"/>
              <a:t>대본을 통한 대본 학습</a:t>
            </a:r>
            <a:r>
              <a:rPr lang="en-US" altLang="ko-KR" dirty="0"/>
              <a:t>, </a:t>
            </a:r>
            <a:r>
              <a:rPr lang="ko-KR" altLang="en-US" dirty="0"/>
              <a:t>한국의 상식학습</a:t>
            </a:r>
            <a:r>
              <a:rPr lang="en-US" altLang="ko-KR" dirty="0"/>
              <a:t>, </a:t>
            </a:r>
            <a:r>
              <a:rPr lang="ko-KR" altLang="en-US" dirty="0"/>
              <a:t>단어</a:t>
            </a:r>
            <a:r>
              <a:rPr lang="en-US" altLang="ko-KR" dirty="0"/>
              <a:t>,</a:t>
            </a:r>
            <a:r>
              <a:rPr lang="ko-KR" altLang="en-US" dirty="0" err="1"/>
              <a:t>상시퀴즈</a:t>
            </a:r>
            <a:r>
              <a:rPr lang="en-US" altLang="ko-KR" dirty="0"/>
              <a:t>, </a:t>
            </a:r>
            <a:r>
              <a:rPr lang="ko-KR" altLang="en-US" dirty="0"/>
              <a:t>그리고 </a:t>
            </a:r>
            <a:r>
              <a:rPr lang="ko-KR" altLang="en-US" dirty="0" err="1"/>
              <a:t>챗봇을</a:t>
            </a:r>
            <a:r>
              <a:rPr lang="ko-KR" altLang="en-US" dirty="0"/>
              <a:t> 통한 실전 회화 학습입니다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AB5C200-0E3C-43B3-B02A-1C84EBC5F51D}" type="datetime1">
              <a:rPr lang="ko-KR" altLang="en-US" smtClean="0"/>
              <a:t>2018-12-17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ko-KR" altLang="en-US"/>
              <a:t>박진일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8EA21F-64ED-4663-82D9-D947D8352380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83758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모서리가 둥근 직사각형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5448F-B344-477E-B61C-8AD8112262CB}" type="datetime1">
              <a:rPr lang="ko-KR" altLang="en-US" smtClean="0"/>
              <a:t>2018-12-17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장정호</a:t>
            </a:r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F781ACEB-ED61-4652-B860-9AE94454256B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29F97-4B05-4FC4-9626-C6564AD5D92C}" type="datetime1">
              <a:rPr lang="ko-KR" altLang="en-US" smtClean="0"/>
              <a:t>2018-12-17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장정호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1ACEB-ED61-4652-B860-9AE94454256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1993B-24AC-4663-8747-6889754B17B5}" type="datetime1">
              <a:rPr lang="ko-KR" altLang="en-US" smtClean="0"/>
              <a:t>2018-12-17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장정호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1ACEB-ED61-4652-B860-9AE94454256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02DBC-7EB7-4008-A595-4A3366AB32CF}" type="datetime1">
              <a:rPr lang="ko-KR" altLang="en-US" smtClean="0"/>
              <a:t>2018-12-17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장정호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1ACEB-ED61-4652-B860-9AE94454256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5270965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7BF4E-4D3A-4E74-B3E6-3F29455AD3CB}" type="datetime1">
              <a:rPr lang="ko-KR" altLang="en-US" smtClean="0"/>
              <a:t>2018-12-17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장정호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781ACEB-ED61-4652-B860-9AE94454256B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9" name="제목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모서리가 둥근 직사각형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3"/>
          <p:cNvSpPr>
            <a:spLocks noGrp="1"/>
          </p:cNvSpPr>
          <p:nvPr>
            <p:ph type="dt" sz="half" idx="10"/>
          </p:nvPr>
        </p:nvSpPr>
        <p:spPr>
          <a:xfrm>
            <a:off x="6172200" y="6242050"/>
            <a:ext cx="2476500" cy="476250"/>
          </a:xfrm>
        </p:spPr>
        <p:txBody>
          <a:bodyPr/>
          <a:lstStyle/>
          <a:p>
            <a:fld id="{105F193E-B3D7-40AE-A459-DCC289C0FF98}" type="datetime1">
              <a:rPr lang="ko-KR" altLang="en-US" smtClean="0"/>
              <a:t>2018-12-17</a:t>
            </a:fld>
            <a:endParaRPr lang="ko-KR" altLang="en-US"/>
          </a:p>
        </p:txBody>
      </p:sp>
      <p:sp>
        <p:nvSpPr>
          <p:cNvPr id="13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19456" y="6223000"/>
            <a:ext cx="3962400" cy="457200"/>
          </a:xfrm>
        </p:spPr>
        <p:txBody>
          <a:bodyPr/>
          <a:lstStyle/>
          <a:p>
            <a:r>
              <a:rPr lang="ko-KR" altLang="en-US"/>
              <a:t>장정호</a:t>
            </a:r>
          </a:p>
        </p:txBody>
      </p:sp>
      <p:sp>
        <p:nvSpPr>
          <p:cNvPr id="14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337304" y="6242050"/>
            <a:ext cx="457200" cy="457200"/>
          </a:xfrm>
          <a:noFill/>
        </p:spPr>
        <p:txBody>
          <a:bodyPr/>
          <a:lstStyle/>
          <a:p>
            <a:fld id="{F781ACEB-ED61-4652-B860-9AE94454256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4" name="날짜 개체 틀 3"/>
          <p:cNvSpPr>
            <a:spLocks noGrp="1"/>
          </p:cNvSpPr>
          <p:nvPr>
            <p:ph type="dt" sz="half" idx="10"/>
          </p:nvPr>
        </p:nvSpPr>
        <p:spPr>
          <a:xfrm>
            <a:off x="6172200" y="6242050"/>
            <a:ext cx="2476500" cy="476250"/>
          </a:xfrm>
        </p:spPr>
        <p:txBody>
          <a:bodyPr/>
          <a:lstStyle/>
          <a:p>
            <a:fld id="{11043E0A-3415-4085-BE61-27909152714E}" type="datetime1">
              <a:rPr lang="ko-KR" altLang="en-US" smtClean="0"/>
              <a:t>2018-12-17</a:t>
            </a:fld>
            <a:endParaRPr lang="ko-KR" altLang="en-US"/>
          </a:p>
        </p:txBody>
      </p:sp>
      <p:sp>
        <p:nvSpPr>
          <p:cNvPr id="1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19456" y="6223000"/>
            <a:ext cx="3962400" cy="457200"/>
          </a:xfrm>
        </p:spPr>
        <p:txBody>
          <a:bodyPr/>
          <a:lstStyle/>
          <a:p>
            <a:r>
              <a:rPr lang="ko-KR" altLang="en-US"/>
              <a:t>장정호</a:t>
            </a:r>
          </a:p>
        </p:txBody>
      </p:sp>
      <p:sp>
        <p:nvSpPr>
          <p:cNvPr id="1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337304" y="6242050"/>
            <a:ext cx="457200" cy="457200"/>
          </a:xfrm>
          <a:noFill/>
        </p:spPr>
        <p:txBody>
          <a:bodyPr/>
          <a:lstStyle/>
          <a:p>
            <a:fld id="{F781ACEB-ED61-4652-B860-9AE94454256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11" name="내용 개체 틀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0" name="날짜 개체 틀 3"/>
          <p:cNvSpPr>
            <a:spLocks noGrp="1"/>
          </p:cNvSpPr>
          <p:nvPr>
            <p:ph type="dt" sz="half" idx="10"/>
          </p:nvPr>
        </p:nvSpPr>
        <p:spPr>
          <a:xfrm>
            <a:off x="6172200" y="6242050"/>
            <a:ext cx="2476500" cy="476250"/>
          </a:xfrm>
        </p:spPr>
        <p:txBody>
          <a:bodyPr/>
          <a:lstStyle/>
          <a:p>
            <a:fld id="{82E7B611-4E21-410E-8791-6EA1202660F4}" type="datetime1">
              <a:rPr lang="ko-KR" altLang="en-US" smtClean="0"/>
              <a:t>2018-12-17</a:t>
            </a:fld>
            <a:endParaRPr lang="ko-KR" altLang="en-US"/>
          </a:p>
        </p:txBody>
      </p:sp>
      <p:sp>
        <p:nvSpPr>
          <p:cNvPr id="12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19456" y="6223000"/>
            <a:ext cx="3962400" cy="457200"/>
          </a:xfrm>
        </p:spPr>
        <p:txBody>
          <a:bodyPr/>
          <a:lstStyle/>
          <a:p>
            <a:r>
              <a:rPr lang="ko-KR" altLang="en-US"/>
              <a:t>장정호</a:t>
            </a:r>
          </a:p>
        </p:txBody>
      </p:sp>
      <p:sp>
        <p:nvSpPr>
          <p:cNvPr id="14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337304" y="6242050"/>
            <a:ext cx="457200" cy="457200"/>
          </a:xfrm>
          <a:noFill/>
        </p:spPr>
        <p:txBody>
          <a:bodyPr/>
          <a:lstStyle/>
          <a:p>
            <a:fld id="{F781ACEB-ED61-4652-B860-9AE94454256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6" name="날짜 개체 틀 3"/>
          <p:cNvSpPr>
            <a:spLocks noGrp="1"/>
          </p:cNvSpPr>
          <p:nvPr>
            <p:ph type="dt" sz="half" idx="10"/>
          </p:nvPr>
        </p:nvSpPr>
        <p:spPr>
          <a:xfrm>
            <a:off x="6172200" y="6242050"/>
            <a:ext cx="2476500" cy="476250"/>
          </a:xfrm>
        </p:spPr>
        <p:txBody>
          <a:bodyPr/>
          <a:lstStyle/>
          <a:p>
            <a:fld id="{D7B6B380-C1BD-4E2E-90C8-003B70D4F0AF}" type="datetime1">
              <a:rPr lang="ko-KR" altLang="en-US" smtClean="0"/>
              <a:t>2018-12-17</a:t>
            </a:fld>
            <a:endParaRPr lang="ko-KR" altLang="en-US"/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19456" y="6223000"/>
            <a:ext cx="3962400" cy="457200"/>
          </a:xfrm>
        </p:spPr>
        <p:txBody>
          <a:bodyPr/>
          <a:lstStyle/>
          <a:p>
            <a:r>
              <a:rPr lang="ko-KR" altLang="en-US"/>
              <a:t>장정호</a:t>
            </a:r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337304" y="6242050"/>
            <a:ext cx="457200" cy="457200"/>
          </a:xfrm>
          <a:noFill/>
        </p:spPr>
        <p:txBody>
          <a:bodyPr/>
          <a:lstStyle/>
          <a:p>
            <a:fld id="{F781ACEB-ED61-4652-B860-9AE94454256B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611560" y="6234927"/>
            <a:ext cx="8034282" cy="2385"/>
          </a:xfrm>
          <a:prstGeom prst="line">
            <a:avLst/>
          </a:prstGeom>
          <a:ln w="63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A7917-8A61-4D4A-8137-5DDE9164E0DD}" type="datetime1">
              <a:rPr lang="ko-KR" altLang="en-US" smtClean="0"/>
              <a:t>2018-12-17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장정호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1ACEB-ED61-4652-B860-9AE94454256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모서리가 둥근 직사각형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958C0-E0F7-48F3-8E09-23172FB2E808}" type="datetime1">
              <a:rPr lang="ko-KR" altLang="en-US" smtClean="0"/>
              <a:t>2018-12-17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장정호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1ACEB-ED61-4652-B860-9AE94454256B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D72F3-3BEE-47A7-A9AE-3F3268A729CC}" type="datetime1">
              <a:rPr lang="ko-KR" altLang="en-US" smtClean="0"/>
              <a:t>2018-12-17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r>
              <a:rPr lang="ko-KR" altLang="en-US"/>
              <a:t>장정호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F781ACEB-ED61-4652-B860-9AE94454256B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직사각형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직사각형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모서리가 둥근 직사각형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/>
              <a:t>둘째 수준</a:t>
            </a:r>
          </a:p>
          <a:p>
            <a:pPr lvl="2" eaLnBrk="1" latinLnBrk="0" hangingPunct="1"/>
            <a:r>
              <a:rPr kumimoji="0" lang="ko-KR" altLang="en-US" dirty="0"/>
              <a:t>셋째 수준</a:t>
            </a:r>
          </a:p>
          <a:p>
            <a:pPr lvl="3" eaLnBrk="1" latinLnBrk="0" hangingPunct="1"/>
            <a:r>
              <a:rPr kumimoji="0" lang="ko-KR" altLang="en-US" dirty="0"/>
              <a:t>넷째 수준</a:t>
            </a:r>
          </a:p>
          <a:p>
            <a:pPr lvl="4" eaLnBrk="1" latinLnBrk="0" hangingPunct="1"/>
            <a:r>
              <a:rPr kumimoji="0" lang="ko-KR" altLang="en-US" dirty="0"/>
              <a:t>다섯째 수준</a:t>
            </a:r>
            <a:endParaRPr kumimoji="0" lang="en-US" dirty="0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172200" y="62420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1"/>
                </a:solidFill>
              </a:defRPr>
            </a:lvl1pPr>
          </a:lstStyle>
          <a:p>
            <a:fld id="{EA7E378B-5588-467C-BE21-9D458448E6B6}" type="datetime1">
              <a:rPr lang="ko-KR" altLang="en-US" smtClean="0"/>
              <a:t>2018-12-17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219456" y="62230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장정호</a:t>
            </a:r>
            <a:endParaRPr lang="ko-KR" altLang="en-US" dirty="0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4337304" y="6242050"/>
            <a:ext cx="457200" cy="457200"/>
          </a:xfrm>
          <a:prstGeom prst="ellipse">
            <a:avLst/>
          </a:prstGeom>
          <a:noFill/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fld id="{F781ACEB-ED61-4652-B860-9AE94454256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6" r:id="rId1"/>
    <p:sldLayoutId id="2147483817" r:id="rId2"/>
    <p:sldLayoutId id="2147483818" r:id="rId3"/>
    <p:sldLayoutId id="2147483819" r:id="rId4"/>
    <p:sldLayoutId id="2147483820" r:id="rId5"/>
    <p:sldLayoutId id="2147483821" r:id="rId6"/>
    <p:sldLayoutId id="2147483822" r:id="rId7"/>
    <p:sldLayoutId id="2147483823" r:id="rId8"/>
    <p:sldLayoutId id="2147483824" r:id="rId9"/>
    <p:sldLayoutId id="2147483825" r:id="rId10"/>
    <p:sldLayoutId id="2147483826" r:id="rId11"/>
    <p:sldLayoutId id="2147483827" r:id="rId12"/>
  </p:sldLayoutIdLst>
  <p:transition>
    <p:fade/>
  </p:transition>
  <p:hf hdr="0"/>
  <p:txStyles>
    <p:titleStyle>
      <a:lvl1pPr algn="l" rtl="0" eaLnBrk="1" latinLnBrk="1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1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1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1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1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1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1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1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7" Type="http://schemas.openxmlformats.org/officeDocument/2006/relationships/image" Target="../media/image13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13" Type="http://schemas.openxmlformats.org/officeDocument/2006/relationships/diagramQuickStyle" Target="../diagrams/quickStyle2.xml"/><Relationship Id="rId18" Type="http://schemas.openxmlformats.org/officeDocument/2006/relationships/diagramQuickStyle" Target="../diagrams/quickStyle3.xml"/><Relationship Id="rId26" Type="http://schemas.openxmlformats.org/officeDocument/2006/relationships/diagramColors" Target="../diagrams/colors4.xml"/><Relationship Id="rId3" Type="http://schemas.openxmlformats.org/officeDocument/2006/relationships/image" Target="../media/image2.png"/><Relationship Id="rId21" Type="http://schemas.openxmlformats.org/officeDocument/2006/relationships/image" Target="../media/image14.png"/><Relationship Id="rId7" Type="http://schemas.openxmlformats.org/officeDocument/2006/relationships/diagramLayout" Target="../diagrams/layout1.xml"/><Relationship Id="rId12" Type="http://schemas.openxmlformats.org/officeDocument/2006/relationships/diagramLayout" Target="../diagrams/layout2.xml"/><Relationship Id="rId17" Type="http://schemas.openxmlformats.org/officeDocument/2006/relationships/diagramLayout" Target="../diagrams/layout3.xml"/><Relationship Id="rId25" Type="http://schemas.openxmlformats.org/officeDocument/2006/relationships/diagramQuickStyle" Target="../diagrams/quickStyle4.xml"/><Relationship Id="rId2" Type="http://schemas.openxmlformats.org/officeDocument/2006/relationships/notesSlide" Target="../notesSlides/notesSlide14.xml"/><Relationship Id="rId16" Type="http://schemas.openxmlformats.org/officeDocument/2006/relationships/diagramData" Target="../diagrams/data3.xml"/><Relationship Id="rId20" Type="http://schemas.microsoft.com/office/2007/relationships/diagramDrawing" Target="../diagrams/drawing3.xml"/><Relationship Id="rId29" Type="http://schemas.openxmlformats.org/officeDocument/2006/relationships/image" Target="../media/image17.png"/><Relationship Id="rId1" Type="http://schemas.openxmlformats.org/officeDocument/2006/relationships/slideLayout" Target="../slideLayouts/slideLayout12.xml"/><Relationship Id="rId6" Type="http://schemas.openxmlformats.org/officeDocument/2006/relationships/diagramData" Target="../diagrams/data1.xml"/><Relationship Id="rId11" Type="http://schemas.openxmlformats.org/officeDocument/2006/relationships/diagramData" Target="../diagrams/data2.xml"/><Relationship Id="rId24" Type="http://schemas.openxmlformats.org/officeDocument/2006/relationships/diagramLayout" Target="../diagrams/layout4.xml"/><Relationship Id="rId32" Type="http://schemas.openxmlformats.org/officeDocument/2006/relationships/image" Target="../media/image20.svg"/><Relationship Id="rId5" Type="http://schemas.openxmlformats.org/officeDocument/2006/relationships/image" Target="../media/image4.png"/><Relationship Id="rId15" Type="http://schemas.microsoft.com/office/2007/relationships/diagramDrawing" Target="../diagrams/drawing2.xml"/><Relationship Id="rId23" Type="http://schemas.openxmlformats.org/officeDocument/2006/relationships/diagramData" Target="../diagrams/data4.xml"/><Relationship Id="rId28" Type="http://schemas.openxmlformats.org/officeDocument/2006/relationships/image" Target="../media/image16.png"/><Relationship Id="rId10" Type="http://schemas.microsoft.com/office/2007/relationships/diagramDrawing" Target="../diagrams/drawing1.xml"/><Relationship Id="rId19" Type="http://schemas.openxmlformats.org/officeDocument/2006/relationships/diagramColors" Target="../diagrams/colors3.xml"/><Relationship Id="rId31" Type="http://schemas.openxmlformats.org/officeDocument/2006/relationships/image" Target="../media/image19.png"/><Relationship Id="rId4" Type="http://schemas.openxmlformats.org/officeDocument/2006/relationships/image" Target="../media/image3.png"/><Relationship Id="rId9" Type="http://schemas.openxmlformats.org/officeDocument/2006/relationships/diagramColors" Target="../diagrams/colors1.xml"/><Relationship Id="rId14" Type="http://schemas.openxmlformats.org/officeDocument/2006/relationships/diagramColors" Target="../diagrams/colors2.xml"/><Relationship Id="rId22" Type="http://schemas.openxmlformats.org/officeDocument/2006/relationships/image" Target="../media/image15.svg"/><Relationship Id="rId27" Type="http://schemas.microsoft.com/office/2007/relationships/diagramDrawing" Target="../diagrams/drawing4.xml"/><Relationship Id="rId30" Type="http://schemas.openxmlformats.org/officeDocument/2006/relationships/image" Target="../media/image18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1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2.emf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3.emf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4.emf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eg"/><Relationship Id="rId3" Type="http://schemas.openxmlformats.org/officeDocument/2006/relationships/image" Target="../media/image2.png"/><Relationship Id="rId7" Type="http://schemas.openxmlformats.org/officeDocument/2006/relationships/image" Target="../media/image28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7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31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0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jpeg"/><Relationship Id="rId3" Type="http://schemas.openxmlformats.org/officeDocument/2006/relationships/image" Target="../media/image2.png"/><Relationship Id="rId7" Type="http://schemas.openxmlformats.org/officeDocument/2006/relationships/image" Target="../media/image33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2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36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jpeg"/><Relationship Id="rId3" Type="http://schemas.openxmlformats.org/officeDocument/2006/relationships/image" Target="../media/image2.png"/><Relationship Id="rId7" Type="http://schemas.openxmlformats.org/officeDocument/2006/relationships/image" Target="../media/image36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8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4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7" Type="http://schemas.openxmlformats.org/officeDocument/2006/relationships/image" Target="../media/image4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4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5.jpe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409669" y="1261082"/>
            <a:ext cx="8262637" cy="230425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  <a:outerShdw blurRad="50800" dist="50800" dir="5400000" sx="2000" sy="2000" algn="ctr" rotWithShape="0">
              <a:srgbClr val="000000">
                <a:alpha val="43137"/>
              </a:srgbClr>
            </a:outerShdw>
            <a:reflection stA="97000" endPos="150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b="1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287289" y="4548851"/>
            <a:ext cx="38884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err="1">
                <a:ln>
                  <a:solidFill>
                    <a:schemeClr val="bg1">
                      <a:alpha val="0"/>
                    </a:schemeClr>
                  </a:solidFill>
                </a:ln>
                <a:latin typeface="+mn-ea"/>
              </a:rPr>
              <a:t>팀명</a:t>
            </a:r>
            <a:r>
              <a:rPr lang="ko-KR" altLang="en-US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+mn-ea"/>
              </a:rPr>
              <a:t> </a:t>
            </a:r>
            <a:r>
              <a:rPr lang="en-US" altLang="ko-KR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+mn-ea"/>
              </a:rPr>
              <a:t>:  </a:t>
            </a:r>
            <a:r>
              <a:rPr lang="ko-KR" altLang="en-US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+mn-ea"/>
              </a:rPr>
              <a:t>막내</a:t>
            </a:r>
            <a:endParaRPr lang="en-US" altLang="ko-KR" sz="2000" b="1" dirty="0">
              <a:ln>
                <a:solidFill>
                  <a:schemeClr val="bg1">
                    <a:alpha val="0"/>
                  </a:schemeClr>
                </a:solidFill>
              </a:ln>
              <a:latin typeface="+mn-ea"/>
            </a:endParaRPr>
          </a:p>
          <a:p>
            <a:r>
              <a:rPr lang="ko-KR" altLang="en-US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+mn-ea"/>
              </a:rPr>
              <a:t>팀장 </a:t>
            </a:r>
            <a:r>
              <a:rPr lang="en-US" altLang="ko-KR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+mn-ea"/>
              </a:rPr>
              <a:t>: 	201535625 </a:t>
            </a:r>
            <a:r>
              <a:rPr lang="ko-KR" altLang="en-US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+mn-ea"/>
              </a:rPr>
              <a:t>장정호</a:t>
            </a:r>
            <a:endParaRPr lang="en-US" altLang="ko-KR" sz="2000" b="1" dirty="0">
              <a:ln>
                <a:solidFill>
                  <a:schemeClr val="bg1">
                    <a:alpha val="0"/>
                  </a:schemeClr>
                </a:solidFill>
              </a:ln>
              <a:latin typeface="+mn-ea"/>
            </a:endParaRPr>
          </a:p>
          <a:p>
            <a:r>
              <a:rPr lang="ko-KR" altLang="en-US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+mn-ea"/>
              </a:rPr>
              <a:t>팀원</a:t>
            </a:r>
            <a:r>
              <a:rPr lang="en-US" altLang="ko-KR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+mn-ea"/>
              </a:rPr>
              <a:t> :	201433758 </a:t>
            </a:r>
            <a:r>
              <a:rPr lang="ko-KR" altLang="en-US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+mn-ea"/>
              </a:rPr>
              <a:t>김인아</a:t>
            </a:r>
            <a:endParaRPr lang="en-US" altLang="ko-KR" sz="2000" b="1" dirty="0">
              <a:ln>
                <a:solidFill>
                  <a:schemeClr val="bg1">
                    <a:alpha val="0"/>
                  </a:schemeClr>
                </a:solidFill>
              </a:ln>
              <a:latin typeface="+mn-ea"/>
            </a:endParaRPr>
          </a:p>
          <a:p>
            <a:r>
              <a:rPr lang="en-US" altLang="ko-KR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+mn-ea"/>
              </a:rPr>
              <a:t>	201433885 </a:t>
            </a:r>
            <a:r>
              <a:rPr lang="ko-KR" altLang="en-US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+mn-ea"/>
              </a:rPr>
              <a:t>전소연</a:t>
            </a:r>
            <a:endParaRPr lang="en-US" altLang="ko-KR" sz="2000" b="1" dirty="0">
              <a:ln>
                <a:solidFill>
                  <a:schemeClr val="bg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15654" y="1988722"/>
            <a:ext cx="78088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한국어 교육 </a:t>
            </a:r>
            <a:r>
              <a:rPr lang="ko-KR" altLang="en-US" sz="3600" dirty="0" err="1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챗봇</a:t>
            </a:r>
            <a:r>
              <a:rPr lang="ko-KR" altLang="en-US" sz="3600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훈민정음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545098" y="3041844"/>
            <a:ext cx="21499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latin typeface="+mn-ea"/>
              </a:rPr>
              <a:t>발표자 </a:t>
            </a:r>
            <a:r>
              <a:rPr lang="en-US" altLang="ko-KR" sz="2000" b="1" dirty="0">
                <a:latin typeface="+mn-ea"/>
              </a:rPr>
              <a:t>: </a:t>
            </a:r>
            <a:r>
              <a:rPr lang="ko-KR" altLang="en-US" sz="2000" b="1" dirty="0">
                <a:latin typeface="+mn-ea"/>
              </a:rPr>
              <a:t>장 정 호</a:t>
            </a:r>
          </a:p>
        </p:txBody>
      </p:sp>
      <p:sp>
        <p:nvSpPr>
          <p:cNvPr id="11" name="날짜 개체 틀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BF2AE-3357-4C69-85CE-19C5B2266984}" type="datetime1">
              <a:rPr lang="ko-KR" altLang="en-US" smtClean="0"/>
              <a:t>2018-12-17</a:t>
            </a:fld>
            <a:endParaRPr lang="ko-KR" altLang="en-US" dirty="0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장정호</a:t>
            </a:r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1ACEB-ED61-4652-B860-9AE94454256B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756715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날짜 개체 틀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F544C-0D9C-4717-A86B-F0A787247B3D}" type="datetime1">
              <a:rPr lang="ko-KR" altLang="en-US" smtClean="0"/>
              <a:t>2018-12-17</a:t>
            </a:fld>
            <a:endParaRPr lang="ko-KR" altLang="en-US" dirty="0"/>
          </a:p>
        </p:txBody>
      </p:sp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장정호</a:t>
            </a:r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1ACEB-ED61-4652-B860-9AE94454256B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386063" y="2292832"/>
            <a:ext cx="8262637" cy="200026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386063" y="2772741"/>
            <a:ext cx="82626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>
                <a:ln>
                  <a:solidFill>
                    <a:schemeClr val="bg1">
                      <a:alpha val="55000"/>
                    </a:schemeClr>
                  </a:solidFill>
                </a:ln>
                <a:latin typeface="+mn-ea"/>
              </a:rPr>
              <a:t>Ⅱ. </a:t>
            </a:r>
            <a:r>
              <a:rPr lang="ko-KR" altLang="en-US" sz="5400" b="1" dirty="0">
                <a:ln>
                  <a:solidFill>
                    <a:schemeClr val="bg1">
                      <a:alpha val="55000"/>
                    </a:schemeClr>
                  </a:solidFill>
                </a:ln>
                <a:latin typeface="+mn-ea"/>
              </a:rPr>
              <a:t>시스템 내용 및 범위</a:t>
            </a:r>
            <a:endParaRPr lang="en-US" altLang="ko-KR" sz="5400" b="1" dirty="0">
              <a:ln>
                <a:solidFill>
                  <a:schemeClr val="bg1">
                    <a:alpha val="55000"/>
                  </a:schemeClr>
                </a:solidFill>
              </a:ln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1003144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 cstate="print"/>
          <a:srcRect t="29954" b="45530"/>
          <a:stretch>
            <a:fillRect/>
          </a:stretch>
        </p:blipFill>
        <p:spPr bwMode="auto">
          <a:xfrm>
            <a:off x="-9525" y="908720"/>
            <a:ext cx="9163050" cy="45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2" name="직사각형 21"/>
          <p:cNvSpPr/>
          <p:nvPr/>
        </p:nvSpPr>
        <p:spPr>
          <a:xfrm>
            <a:off x="483040" y="1117164"/>
            <a:ext cx="64452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400" b="1" dirty="0">
                <a:latin typeface="맑은 고딕" pitchFamily="50" charset="-127"/>
              </a:rPr>
              <a:t>※</a:t>
            </a:r>
            <a:r>
              <a:rPr lang="en-US" altLang="ko-KR" sz="2400" b="1" dirty="0">
                <a:ln>
                  <a:solidFill>
                    <a:prstClr val="white">
                      <a:alpha val="55000"/>
                    </a:prstClr>
                  </a:solidFill>
                </a:ln>
                <a:latin typeface="+mn-ea"/>
              </a:rPr>
              <a:t> </a:t>
            </a:r>
            <a:r>
              <a:rPr lang="ko-KR" altLang="en-US" sz="2400" b="1" dirty="0">
                <a:ln>
                  <a:solidFill>
                    <a:prstClr val="white">
                      <a:alpha val="55000"/>
                    </a:prstClr>
                  </a:solidFill>
                </a:ln>
                <a:latin typeface="+mn-ea"/>
              </a:rPr>
              <a:t>주요 기능</a:t>
            </a:r>
            <a:endParaRPr lang="ko-KR" altLang="en-US" sz="2400" b="1" dirty="0">
              <a:latin typeface="맑은 고딕" pitchFamily="50" charset="-127"/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333011" y="313441"/>
            <a:ext cx="1569813" cy="523271"/>
          </a:xfrm>
          <a:prstGeom prst="rect">
            <a:avLst/>
          </a:prstGeom>
        </p:spPr>
      </p:pic>
      <p:cxnSp>
        <p:nvCxnSpPr>
          <p:cNvPr id="25" name="직선 연결선 24"/>
          <p:cNvCxnSpPr/>
          <p:nvPr/>
        </p:nvCxnSpPr>
        <p:spPr>
          <a:xfrm>
            <a:off x="611560" y="6234927"/>
            <a:ext cx="8034282" cy="2385"/>
          </a:xfrm>
          <a:prstGeom prst="line">
            <a:avLst/>
          </a:prstGeom>
          <a:ln w="63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888015" y="241433"/>
            <a:ext cx="7988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n>
                  <a:solidFill>
                    <a:schemeClr val="bg1">
                      <a:alpha val="55000"/>
                    </a:schemeClr>
                  </a:solidFill>
                </a:ln>
                <a:latin typeface="+mn-ea"/>
              </a:rPr>
              <a:t>Ⅱ. </a:t>
            </a:r>
            <a:r>
              <a:rPr lang="ko-KR" altLang="en-US" sz="3200" b="1" dirty="0">
                <a:ln>
                  <a:solidFill>
                    <a:schemeClr val="bg1">
                      <a:alpha val="55000"/>
                    </a:schemeClr>
                  </a:solidFill>
                </a:ln>
                <a:latin typeface="+mn-ea"/>
              </a:rPr>
              <a:t>시스템 내용 및 범위</a:t>
            </a:r>
            <a:endParaRPr lang="en-US" altLang="ko-KR" sz="3200" b="1" dirty="0">
              <a:ln>
                <a:solidFill>
                  <a:schemeClr val="bg1">
                    <a:alpha val="55000"/>
                  </a:schemeClr>
                </a:solidFill>
              </a:ln>
              <a:latin typeface="+mn-ea"/>
            </a:endParaRP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BED61-D3A5-44F4-9F7F-98F39D8502BC}" type="datetime1">
              <a:rPr lang="ko-KR" altLang="en-US" smtClean="0"/>
              <a:t>2018-12-17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장정호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1ACEB-ED61-4652-B860-9AE94454256B}" type="slidenum">
              <a:rPr lang="ko-KR" altLang="en-US" smtClean="0"/>
              <a:pPr/>
              <a:t>11</a:t>
            </a:fld>
            <a:endParaRPr lang="ko-KR" altLang="en-US"/>
          </a:p>
        </p:txBody>
      </p: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378" y="239643"/>
            <a:ext cx="560742" cy="60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79120" y="1667287"/>
            <a:ext cx="5702202" cy="3803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250000"/>
              </a:lnSpc>
              <a:buAutoNum type="arabicParenR"/>
            </a:pPr>
            <a:r>
              <a:rPr lang="ko-KR" altLang="en-US" sz="2000" b="1" dirty="0">
                <a:latin typeface="+mn-ea"/>
              </a:rPr>
              <a:t>계획적인 학습을 위한 일별 </a:t>
            </a:r>
            <a:r>
              <a:rPr lang="ko-KR" altLang="en-US" sz="2000" b="1" dirty="0">
                <a:solidFill>
                  <a:srgbClr val="FF0053"/>
                </a:solidFill>
                <a:latin typeface="+mn-ea"/>
              </a:rPr>
              <a:t>단어학습</a:t>
            </a:r>
            <a:endParaRPr lang="en-US" altLang="ko-KR" sz="2000" b="1" dirty="0">
              <a:latin typeface="+mn-ea"/>
            </a:endParaRPr>
          </a:p>
          <a:p>
            <a:pPr marL="457200" indent="-457200">
              <a:lnSpc>
                <a:spcPct val="250000"/>
              </a:lnSpc>
              <a:buAutoNum type="arabicParenR"/>
            </a:pPr>
            <a:r>
              <a:rPr lang="ko-KR" altLang="en-US" sz="2000" b="1" dirty="0">
                <a:latin typeface="+mn-ea"/>
                <a:sym typeface="Wingdings" panose="05000000000000000000" pitchFamily="2" charset="2"/>
              </a:rPr>
              <a:t>상황 별 대화</a:t>
            </a:r>
            <a:r>
              <a:rPr lang="en-US" altLang="ko-KR" sz="2000" b="1" dirty="0">
                <a:latin typeface="+mn-ea"/>
                <a:sym typeface="Wingdings" panose="05000000000000000000" pitchFamily="2" charset="2"/>
              </a:rPr>
              <a:t>, </a:t>
            </a:r>
            <a:r>
              <a:rPr lang="ko-KR" altLang="en-US" sz="2000" b="1" dirty="0">
                <a:latin typeface="+mn-ea"/>
                <a:sym typeface="Wingdings" panose="05000000000000000000" pitchFamily="2" charset="2"/>
              </a:rPr>
              <a:t>드라마 대본을 통한 </a:t>
            </a:r>
            <a:r>
              <a:rPr lang="ko-KR" altLang="en-US" sz="2000" b="1" dirty="0">
                <a:solidFill>
                  <a:srgbClr val="FF0053"/>
                </a:solidFill>
                <a:latin typeface="+mn-ea"/>
                <a:sym typeface="Wingdings" panose="05000000000000000000" pitchFamily="2" charset="2"/>
              </a:rPr>
              <a:t>대본 학습</a:t>
            </a:r>
            <a:endParaRPr lang="en-US" altLang="ko-KR" sz="2000" b="1" dirty="0">
              <a:solidFill>
                <a:srgbClr val="FF0053"/>
              </a:solidFill>
              <a:latin typeface="+mn-ea"/>
              <a:sym typeface="Wingdings" panose="05000000000000000000" pitchFamily="2" charset="2"/>
            </a:endParaRPr>
          </a:p>
          <a:p>
            <a:pPr marL="457200" indent="-457200">
              <a:lnSpc>
                <a:spcPct val="250000"/>
              </a:lnSpc>
              <a:buAutoNum type="arabicParenR"/>
            </a:pPr>
            <a:r>
              <a:rPr lang="ko-KR" altLang="en-US" sz="2000" b="1" dirty="0">
                <a:latin typeface="+mn-ea"/>
                <a:sym typeface="Wingdings" panose="05000000000000000000" pitchFamily="2" charset="2"/>
              </a:rPr>
              <a:t>한국의 </a:t>
            </a:r>
            <a:r>
              <a:rPr lang="ko-KR" altLang="en-US" sz="2000" b="1" dirty="0">
                <a:solidFill>
                  <a:srgbClr val="FF0053"/>
                </a:solidFill>
                <a:latin typeface="+mn-ea"/>
                <a:sym typeface="Wingdings" panose="05000000000000000000" pitchFamily="2" charset="2"/>
              </a:rPr>
              <a:t>상식</a:t>
            </a:r>
            <a:endParaRPr lang="en-US" altLang="ko-KR" sz="2000" b="1" dirty="0">
              <a:latin typeface="+mn-ea"/>
              <a:sym typeface="Wingdings" panose="05000000000000000000" pitchFamily="2" charset="2"/>
            </a:endParaRPr>
          </a:p>
          <a:p>
            <a:pPr marL="457200" indent="-457200">
              <a:lnSpc>
                <a:spcPct val="250000"/>
              </a:lnSpc>
              <a:buAutoNum type="arabicParenR"/>
            </a:pPr>
            <a:r>
              <a:rPr lang="ko-KR" altLang="en-US" sz="2000" b="1" dirty="0">
                <a:latin typeface="+mn-ea"/>
                <a:sym typeface="Wingdings" panose="05000000000000000000" pitchFamily="2" charset="2"/>
              </a:rPr>
              <a:t>단어와 상식 </a:t>
            </a:r>
            <a:r>
              <a:rPr lang="ko-KR" altLang="en-US" sz="2000" b="1" dirty="0">
                <a:solidFill>
                  <a:srgbClr val="FF0053"/>
                </a:solidFill>
                <a:latin typeface="+mn-ea"/>
                <a:sym typeface="Wingdings" panose="05000000000000000000" pitchFamily="2" charset="2"/>
              </a:rPr>
              <a:t>퀴즈</a:t>
            </a:r>
            <a:endParaRPr lang="en-US" altLang="ko-KR" sz="2000" b="1" dirty="0">
              <a:latin typeface="+mn-ea"/>
              <a:sym typeface="Wingdings" panose="05000000000000000000" pitchFamily="2" charset="2"/>
            </a:endParaRPr>
          </a:p>
          <a:p>
            <a:pPr marL="457200" indent="-457200">
              <a:lnSpc>
                <a:spcPct val="250000"/>
              </a:lnSpc>
              <a:buAutoNum type="arabicParenR"/>
            </a:pPr>
            <a:r>
              <a:rPr lang="ko-KR" altLang="en-US" sz="2000" b="1" dirty="0" err="1">
                <a:latin typeface="+mn-ea"/>
                <a:sym typeface="Wingdings" panose="05000000000000000000" pitchFamily="2" charset="2"/>
              </a:rPr>
              <a:t>챗봇을</a:t>
            </a:r>
            <a:r>
              <a:rPr lang="ko-KR" altLang="en-US" sz="2000" b="1" dirty="0">
                <a:latin typeface="+mn-ea"/>
                <a:sym typeface="Wingdings" panose="05000000000000000000" pitchFamily="2" charset="2"/>
              </a:rPr>
              <a:t> 통한 </a:t>
            </a:r>
            <a:r>
              <a:rPr lang="ko-KR" altLang="en-US" sz="2000" b="1" dirty="0">
                <a:solidFill>
                  <a:srgbClr val="FF0053"/>
                </a:solidFill>
                <a:latin typeface="+mn-ea"/>
                <a:sym typeface="Wingdings" panose="05000000000000000000" pitchFamily="2" charset="2"/>
              </a:rPr>
              <a:t>실전 회화 학습</a:t>
            </a:r>
            <a:endParaRPr lang="en-US" altLang="ko-KR" sz="2000" b="1" dirty="0">
              <a:solidFill>
                <a:srgbClr val="FF0053"/>
              </a:solidFill>
              <a:latin typeface="+mn-ea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715610165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 cstate="print"/>
          <a:srcRect t="29954" b="45530"/>
          <a:stretch>
            <a:fillRect/>
          </a:stretch>
        </p:blipFill>
        <p:spPr bwMode="auto">
          <a:xfrm>
            <a:off x="-9525" y="908720"/>
            <a:ext cx="9163050" cy="45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직사각형 7"/>
          <p:cNvSpPr/>
          <p:nvPr/>
        </p:nvSpPr>
        <p:spPr>
          <a:xfrm>
            <a:off x="600646" y="1124744"/>
            <a:ext cx="64452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맑은 고딕" pitchFamily="50" charset="-127"/>
              </a:rPr>
              <a:t>※</a:t>
            </a:r>
            <a:r>
              <a:rPr lang="en-US" altLang="ko-KR" sz="2400" b="1" dirty="0">
                <a:ln>
                  <a:solidFill>
                    <a:prstClr val="white">
                      <a:alpha val="55000"/>
                    </a:prstClr>
                  </a:solidFill>
                </a:ln>
                <a:latin typeface="+mn-ea"/>
              </a:rPr>
              <a:t> </a:t>
            </a:r>
            <a:r>
              <a:rPr lang="ko-KR" altLang="en-US" sz="2400" b="1" dirty="0">
                <a:ln>
                  <a:solidFill>
                    <a:prstClr val="white">
                      <a:alpha val="55000"/>
                    </a:prstClr>
                  </a:solidFill>
                </a:ln>
                <a:latin typeface="+mn-ea"/>
              </a:rPr>
              <a:t>구현 </a:t>
            </a:r>
            <a:r>
              <a:rPr lang="ko-KR" altLang="en-US" sz="2400" b="1" dirty="0" err="1">
                <a:ln>
                  <a:solidFill>
                    <a:prstClr val="white">
                      <a:alpha val="55000"/>
                    </a:prstClr>
                  </a:solidFill>
                </a:ln>
                <a:latin typeface="+mn-ea"/>
              </a:rPr>
              <a:t>챗봇</a:t>
            </a:r>
            <a:endParaRPr lang="en-US" altLang="ko-KR" sz="2400" b="1" dirty="0">
              <a:ln>
                <a:solidFill>
                  <a:prstClr val="white">
                    <a:alpha val="55000"/>
                  </a:prstClr>
                </a:solidFill>
              </a:ln>
              <a:latin typeface="+mn-ea"/>
            </a:endParaRPr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333011" y="313441"/>
            <a:ext cx="1569813" cy="523271"/>
          </a:xfrm>
          <a:prstGeom prst="rect">
            <a:avLst/>
          </a:prstGeom>
        </p:spPr>
      </p:pic>
      <p:cxnSp>
        <p:nvCxnSpPr>
          <p:cNvPr id="31" name="직선 연결선 30"/>
          <p:cNvCxnSpPr/>
          <p:nvPr/>
        </p:nvCxnSpPr>
        <p:spPr>
          <a:xfrm>
            <a:off x="611560" y="6234927"/>
            <a:ext cx="8034282" cy="2385"/>
          </a:xfrm>
          <a:prstGeom prst="line">
            <a:avLst/>
          </a:prstGeom>
          <a:ln w="63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872060" y="256338"/>
            <a:ext cx="45596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n>
                  <a:solidFill>
                    <a:schemeClr val="bg1">
                      <a:alpha val="55000"/>
                    </a:schemeClr>
                  </a:solidFill>
                </a:ln>
                <a:latin typeface="+mn-ea"/>
              </a:rPr>
              <a:t>Ⅱ. </a:t>
            </a:r>
            <a:r>
              <a:rPr lang="ko-KR" altLang="en-US" sz="3200" b="1" dirty="0">
                <a:ln>
                  <a:solidFill>
                    <a:schemeClr val="bg1">
                      <a:alpha val="55000"/>
                    </a:schemeClr>
                  </a:solidFill>
                </a:ln>
                <a:latin typeface="+mn-ea"/>
              </a:rPr>
              <a:t>시스템 내용 및 범위</a:t>
            </a:r>
            <a:endParaRPr lang="en-US" altLang="ko-KR" sz="3200" b="1" dirty="0">
              <a:ln>
                <a:solidFill>
                  <a:schemeClr val="bg1">
                    <a:alpha val="55000"/>
                  </a:schemeClr>
                </a:solidFill>
              </a:ln>
              <a:latin typeface="+mn-ea"/>
            </a:endParaRP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859F2-E0D3-4AC8-8862-2E4B9C3BBD70}" type="datetime1">
              <a:rPr lang="ko-KR" altLang="en-US" smtClean="0"/>
              <a:t>2018-12-17</a:t>
            </a:fld>
            <a:endParaRPr lang="ko-KR" altLang="en-US" dirty="0"/>
          </a:p>
        </p:txBody>
      </p:sp>
      <p:sp>
        <p:nvSpPr>
          <p:cNvPr id="10" name="바닥글 개체 틀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장정호</a:t>
            </a: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1ACEB-ED61-4652-B860-9AE94454256B}" type="slidenum">
              <a:rPr lang="ko-KR" altLang="en-US" smtClean="0"/>
              <a:pPr/>
              <a:t>12</a:t>
            </a:fld>
            <a:endParaRPr lang="ko-KR" altLang="en-US"/>
          </a:p>
        </p:txBody>
      </p:sp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378" y="239643"/>
            <a:ext cx="560742" cy="60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D9A5A78E-CB77-494F-A526-BB81E1F363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282894"/>
              </p:ext>
            </p:extLst>
          </p:nvPr>
        </p:nvGraphicFramePr>
        <p:xfrm>
          <a:off x="318378" y="1743185"/>
          <a:ext cx="8584447" cy="42781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72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589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641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64125">
                  <a:extLst>
                    <a:ext uri="{9D8B030D-6E8A-4147-A177-3AD203B41FA5}">
                      <a16:colId xmlns:a16="http://schemas.microsoft.com/office/drawing/2014/main" val="2905821800"/>
                    </a:ext>
                  </a:extLst>
                </a:gridCol>
              </a:tblGrid>
              <a:tr h="80697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Rule Based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8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Chatbot</a:t>
                      </a:r>
                      <a:endParaRPr lang="ko-KR" altLang="en-US" sz="1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AI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Chatbot</a:t>
                      </a:r>
                      <a:endParaRPr lang="ko-KR" altLang="en-US" sz="1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Mixed</a:t>
                      </a:r>
                      <a:br>
                        <a:rPr lang="en-US" altLang="ko-KR" sz="1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Chatbot</a:t>
                      </a:r>
                      <a:endParaRPr lang="ko-KR" altLang="en-US" sz="1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8673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800" b="1" dirty="0"/>
                        <a:t>구현</a:t>
                      </a:r>
                      <a:r>
                        <a:rPr lang="en-US" altLang="ko-KR" sz="1800" b="1" baseline="0" dirty="0"/>
                        <a:t> </a:t>
                      </a:r>
                      <a:r>
                        <a:rPr lang="ko-KR" altLang="en-US" sz="1800" b="1" baseline="0" dirty="0"/>
                        <a:t>방식</a:t>
                      </a:r>
                      <a:endParaRPr lang="ko-KR" altLang="en-US" sz="1800" b="1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800" b="1" dirty="0">
                          <a:solidFill>
                            <a:schemeClr val="tx1"/>
                          </a:solidFill>
                        </a:rPr>
                        <a:t>질문에 대한 답을</a:t>
                      </a:r>
                      <a:endParaRPr lang="en-US" altLang="ko-KR" sz="1800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800" b="1" dirty="0">
                          <a:solidFill>
                            <a:schemeClr val="tx1"/>
                          </a:solidFill>
                        </a:rPr>
                        <a:t>다 짜주어야 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800" b="1" dirty="0">
                          <a:solidFill>
                            <a:schemeClr val="tx1"/>
                          </a:solidFill>
                        </a:rPr>
                        <a:t>예상 질문 </a:t>
                      </a:r>
                      <a:r>
                        <a:rPr lang="en-US" altLang="ko-KR" sz="1800" b="1" dirty="0">
                          <a:solidFill>
                            <a:schemeClr val="tx1"/>
                          </a:solidFill>
                        </a:rPr>
                        <a:t>&amp;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800" b="1" dirty="0">
                          <a:solidFill>
                            <a:schemeClr val="tx1"/>
                          </a:solidFill>
                        </a:rPr>
                        <a:t>데이터만 준비</a:t>
                      </a:r>
                      <a:endParaRPr lang="en-US" altLang="ko-KR" sz="1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800" b="1" dirty="0">
                          <a:solidFill>
                            <a:schemeClr val="tx1"/>
                          </a:solidFill>
                        </a:rPr>
                        <a:t>미리 질문과 답 준비</a:t>
                      </a:r>
                      <a:endParaRPr lang="en-US" altLang="ko-KR" sz="1800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800" b="1" dirty="0">
                          <a:solidFill>
                            <a:schemeClr val="tx1"/>
                          </a:solidFill>
                        </a:rPr>
                        <a:t>컴퓨터에게 학습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1001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800" b="1" dirty="0"/>
                        <a:t>성능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800" b="1" dirty="0">
                          <a:solidFill>
                            <a:schemeClr val="tx1"/>
                          </a:solidFill>
                        </a:rPr>
                        <a:t>간단한 질문은 잘 처리 </a:t>
                      </a:r>
                      <a:br>
                        <a:rPr lang="en-US" altLang="ko-KR" sz="1800" b="1" dirty="0">
                          <a:solidFill>
                            <a:schemeClr val="tx1"/>
                          </a:solidFill>
                        </a:rPr>
                      </a:br>
                      <a:r>
                        <a:rPr lang="ko-KR" altLang="en-US" sz="1800" b="1" dirty="0">
                          <a:solidFill>
                            <a:srgbClr val="FF0000"/>
                          </a:solidFill>
                        </a:rPr>
                        <a:t>복잡한 질문은 처리 불능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800" b="1" dirty="0">
                          <a:solidFill>
                            <a:schemeClr val="tx1"/>
                          </a:solidFill>
                        </a:rPr>
                        <a:t>질문의 의도를 </a:t>
                      </a:r>
                      <a:endParaRPr lang="en-US" altLang="ko-KR" sz="1800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800" b="1" dirty="0">
                          <a:solidFill>
                            <a:schemeClr val="tx1"/>
                          </a:solidFill>
                        </a:rPr>
                        <a:t>완벽히 알아듣고 </a:t>
                      </a:r>
                      <a:endParaRPr lang="en-US" altLang="ko-KR" sz="1800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800" b="1" dirty="0">
                          <a:solidFill>
                            <a:schemeClr val="tx1"/>
                          </a:solidFill>
                        </a:rPr>
                        <a:t>복잡한 질문에도  응답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800" b="1" dirty="0">
                          <a:solidFill>
                            <a:schemeClr val="tx1"/>
                          </a:solidFill>
                        </a:rPr>
                        <a:t>사용자의 질문을 알아듣고 정해진 대답</a:t>
                      </a:r>
                      <a:endParaRPr lang="en-US" altLang="ko-KR" sz="1800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800" b="1" dirty="0">
                          <a:solidFill>
                            <a:schemeClr val="tx1"/>
                          </a:solidFill>
                        </a:rPr>
                        <a:t>실수하지 않는 </a:t>
                      </a:r>
                      <a:r>
                        <a:rPr lang="ko-KR" altLang="en-US" sz="1800" b="1" dirty="0" err="1">
                          <a:solidFill>
                            <a:schemeClr val="tx1"/>
                          </a:solidFill>
                        </a:rPr>
                        <a:t>챗봇</a:t>
                      </a:r>
                      <a:endParaRPr lang="ko-KR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3840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800" b="1" dirty="0"/>
                        <a:t>현황</a:t>
                      </a:r>
                      <a:endParaRPr lang="en-US" altLang="ko-KR" sz="1800" b="1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800" b="1" dirty="0">
                          <a:solidFill>
                            <a:schemeClr val="tx1"/>
                          </a:solidFill>
                        </a:rPr>
                        <a:t>성능이 좋지 않아</a:t>
                      </a:r>
                      <a:endParaRPr lang="en-US" altLang="ko-KR" sz="1800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800" b="1" dirty="0">
                          <a:solidFill>
                            <a:schemeClr val="tx1"/>
                          </a:solidFill>
                        </a:rPr>
                        <a:t>현재 거의 사용되지 않음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800" b="1" dirty="0">
                          <a:solidFill>
                            <a:schemeClr val="tx1"/>
                          </a:solidFill>
                        </a:rPr>
                        <a:t>이상향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800" b="1" dirty="0">
                          <a:solidFill>
                            <a:schemeClr val="tx1"/>
                          </a:solidFill>
                        </a:rPr>
                        <a:t>현재 가장 성능 좋고</a:t>
                      </a:r>
                      <a:endParaRPr lang="en-US" altLang="ko-KR" sz="1800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800" b="1" dirty="0">
                          <a:solidFill>
                            <a:schemeClr val="tx1"/>
                          </a:solidFill>
                        </a:rPr>
                        <a:t>널리 사용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01256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9632119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 cstate="print"/>
          <a:srcRect t="29954" b="45530"/>
          <a:stretch>
            <a:fillRect/>
          </a:stretch>
        </p:blipFill>
        <p:spPr bwMode="auto">
          <a:xfrm>
            <a:off x="-9525" y="908720"/>
            <a:ext cx="9163050" cy="45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직사각형 7"/>
          <p:cNvSpPr/>
          <p:nvPr/>
        </p:nvSpPr>
        <p:spPr>
          <a:xfrm>
            <a:off x="600646" y="1321570"/>
            <a:ext cx="64452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맑은 고딕" pitchFamily="50" charset="-127"/>
              </a:rPr>
              <a:t>※</a:t>
            </a:r>
            <a:r>
              <a:rPr lang="en-US" altLang="ko-KR" sz="2400" b="1" dirty="0">
                <a:ln>
                  <a:solidFill>
                    <a:prstClr val="white">
                      <a:alpha val="55000"/>
                    </a:prstClr>
                  </a:solidFill>
                </a:ln>
                <a:latin typeface="+mn-ea"/>
              </a:rPr>
              <a:t> </a:t>
            </a:r>
            <a:r>
              <a:rPr lang="ko-KR" altLang="en-US" sz="2400" b="1" dirty="0" err="1">
                <a:ln>
                  <a:solidFill>
                    <a:prstClr val="white">
                      <a:alpha val="55000"/>
                    </a:prstClr>
                  </a:solidFill>
                </a:ln>
                <a:latin typeface="+mn-ea"/>
              </a:rPr>
              <a:t>챗봇</a:t>
            </a:r>
            <a:r>
              <a:rPr lang="ko-KR" altLang="en-US" sz="2400" b="1" dirty="0">
                <a:ln>
                  <a:solidFill>
                    <a:prstClr val="white">
                      <a:alpha val="55000"/>
                    </a:prstClr>
                  </a:solidFill>
                </a:ln>
                <a:latin typeface="+mn-ea"/>
              </a:rPr>
              <a:t> 특징</a:t>
            </a:r>
            <a:endParaRPr lang="en-US" altLang="ko-KR" sz="2400" b="1" dirty="0">
              <a:ln>
                <a:solidFill>
                  <a:prstClr val="white">
                    <a:alpha val="55000"/>
                  </a:prstClr>
                </a:solidFill>
              </a:ln>
              <a:latin typeface="+mn-ea"/>
            </a:endParaRPr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333011" y="313441"/>
            <a:ext cx="1569813" cy="523271"/>
          </a:xfrm>
          <a:prstGeom prst="rect">
            <a:avLst/>
          </a:prstGeom>
        </p:spPr>
      </p:pic>
      <p:cxnSp>
        <p:nvCxnSpPr>
          <p:cNvPr id="31" name="직선 연결선 30"/>
          <p:cNvCxnSpPr/>
          <p:nvPr/>
        </p:nvCxnSpPr>
        <p:spPr>
          <a:xfrm>
            <a:off x="611560" y="6234927"/>
            <a:ext cx="8034282" cy="2385"/>
          </a:xfrm>
          <a:prstGeom prst="line">
            <a:avLst/>
          </a:prstGeom>
          <a:ln w="63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872060" y="256338"/>
            <a:ext cx="45596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n>
                  <a:solidFill>
                    <a:schemeClr val="bg1">
                      <a:alpha val="55000"/>
                    </a:schemeClr>
                  </a:solidFill>
                </a:ln>
                <a:latin typeface="+mn-ea"/>
              </a:rPr>
              <a:t>Ⅱ. </a:t>
            </a:r>
            <a:r>
              <a:rPr lang="ko-KR" altLang="en-US" sz="3200" b="1" dirty="0">
                <a:ln>
                  <a:solidFill>
                    <a:schemeClr val="bg1">
                      <a:alpha val="55000"/>
                    </a:schemeClr>
                  </a:solidFill>
                </a:ln>
                <a:latin typeface="+mn-ea"/>
              </a:rPr>
              <a:t>시스템 내용 및 범위</a:t>
            </a:r>
            <a:endParaRPr lang="en-US" altLang="ko-KR" sz="3200" b="1" dirty="0">
              <a:ln>
                <a:solidFill>
                  <a:schemeClr val="bg1">
                    <a:alpha val="55000"/>
                  </a:schemeClr>
                </a:solidFill>
              </a:ln>
              <a:latin typeface="+mn-ea"/>
            </a:endParaRP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16DD3-2291-4850-A1CA-E97BF16D41B9}" type="datetime1">
              <a:rPr lang="ko-KR" altLang="en-US" smtClean="0"/>
              <a:t>2018-12-17</a:t>
            </a:fld>
            <a:endParaRPr lang="ko-KR" altLang="en-US" dirty="0"/>
          </a:p>
        </p:txBody>
      </p:sp>
      <p:sp>
        <p:nvSpPr>
          <p:cNvPr id="10" name="바닥글 개체 틀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장정호</a:t>
            </a: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1ACEB-ED61-4652-B860-9AE94454256B}" type="slidenum">
              <a:rPr lang="ko-KR" altLang="en-US" smtClean="0"/>
              <a:pPr/>
              <a:t>13</a:t>
            </a:fld>
            <a:endParaRPr lang="ko-KR" altLang="en-US"/>
          </a:p>
        </p:txBody>
      </p:sp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378" y="239643"/>
            <a:ext cx="560742" cy="60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내용 개체 틀 8">
            <a:extLst>
              <a:ext uri="{FF2B5EF4-FFF2-40B4-BE49-F238E27FC236}">
                <a16:creationId xmlns:a16="http://schemas.microsoft.com/office/drawing/2014/main" id="{F2031E13-F827-49A9-AA07-EC6F399BF607}"/>
              </a:ext>
            </a:extLst>
          </p:cNvPr>
          <p:cNvSpPr txBox="1">
            <a:spLocks/>
          </p:cNvSpPr>
          <p:nvPr/>
        </p:nvSpPr>
        <p:spPr>
          <a:xfrm>
            <a:off x="685351" y="1916832"/>
            <a:ext cx="7886700" cy="163587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sz="2000" dirty="0">
                <a:latin typeface="+mn-ea"/>
              </a:rPr>
              <a:t>배운 내용을 토대로 </a:t>
            </a:r>
            <a:r>
              <a:rPr lang="ko-KR" altLang="en-US" sz="2000" dirty="0" err="1">
                <a:latin typeface="+mn-ea"/>
              </a:rPr>
              <a:t>챗봇</a:t>
            </a:r>
            <a:r>
              <a:rPr lang="ko-KR" altLang="en-US" sz="2000" dirty="0">
                <a:latin typeface="+mn-ea"/>
              </a:rPr>
              <a:t> </a:t>
            </a:r>
            <a:r>
              <a:rPr lang="en-US" altLang="ko-KR" sz="2000" dirty="0">
                <a:latin typeface="+mn-ea"/>
              </a:rPr>
              <a:t>Learning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sz="2000" dirty="0">
                <a:latin typeface="+mn-ea"/>
              </a:rPr>
              <a:t>날씨</a:t>
            </a:r>
            <a:r>
              <a:rPr lang="en-US" altLang="ko-KR" sz="2000" dirty="0">
                <a:latin typeface="+mn-ea"/>
              </a:rPr>
              <a:t> </a:t>
            </a:r>
            <a:r>
              <a:rPr lang="ko-KR" altLang="en-US" sz="2000" dirty="0">
                <a:latin typeface="+mn-ea"/>
              </a:rPr>
              <a:t>검색 가능</a:t>
            </a:r>
            <a:endParaRPr lang="en-US" altLang="ko-KR" sz="2000" dirty="0">
              <a:latin typeface="+mn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00674" y="3723520"/>
            <a:ext cx="64452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맑은 고딕" pitchFamily="50" charset="-127"/>
              </a:rPr>
              <a:t>※</a:t>
            </a:r>
            <a:r>
              <a:rPr lang="en-US" altLang="ko-KR" sz="2400" b="1" dirty="0">
                <a:ln>
                  <a:solidFill>
                    <a:prstClr val="white">
                      <a:alpha val="55000"/>
                    </a:prstClr>
                  </a:solidFill>
                </a:ln>
                <a:latin typeface="+mn-ea"/>
              </a:rPr>
              <a:t> </a:t>
            </a:r>
            <a:r>
              <a:rPr lang="ko-KR" altLang="en-US" sz="2400" b="1" dirty="0" err="1">
                <a:ln>
                  <a:solidFill>
                    <a:prstClr val="white">
                      <a:alpha val="55000"/>
                    </a:prstClr>
                  </a:solidFill>
                </a:ln>
                <a:latin typeface="+mn-ea"/>
              </a:rPr>
              <a:t>챗봇</a:t>
            </a:r>
            <a:r>
              <a:rPr lang="ko-KR" altLang="en-US" sz="2400" b="1" dirty="0">
                <a:ln>
                  <a:solidFill>
                    <a:prstClr val="white">
                      <a:alpha val="55000"/>
                    </a:prstClr>
                  </a:solidFill>
                </a:ln>
                <a:latin typeface="+mn-ea"/>
              </a:rPr>
              <a:t> 장점</a:t>
            </a:r>
            <a:endParaRPr lang="en-US" altLang="ko-KR" sz="2400" b="1" dirty="0">
              <a:ln>
                <a:solidFill>
                  <a:prstClr val="white">
                    <a:alpha val="55000"/>
                  </a:prstClr>
                </a:solidFill>
              </a:ln>
              <a:latin typeface="+mn-ea"/>
            </a:endParaRPr>
          </a:p>
        </p:txBody>
      </p:sp>
      <p:sp>
        <p:nvSpPr>
          <p:cNvPr id="15" name="내용 개체 틀 8">
            <a:extLst>
              <a:ext uri="{FF2B5EF4-FFF2-40B4-BE49-F238E27FC236}">
                <a16:creationId xmlns:a16="http://schemas.microsoft.com/office/drawing/2014/main" id="{F2031E13-F827-49A9-AA07-EC6F399BF607}"/>
              </a:ext>
            </a:extLst>
          </p:cNvPr>
          <p:cNvSpPr txBox="1">
            <a:spLocks/>
          </p:cNvSpPr>
          <p:nvPr/>
        </p:nvSpPr>
        <p:spPr>
          <a:xfrm>
            <a:off x="685379" y="4221088"/>
            <a:ext cx="7886700" cy="93610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sz="2000" dirty="0">
                <a:latin typeface="+mn-ea"/>
              </a:rPr>
              <a:t>배운 내용을 실전처럼 연습 가능</a:t>
            </a:r>
            <a:endParaRPr lang="en-US" altLang="ko-KR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76971629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 cstate="print"/>
          <a:srcRect t="29954" b="45530"/>
          <a:stretch>
            <a:fillRect/>
          </a:stretch>
        </p:blipFill>
        <p:spPr bwMode="auto">
          <a:xfrm>
            <a:off x="-9525" y="908720"/>
            <a:ext cx="9163050" cy="45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333011" y="313441"/>
            <a:ext cx="1569813" cy="523271"/>
          </a:xfrm>
          <a:prstGeom prst="rect">
            <a:avLst/>
          </a:prstGeom>
        </p:spPr>
      </p:pic>
      <p:cxnSp>
        <p:nvCxnSpPr>
          <p:cNvPr id="31" name="직선 연결선 30"/>
          <p:cNvCxnSpPr/>
          <p:nvPr/>
        </p:nvCxnSpPr>
        <p:spPr>
          <a:xfrm>
            <a:off x="611560" y="6234927"/>
            <a:ext cx="8034282" cy="2385"/>
          </a:xfrm>
          <a:prstGeom prst="line">
            <a:avLst/>
          </a:prstGeom>
          <a:ln w="63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872060" y="256338"/>
            <a:ext cx="45596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n>
                  <a:solidFill>
                    <a:schemeClr val="bg1">
                      <a:alpha val="55000"/>
                    </a:schemeClr>
                  </a:solidFill>
                </a:ln>
                <a:latin typeface="+mn-ea"/>
              </a:rPr>
              <a:t>Ⅱ. </a:t>
            </a:r>
            <a:r>
              <a:rPr lang="ko-KR" altLang="en-US" sz="3200" b="1" dirty="0">
                <a:ln>
                  <a:solidFill>
                    <a:schemeClr val="bg1">
                      <a:alpha val="55000"/>
                    </a:schemeClr>
                  </a:solidFill>
                </a:ln>
                <a:latin typeface="+mn-ea"/>
              </a:rPr>
              <a:t>시스템 내용 및 범위</a:t>
            </a:r>
            <a:endParaRPr lang="en-US" altLang="ko-KR" sz="3200" b="1" dirty="0">
              <a:ln>
                <a:solidFill>
                  <a:schemeClr val="bg1">
                    <a:alpha val="55000"/>
                  </a:schemeClr>
                </a:solidFill>
              </a:ln>
              <a:latin typeface="+mn-ea"/>
            </a:endParaRP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859F2-E0D3-4AC8-8862-2E4B9C3BBD70}" type="datetime1">
              <a:rPr lang="ko-KR" altLang="en-US" smtClean="0"/>
              <a:t>2018-12-17</a:t>
            </a:fld>
            <a:endParaRPr lang="ko-KR" altLang="en-US" dirty="0"/>
          </a:p>
        </p:txBody>
      </p:sp>
      <p:sp>
        <p:nvSpPr>
          <p:cNvPr id="10" name="바닥글 개체 틀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장정호</a:t>
            </a: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1ACEB-ED61-4652-B860-9AE94454256B}" type="slidenum">
              <a:rPr lang="ko-KR" altLang="en-US" smtClean="0"/>
              <a:pPr/>
              <a:t>14</a:t>
            </a:fld>
            <a:endParaRPr lang="ko-KR" altLang="en-US"/>
          </a:p>
        </p:txBody>
      </p:sp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378" y="239643"/>
            <a:ext cx="560742" cy="60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4" name="Shape 566">
            <a:extLst>
              <a:ext uri="{FF2B5EF4-FFF2-40B4-BE49-F238E27FC236}">
                <a16:creationId xmlns:a16="http://schemas.microsoft.com/office/drawing/2014/main" id="{1252D7D1-597E-47CB-BFB9-79B61B9EA8B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85715557"/>
              </p:ext>
            </p:extLst>
          </p:nvPr>
        </p:nvGraphicFramePr>
        <p:xfrm>
          <a:off x="219456" y="1110386"/>
          <a:ext cx="8683368" cy="4979478"/>
        </p:xfrm>
        <a:graphic>
          <a:graphicData uri="http://schemas.openxmlformats.org/drawingml/2006/table">
            <a:tbl>
              <a:tblPr firstRow="1" bandRow="1"/>
              <a:tblGrid>
                <a:gridCol w="7001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25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307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298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15543">
                <a:tc gridSpan="2">
                  <a:txBody>
                    <a:bodyPr/>
                    <a:lstStyle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600" b="1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-윤고딕350"/>
                          <a:sym typeface="-윤고딕350"/>
                        </a:rPr>
                        <a:t>기능</a:t>
                      </a:r>
                      <a:endParaRPr sz="16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-윤고딕350"/>
                        <a:sym typeface="-윤고딕350"/>
                      </a:endParaRP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38100">
                      <a:solidFill>
                        <a:srgbClr val="FFFFFF"/>
                      </a:solidFill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600" b="1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-윤고딕350"/>
                          <a:sym typeface="-윤고딕350"/>
                        </a:rPr>
                        <a:t>세부기능</a:t>
                      </a:r>
                      <a:endParaRPr sz="16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-윤고딕350"/>
                        <a:sym typeface="-윤고딕350"/>
                      </a:endParaRP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38100">
                      <a:solidFill>
                        <a:srgbClr val="FFFFFF"/>
                      </a:solidFill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600" b="1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-윤고딕350"/>
                          <a:sym typeface="-윤고딕350"/>
                        </a:rPr>
                        <a:t>담당</a:t>
                      </a:r>
                      <a:endParaRPr sz="16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-윤고딕350"/>
                        <a:sym typeface="-윤고딕35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215">
                <a:tc rowSpan="7"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lang="ko-KR" altLang="en-US" sz="16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-윤고딕350"/>
                          <a:sym typeface="-윤고딕350"/>
                        </a:rPr>
                        <a:t>앱</a:t>
                      </a:r>
                      <a:endParaRPr sz="16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-윤고딕350"/>
                        <a:sym typeface="-윤고딕350"/>
                      </a:endParaRP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>
                      <a:solidFill>
                        <a:srgbClr val="FFFFFF"/>
                      </a:solidFill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lang="ko-KR" altLang="en-US" sz="16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-윤고딕350"/>
                          <a:sym typeface="-윤고딕350"/>
                        </a:rPr>
                        <a:t>단어학습</a:t>
                      </a:r>
                      <a:endParaRPr sz="16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-윤고딕350"/>
                        <a:sym typeface="-윤고딕350"/>
                      </a:endParaRP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381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CAE3F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-윤고딕350"/>
                          <a:sym typeface="-윤고딕350"/>
                        </a:rPr>
                        <a:t>DB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-윤고딕350"/>
                          <a:sym typeface="-윤고딕350"/>
                        </a:rPr>
                        <a:t>에서 단어 목록을 가져오는 기능</a:t>
                      </a:r>
                      <a:endParaRPr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-윤고딕350"/>
                        <a:sym typeface="-윤고딕350"/>
                      </a:endParaRP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381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lang="ko-KR" altLang="en-US" sz="16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-윤고딕350"/>
                          <a:sym typeface="-윤고딕350"/>
                        </a:rPr>
                        <a:t>김인아</a:t>
                      </a:r>
                      <a:endParaRPr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-윤고딕350"/>
                        <a:sym typeface="-윤고딕35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21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lang="ko-KR" altLang="en-US" sz="16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-윤고딕350"/>
                          <a:sym typeface="-윤고딕350"/>
                        </a:rPr>
                        <a:t>드라마대본</a:t>
                      </a:r>
                      <a:endParaRPr sz="16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-윤고딕350"/>
                        <a:sym typeface="-윤고딕350"/>
                      </a:endParaRP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CAE3F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-윤고딕350"/>
                          <a:sym typeface="-윤고딕350"/>
                        </a:rPr>
                        <a:t>영상을 통해 사용자가 한국어 학습</a:t>
                      </a:r>
                      <a:endParaRPr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-윤고딕350"/>
                        <a:sym typeface="-윤고딕350"/>
                      </a:endParaRP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lang="ko-KR" altLang="en-US" sz="16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-윤고딕350"/>
                          <a:sym typeface="-윤고딕350"/>
                        </a:rPr>
                        <a:t>전소연</a:t>
                      </a:r>
                      <a:endParaRPr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-윤고딕350"/>
                        <a:sym typeface="-윤고딕35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215">
                <a:tc vMerge="1"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600" b="1" dirty="0">
                        <a:solidFill>
                          <a:srgbClr val="FFFFFF"/>
                        </a:solidFill>
                        <a:latin typeface="맑은 고딕" pitchFamily="50" charset="-127"/>
                        <a:ea typeface="맑은 고딕" pitchFamily="50" charset="-127"/>
                        <a:cs typeface="-윤고딕350"/>
                        <a:sym typeface="-윤고딕350"/>
                      </a:endParaRP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0076BA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lang="ko-KR" altLang="en-US" sz="16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-윤고딕350"/>
                          <a:sym typeface="-윤고딕350"/>
                        </a:rPr>
                        <a:t>대본학습</a:t>
                      </a:r>
                      <a:endParaRPr sz="16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-윤고딕350"/>
                        <a:sym typeface="-윤고딕350"/>
                      </a:endParaRP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CAE3F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-윤고딕350"/>
                          <a:sym typeface="-윤고딕350"/>
                        </a:rPr>
                        <a:t>상황 별 대화 대본을 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-윤고딕350"/>
                          <a:sym typeface="-윤고딕350"/>
                        </a:rPr>
                        <a:t>TTS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-윤고딕350"/>
                          <a:sym typeface="-윤고딕350"/>
                        </a:rPr>
                        <a:t>하여 통해 한국어 학습</a:t>
                      </a:r>
                      <a:endParaRPr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-윤고딕350"/>
                        <a:sym typeface="-윤고딕350"/>
                      </a:endParaRP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lang="ko-KR" altLang="en-US" sz="16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-윤고딕350"/>
                          <a:sym typeface="-윤고딕350"/>
                        </a:rPr>
                        <a:t>김인아</a:t>
                      </a:r>
                      <a:endParaRPr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-윤고딕350"/>
                        <a:sym typeface="-윤고딕35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21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lang="ko-KR" altLang="en-US" sz="1600" b="1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-윤고딕350"/>
                          <a:sym typeface="-윤고딕350"/>
                        </a:rPr>
                        <a:t>학습퀴즈</a:t>
                      </a:r>
                      <a:endParaRPr sz="16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-윤고딕350"/>
                        <a:sym typeface="-윤고딕350"/>
                      </a:endParaRP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CAE3F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-윤고딕350"/>
                          <a:sym typeface="-윤고딕350"/>
                        </a:rPr>
                        <a:t>배운 내용을 토대로 한국어 단어 시험</a:t>
                      </a:r>
                      <a:endParaRPr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-윤고딕350"/>
                        <a:sym typeface="-윤고딕350"/>
                      </a:endParaRP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lang="ko-KR" altLang="en-US" sz="16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-윤고딕350"/>
                          <a:sym typeface="-윤고딕350"/>
                        </a:rPr>
                        <a:t>전소연</a:t>
                      </a:r>
                      <a:endParaRPr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-윤고딕350"/>
                        <a:sym typeface="-윤고딕35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8215">
                <a:tc vMerge="1"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600" b="1" dirty="0">
                        <a:solidFill>
                          <a:srgbClr val="FFFFFF"/>
                        </a:solidFill>
                        <a:latin typeface="맑은 고딕" pitchFamily="50" charset="-127"/>
                        <a:ea typeface="맑은 고딕" pitchFamily="50" charset="-127"/>
                        <a:cs typeface="-윤고딕350"/>
                        <a:sym typeface="-윤고딕350"/>
                      </a:endParaRP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0076BA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lang="ko-KR" altLang="en-US" sz="16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-윤고딕350"/>
                          <a:sym typeface="-윤고딕350"/>
                        </a:rPr>
                        <a:t>한국어 상식</a:t>
                      </a:r>
                      <a:endParaRPr sz="16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-윤고딕350"/>
                        <a:sym typeface="-윤고딕350"/>
                      </a:endParaRP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CAE3F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-윤고딕350"/>
                          <a:sym typeface="-윤고딕350"/>
                        </a:rPr>
                        <a:t>한국의 다양한 문화와 상식들을 학습</a:t>
                      </a:r>
                      <a:endParaRPr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-윤고딕350"/>
                        <a:sym typeface="-윤고딕350"/>
                      </a:endParaRP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lang="ko-KR" altLang="en-US" sz="16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-윤고딕350"/>
                          <a:sym typeface="-윤고딕350"/>
                        </a:rPr>
                        <a:t>전소연</a:t>
                      </a:r>
                      <a:endParaRPr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-윤고딕350"/>
                        <a:sym typeface="-윤고딕35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821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-윤고딕350"/>
                          <a:sym typeface="-윤고딕350"/>
                        </a:rPr>
                        <a:t>UI</a:t>
                      </a:r>
                      <a:endParaRPr sz="16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-윤고딕350"/>
                        <a:sym typeface="-윤고딕35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CAE3F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-윤고딕350"/>
                          <a:sym typeface="-윤고딕350"/>
                        </a:rPr>
                        <a:t>전체적인 디자인</a:t>
                      </a:r>
                      <a:endParaRPr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-윤고딕350"/>
                        <a:sym typeface="-윤고딕35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lang="ko-KR" altLang="en-US" sz="16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-윤고딕350"/>
                          <a:sym typeface="-윤고딕350"/>
                        </a:rPr>
                        <a:t>김인아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-윤고딕350"/>
                          <a:sym typeface="-윤고딕350"/>
                        </a:rPr>
                        <a:t> 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-윤고딕350"/>
                          <a:sym typeface="-윤고딕350"/>
                        </a:rPr>
                        <a:t>&amp; </a:t>
                      </a:r>
                      <a:r>
                        <a:rPr lang="ko-KR" altLang="en-US" sz="16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-윤고딕350"/>
                          <a:sym typeface="-윤고딕350"/>
                        </a:rPr>
                        <a:t>전소연</a:t>
                      </a:r>
                      <a:endParaRPr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-윤고딕350"/>
                        <a:sym typeface="-윤고딕35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6451246"/>
                  </a:ext>
                </a:extLst>
              </a:tr>
              <a:tr h="51821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lang="ko-KR" altLang="en-US" sz="16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-윤고딕350"/>
                          <a:sym typeface="-윤고딕350"/>
                        </a:rPr>
                        <a:t>한국어 대화</a:t>
                      </a:r>
                      <a:endParaRPr sz="16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-윤고딕350"/>
                        <a:sym typeface="-윤고딕350"/>
                      </a:endParaRP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CAE3F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-윤고딕350"/>
                          <a:sym typeface="-윤고딕350"/>
                        </a:rPr>
                        <a:t>STT, TTS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-윤고딕350"/>
                          <a:sym typeface="-윤고딕350"/>
                        </a:rPr>
                        <a:t>를 이용한 </a:t>
                      </a:r>
                      <a:r>
                        <a:rPr lang="ko-KR" altLang="en-US" sz="16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-윤고딕350"/>
                          <a:sym typeface="-윤고딕350"/>
                        </a:rPr>
                        <a:t>챗봇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-윤고딕350"/>
                          <a:sym typeface="-윤고딕350"/>
                        </a:rPr>
                        <a:t> 대화</a:t>
                      </a:r>
                      <a:endParaRPr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-윤고딕350"/>
                        <a:sym typeface="-윤고딕350"/>
                      </a:endParaRP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-윤고딕350"/>
                          <a:sym typeface="-윤고딕350"/>
                        </a:rPr>
                        <a:t>장정호</a:t>
                      </a:r>
                      <a:endParaRPr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-윤고딕350"/>
                        <a:sym typeface="-윤고딕35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8215">
                <a:tc rowSpan="2"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lang="ko-KR" altLang="en-US" sz="16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-윤고딕350"/>
                          <a:sym typeface="-윤고딕350"/>
                        </a:rPr>
                        <a:t>서버</a:t>
                      </a:r>
                      <a:endParaRPr sz="16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-윤고딕350"/>
                        <a:sym typeface="-윤고딕350"/>
                      </a:endParaRP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-윤고딕350"/>
                          <a:sym typeface="-윤고딕350"/>
                        </a:rPr>
                        <a:t>NLU</a:t>
                      </a:r>
                      <a:endParaRPr sz="16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-윤고딕350"/>
                        <a:sym typeface="-윤고딕350"/>
                      </a:endParaRP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CAE3F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-윤고딕350"/>
                          <a:sym typeface="-윤고딕350"/>
                        </a:rPr>
                        <a:t>자체 개발 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-윤고딕350"/>
                          <a:sym typeface="-윤고딕350"/>
                        </a:rPr>
                        <a:t>NLU,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-윤고딕350"/>
                          <a:sym typeface="-윤고딕350"/>
                        </a:rPr>
                        <a:t>클라우드 서비스</a:t>
                      </a:r>
                      <a:endParaRPr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-윤고딕350"/>
                        <a:sym typeface="-윤고딕350"/>
                      </a:endParaRP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-윤고딕350"/>
                          <a:sym typeface="-윤고딕350"/>
                        </a:rPr>
                        <a:t>장정호</a:t>
                      </a:r>
                      <a:endParaRPr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-윤고딕350"/>
                        <a:sym typeface="-윤고딕35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1821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lang="ko-KR" altLang="en-US" sz="16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-윤고딕350"/>
                          <a:sym typeface="-윤고딕350"/>
                        </a:rPr>
                        <a:t>서버</a:t>
                      </a:r>
                      <a:endParaRPr sz="16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-윤고딕350"/>
                        <a:sym typeface="-윤고딕350"/>
                      </a:endParaRP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CAE3F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-윤고딕350"/>
                          <a:sym typeface="-윤고딕350"/>
                        </a:rPr>
                        <a:t>유저 관리</a:t>
                      </a:r>
                      <a:endParaRPr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-윤고딕350"/>
                        <a:sym typeface="-윤고딕350"/>
                      </a:endParaRP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-윤고딕350"/>
                          <a:sym typeface="-윤고딕350"/>
                        </a:rPr>
                        <a:t>장정호</a:t>
                      </a:r>
                      <a:endParaRPr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-윤고딕350"/>
                        <a:sym typeface="-윤고딕35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8749631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날짜 개체 틀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DD69D-74B7-47EC-A455-C379935434C0}" type="datetime1">
              <a:rPr lang="ko-KR" altLang="en-US" smtClean="0"/>
              <a:t>2018-12-17</a:t>
            </a:fld>
            <a:endParaRPr lang="ko-KR" altLang="en-US" dirty="0"/>
          </a:p>
        </p:txBody>
      </p:sp>
      <p:sp>
        <p:nvSpPr>
          <p:cNvPr id="10" name="바닥글 개체 틀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장정호</a:t>
            </a:r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1ACEB-ED61-4652-B860-9AE94454256B}" type="slidenum">
              <a:rPr lang="ko-KR" altLang="en-US" smtClean="0"/>
              <a:pPr/>
              <a:t>15</a:t>
            </a:fld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386063" y="2292832"/>
            <a:ext cx="8262637" cy="200026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374904" y="2772741"/>
            <a:ext cx="85895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b="1" dirty="0">
                <a:ln>
                  <a:solidFill>
                    <a:schemeClr val="bg1">
                      <a:alpha val="55000"/>
                    </a:schemeClr>
                  </a:solidFill>
                </a:ln>
                <a:latin typeface="+mn-ea"/>
              </a:rPr>
              <a:t>Ⅲ. </a:t>
            </a:r>
            <a:r>
              <a:rPr lang="ko-KR" altLang="en-US" sz="6000" b="1" dirty="0">
                <a:ln>
                  <a:solidFill>
                    <a:schemeClr val="bg1">
                      <a:alpha val="55000"/>
                    </a:schemeClr>
                  </a:solidFill>
                </a:ln>
                <a:latin typeface="+mn-ea"/>
              </a:rPr>
              <a:t>시스템 설계</a:t>
            </a:r>
            <a:endParaRPr lang="en-US" altLang="ko-KR" sz="6000" b="1" dirty="0">
              <a:ln>
                <a:solidFill>
                  <a:schemeClr val="bg1">
                    <a:alpha val="55000"/>
                  </a:schemeClr>
                </a:solidFill>
              </a:ln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45709498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13772892-4633-4095-8E02-BC23A5A79D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8445" y="1575938"/>
            <a:ext cx="6639766" cy="4541423"/>
          </a:xfrm>
          <a:prstGeom prst="rect">
            <a:avLst/>
          </a:prstGeom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4" cstate="print"/>
          <a:srcRect t="29954" b="45530"/>
          <a:stretch>
            <a:fillRect/>
          </a:stretch>
        </p:blipFill>
        <p:spPr bwMode="auto">
          <a:xfrm>
            <a:off x="-9525" y="908720"/>
            <a:ext cx="9163050" cy="45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직사각형 14"/>
          <p:cNvSpPr/>
          <p:nvPr/>
        </p:nvSpPr>
        <p:spPr>
          <a:xfrm>
            <a:off x="600646" y="1084250"/>
            <a:ext cx="64452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맑은 고딕" pitchFamily="50" charset="-127"/>
              </a:rPr>
              <a:t>※</a:t>
            </a:r>
            <a:r>
              <a:rPr lang="en-US" altLang="ko-KR" sz="2400" b="1" dirty="0">
                <a:ln>
                  <a:solidFill>
                    <a:prstClr val="white">
                      <a:alpha val="55000"/>
                    </a:prstClr>
                  </a:solidFill>
                </a:ln>
                <a:latin typeface="+mn-ea"/>
              </a:rPr>
              <a:t> </a:t>
            </a:r>
            <a:r>
              <a:rPr lang="ko-KR" altLang="en-US" sz="2400" b="1" dirty="0">
                <a:ln>
                  <a:solidFill>
                    <a:prstClr val="white">
                      <a:alpha val="55000"/>
                    </a:prstClr>
                  </a:solidFill>
                </a:ln>
                <a:latin typeface="+mn-ea"/>
              </a:rPr>
              <a:t>시스템 구성도</a:t>
            </a:r>
            <a:endParaRPr lang="en-US" altLang="ko-KR" sz="2400" b="1" dirty="0">
              <a:ln>
                <a:solidFill>
                  <a:prstClr val="white">
                    <a:alpha val="55000"/>
                  </a:prstClr>
                </a:solidFill>
              </a:ln>
              <a:latin typeface="+mn-ea"/>
            </a:endParaRPr>
          </a:p>
        </p:txBody>
      </p:sp>
      <p:pic>
        <p:nvPicPr>
          <p:cNvPr id="58" name="그림 57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333011" y="313441"/>
            <a:ext cx="1569813" cy="523271"/>
          </a:xfrm>
          <a:prstGeom prst="rect">
            <a:avLst/>
          </a:prstGeom>
        </p:spPr>
      </p:pic>
      <p:cxnSp>
        <p:nvCxnSpPr>
          <p:cNvPr id="62" name="직선 연결선 61"/>
          <p:cNvCxnSpPr/>
          <p:nvPr/>
        </p:nvCxnSpPr>
        <p:spPr>
          <a:xfrm>
            <a:off x="611560" y="6234927"/>
            <a:ext cx="8034282" cy="2385"/>
          </a:xfrm>
          <a:prstGeom prst="line">
            <a:avLst/>
          </a:prstGeom>
          <a:ln w="63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844178" y="241433"/>
            <a:ext cx="7988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n>
                  <a:solidFill>
                    <a:schemeClr val="bg1">
                      <a:alpha val="55000"/>
                    </a:schemeClr>
                  </a:solidFill>
                </a:ln>
                <a:latin typeface="+mn-ea"/>
              </a:rPr>
              <a:t>Ⅲ. </a:t>
            </a:r>
            <a:r>
              <a:rPr lang="ko-KR" altLang="en-US" sz="3200" b="1" dirty="0">
                <a:ln>
                  <a:solidFill>
                    <a:schemeClr val="bg1">
                      <a:alpha val="55000"/>
                    </a:schemeClr>
                  </a:solidFill>
                </a:ln>
                <a:latin typeface="+mn-ea"/>
              </a:rPr>
              <a:t>시스템 설계</a:t>
            </a:r>
            <a:endParaRPr lang="en-US" altLang="ko-KR" sz="3200" b="1" dirty="0">
              <a:ln>
                <a:solidFill>
                  <a:schemeClr val="bg1">
                    <a:alpha val="55000"/>
                  </a:schemeClr>
                </a:solidFill>
              </a:ln>
              <a:latin typeface="+mn-ea"/>
            </a:endParaRP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094A2-C635-4A40-961E-DA21292ADA3F}" type="datetime1">
              <a:rPr lang="ko-KR" altLang="en-US" smtClean="0"/>
              <a:t>2018-12-17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장정호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1ACEB-ED61-4652-B860-9AE94454256B}" type="slidenum">
              <a:rPr lang="ko-KR" altLang="en-US" smtClean="0"/>
              <a:pPr/>
              <a:t>16</a:t>
            </a:fld>
            <a:endParaRPr lang="ko-KR" altLang="en-US"/>
          </a:p>
        </p:txBody>
      </p:sp>
      <p:pic>
        <p:nvPicPr>
          <p:cNvPr id="61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378" y="239643"/>
            <a:ext cx="560742" cy="60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2" name="그룹 11">
            <a:extLst>
              <a:ext uri="{FF2B5EF4-FFF2-40B4-BE49-F238E27FC236}">
                <a16:creationId xmlns:a16="http://schemas.microsoft.com/office/drawing/2014/main" id="{B402E747-6421-4EC8-B8E6-4C95BA03ACDC}"/>
              </a:ext>
            </a:extLst>
          </p:cNvPr>
          <p:cNvGrpSpPr/>
          <p:nvPr/>
        </p:nvGrpSpPr>
        <p:grpSpPr>
          <a:xfrm>
            <a:off x="4427984" y="3068960"/>
            <a:ext cx="200372" cy="587484"/>
            <a:chOff x="4427984" y="3068960"/>
            <a:chExt cx="200372" cy="587484"/>
          </a:xfrm>
        </p:grpSpPr>
        <p:cxnSp>
          <p:nvCxnSpPr>
            <p:cNvPr id="8" name="직선 화살표 연결선 7">
              <a:extLst>
                <a:ext uri="{FF2B5EF4-FFF2-40B4-BE49-F238E27FC236}">
                  <a16:creationId xmlns:a16="http://schemas.microsoft.com/office/drawing/2014/main" id="{41194CB7-D1ED-4FB1-968B-E80BEEF8BA67}"/>
                </a:ext>
              </a:extLst>
            </p:cNvPr>
            <p:cNvCxnSpPr/>
            <p:nvPr/>
          </p:nvCxnSpPr>
          <p:spPr bwMode="auto">
            <a:xfrm flipV="1">
              <a:off x="4427984" y="3068960"/>
              <a:ext cx="0" cy="576064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5DC8F907-5E79-4D0B-AAFF-259053D7363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628356" y="3088764"/>
              <a:ext cx="0" cy="567680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7A71862D-6F7F-48A7-94B5-A13BE8A7384F}"/>
              </a:ext>
            </a:extLst>
          </p:cNvPr>
          <p:cNvGrpSpPr/>
          <p:nvPr/>
        </p:nvGrpSpPr>
        <p:grpSpPr>
          <a:xfrm rot="3876110">
            <a:off x="6459068" y="3742633"/>
            <a:ext cx="200372" cy="587484"/>
            <a:chOff x="4427984" y="3068960"/>
            <a:chExt cx="200372" cy="587484"/>
          </a:xfrm>
        </p:grpSpPr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889AEEA0-CA89-4314-949F-84CAE85ECC95}"/>
                </a:ext>
              </a:extLst>
            </p:cNvPr>
            <p:cNvCxnSpPr/>
            <p:nvPr/>
          </p:nvCxnSpPr>
          <p:spPr bwMode="auto">
            <a:xfrm flipV="1">
              <a:off x="4427984" y="3068960"/>
              <a:ext cx="0" cy="576064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3E5ACDA8-BFA9-490B-BC38-1FD2846D8B3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628356" y="3088764"/>
              <a:ext cx="0" cy="567680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49EFA841-52E0-4B88-BE20-359BA0C71837}"/>
              </a:ext>
            </a:extLst>
          </p:cNvPr>
          <p:cNvGrpSpPr/>
          <p:nvPr/>
        </p:nvGrpSpPr>
        <p:grpSpPr>
          <a:xfrm rot="5400000">
            <a:off x="6562117" y="5096207"/>
            <a:ext cx="200372" cy="587484"/>
            <a:chOff x="4427984" y="3068960"/>
            <a:chExt cx="200372" cy="587484"/>
          </a:xfrm>
        </p:grpSpPr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A8407447-0906-4EE7-A6D8-1649470FB194}"/>
                </a:ext>
              </a:extLst>
            </p:cNvPr>
            <p:cNvCxnSpPr/>
            <p:nvPr/>
          </p:nvCxnSpPr>
          <p:spPr bwMode="auto">
            <a:xfrm flipV="1">
              <a:off x="4427984" y="3068960"/>
              <a:ext cx="0" cy="576064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BBB22F18-F64B-4356-B84B-E1609FA830E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628356" y="3088764"/>
              <a:ext cx="0" cy="567680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6062ED93-1711-4D27-9EFB-0931E58C8790}"/>
              </a:ext>
            </a:extLst>
          </p:cNvPr>
          <p:cNvSpPr txBox="1"/>
          <p:nvPr/>
        </p:nvSpPr>
        <p:spPr>
          <a:xfrm>
            <a:off x="6336191" y="4943394"/>
            <a:ext cx="6636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Rest API</a:t>
            </a:r>
            <a:endParaRPr lang="ko-KR" altLang="en-US" sz="12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FF8A828-8A16-4820-981E-93B20D4D920D}"/>
              </a:ext>
            </a:extLst>
          </p:cNvPr>
          <p:cNvSpPr/>
          <p:nvPr/>
        </p:nvSpPr>
        <p:spPr>
          <a:xfrm>
            <a:off x="3275856" y="5038539"/>
            <a:ext cx="906000" cy="9556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C1C3BA3-50D8-4206-B666-FA3FE150F93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70271" y="5081893"/>
            <a:ext cx="811585" cy="929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044995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 cstate="print"/>
          <a:srcRect t="29954" b="45530"/>
          <a:stretch>
            <a:fillRect/>
          </a:stretch>
        </p:blipFill>
        <p:spPr bwMode="auto">
          <a:xfrm>
            <a:off x="-9525" y="908720"/>
            <a:ext cx="9163050" cy="45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직사각형 14"/>
          <p:cNvSpPr/>
          <p:nvPr/>
        </p:nvSpPr>
        <p:spPr>
          <a:xfrm>
            <a:off x="600646" y="1084250"/>
            <a:ext cx="64452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맑은 고딕" pitchFamily="50" charset="-127"/>
              </a:rPr>
              <a:t>※</a:t>
            </a:r>
            <a:r>
              <a:rPr lang="en-US" altLang="ko-KR" sz="2400" b="1" dirty="0">
                <a:ln>
                  <a:solidFill>
                    <a:prstClr val="white">
                      <a:alpha val="55000"/>
                    </a:prstClr>
                  </a:solidFill>
                </a:ln>
                <a:latin typeface="+mn-ea"/>
              </a:rPr>
              <a:t> </a:t>
            </a:r>
            <a:r>
              <a:rPr lang="ko-KR" altLang="en-US" sz="2400" b="1" dirty="0">
                <a:ln>
                  <a:solidFill>
                    <a:prstClr val="white">
                      <a:alpha val="55000"/>
                    </a:prstClr>
                  </a:solidFill>
                </a:ln>
                <a:latin typeface="+mn-ea"/>
              </a:rPr>
              <a:t>모듈 구성도</a:t>
            </a:r>
            <a:endParaRPr lang="en-US" altLang="ko-KR" sz="2400" b="1" dirty="0">
              <a:ln>
                <a:solidFill>
                  <a:prstClr val="white">
                    <a:alpha val="55000"/>
                  </a:prstClr>
                </a:solidFill>
              </a:ln>
              <a:latin typeface="+mn-ea"/>
            </a:endParaRPr>
          </a:p>
        </p:txBody>
      </p:sp>
      <p:pic>
        <p:nvPicPr>
          <p:cNvPr id="58" name="그림 5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333011" y="313441"/>
            <a:ext cx="1569813" cy="523271"/>
          </a:xfrm>
          <a:prstGeom prst="rect">
            <a:avLst/>
          </a:prstGeom>
        </p:spPr>
      </p:pic>
      <p:cxnSp>
        <p:nvCxnSpPr>
          <p:cNvPr id="62" name="직선 연결선 61"/>
          <p:cNvCxnSpPr/>
          <p:nvPr/>
        </p:nvCxnSpPr>
        <p:spPr>
          <a:xfrm>
            <a:off x="611560" y="6234927"/>
            <a:ext cx="8034282" cy="2385"/>
          </a:xfrm>
          <a:prstGeom prst="line">
            <a:avLst/>
          </a:prstGeom>
          <a:ln w="63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844178" y="241433"/>
            <a:ext cx="7988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n>
                  <a:solidFill>
                    <a:schemeClr val="bg1">
                      <a:alpha val="55000"/>
                    </a:schemeClr>
                  </a:solidFill>
                </a:ln>
                <a:latin typeface="+mn-ea"/>
              </a:rPr>
              <a:t>Ⅲ. </a:t>
            </a:r>
            <a:r>
              <a:rPr lang="ko-KR" altLang="en-US" sz="3200" b="1" dirty="0">
                <a:ln>
                  <a:solidFill>
                    <a:schemeClr val="bg1">
                      <a:alpha val="55000"/>
                    </a:schemeClr>
                  </a:solidFill>
                </a:ln>
                <a:latin typeface="+mn-ea"/>
              </a:rPr>
              <a:t>시스템 설계</a:t>
            </a:r>
            <a:endParaRPr lang="en-US" altLang="ko-KR" sz="3200" b="1" dirty="0">
              <a:ln>
                <a:solidFill>
                  <a:schemeClr val="bg1">
                    <a:alpha val="55000"/>
                  </a:schemeClr>
                </a:solidFill>
              </a:ln>
              <a:latin typeface="+mn-ea"/>
            </a:endParaRP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47FC0-3AD0-4DEA-ABFC-55B24976D9A7}" type="datetime1">
              <a:rPr lang="ko-KR" altLang="en-US" smtClean="0"/>
              <a:t>2018-12-17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장정호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1ACEB-ED61-4652-B860-9AE94454256B}" type="slidenum">
              <a:rPr lang="ko-KR" altLang="en-US" smtClean="0"/>
              <a:pPr/>
              <a:t>17</a:t>
            </a:fld>
            <a:endParaRPr lang="ko-KR" altLang="en-US"/>
          </a:p>
        </p:txBody>
      </p:sp>
      <p:pic>
        <p:nvPicPr>
          <p:cNvPr id="61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378" y="239643"/>
            <a:ext cx="560742" cy="60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2" name="그룹 11"/>
          <p:cNvGrpSpPr/>
          <p:nvPr/>
        </p:nvGrpSpPr>
        <p:grpSpPr>
          <a:xfrm>
            <a:off x="847452" y="1556792"/>
            <a:ext cx="7324948" cy="4654131"/>
            <a:chOff x="228378" y="390812"/>
            <a:chExt cx="8731374" cy="5912986"/>
          </a:xfrm>
        </p:grpSpPr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E6BE9B4B-B3C9-413F-AD1A-587A4F76F6B4}"/>
                </a:ext>
              </a:extLst>
            </p:cNvPr>
            <p:cNvSpPr/>
            <p:nvPr/>
          </p:nvSpPr>
          <p:spPr>
            <a:xfrm>
              <a:off x="1642821" y="482297"/>
              <a:ext cx="5850610" cy="568189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aphicFrame>
          <p:nvGraphicFramePr>
            <p:cNvPr id="109" name="다이어그램 108">
              <a:extLst>
                <a:ext uri="{FF2B5EF4-FFF2-40B4-BE49-F238E27FC236}">
                  <a16:creationId xmlns:a16="http://schemas.microsoft.com/office/drawing/2014/main" id="{93EDF2C7-712D-4129-AB03-FE3C0B2EC31B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228630901"/>
                </p:ext>
              </p:extLst>
            </p:nvPr>
          </p:nvGraphicFramePr>
          <p:xfrm>
            <a:off x="1795068" y="1183582"/>
            <a:ext cx="2467766" cy="191414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6" r:lo="rId7" r:qs="rId8" r:cs="rId9"/>
            </a:graphicData>
          </a:graphic>
        </p:graphicFrame>
        <p:grpSp>
          <p:nvGrpSpPr>
            <p:cNvPr id="110" name="그룹 109">
              <a:extLst>
                <a:ext uri="{FF2B5EF4-FFF2-40B4-BE49-F238E27FC236}">
                  <a16:creationId xmlns:a16="http://schemas.microsoft.com/office/drawing/2014/main" id="{FBABED59-4BB5-40EC-90CA-7D6F09729F51}"/>
                </a:ext>
              </a:extLst>
            </p:cNvPr>
            <p:cNvGrpSpPr/>
            <p:nvPr/>
          </p:nvGrpSpPr>
          <p:grpSpPr>
            <a:xfrm>
              <a:off x="4881167" y="3462853"/>
              <a:ext cx="2467766" cy="2585365"/>
              <a:chOff x="5439236" y="3588225"/>
              <a:chExt cx="2467766" cy="2585365"/>
            </a:xfrm>
          </p:grpSpPr>
          <p:sp>
            <p:nvSpPr>
              <p:cNvPr id="111" name="직사각형 110">
                <a:extLst>
                  <a:ext uri="{FF2B5EF4-FFF2-40B4-BE49-F238E27FC236}">
                    <a16:creationId xmlns:a16="http://schemas.microsoft.com/office/drawing/2014/main" id="{FFC05CB6-5D6E-492F-830B-4E8F6ACFE8E3}"/>
                  </a:ext>
                </a:extLst>
              </p:cNvPr>
              <p:cNvSpPr/>
              <p:nvPr/>
            </p:nvSpPr>
            <p:spPr>
              <a:xfrm>
                <a:off x="5439236" y="3588225"/>
                <a:ext cx="2467766" cy="258536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12" name="그룹 111">
                <a:extLst>
                  <a:ext uri="{FF2B5EF4-FFF2-40B4-BE49-F238E27FC236}">
                    <a16:creationId xmlns:a16="http://schemas.microsoft.com/office/drawing/2014/main" id="{DE6F572A-0B51-4333-9548-E7793502988F}"/>
                  </a:ext>
                </a:extLst>
              </p:cNvPr>
              <p:cNvGrpSpPr/>
              <p:nvPr/>
            </p:nvGrpSpPr>
            <p:grpSpPr>
              <a:xfrm>
                <a:off x="5609061" y="3806103"/>
                <a:ext cx="2128118" cy="2184727"/>
                <a:chOff x="4882823" y="3659942"/>
                <a:chExt cx="2128118" cy="2184727"/>
              </a:xfrm>
            </p:grpSpPr>
            <p:sp>
              <p:nvSpPr>
                <p:cNvPr id="113" name="직사각형 112">
                  <a:extLst>
                    <a:ext uri="{FF2B5EF4-FFF2-40B4-BE49-F238E27FC236}">
                      <a16:creationId xmlns:a16="http://schemas.microsoft.com/office/drawing/2014/main" id="{EB6DE307-0869-43AA-9DB8-AF3B8C712E46}"/>
                    </a:ext>
                  </a:extLst>
                </p:cNvPr>
                <p:cNvSpPr/>
                <p:nvPr/>
              </p:nvSpPr>
              <p:spPr>
                <a:xfrm>
                  <a:off x="4882823" y="3659942"/>
                  <a:ext cx="2128117" cy="553674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/>
                    <a:t>Trained Chatbot</a:t>
                  </a:r>
                  <a:endParaRPr lang="ko-KR" altLang="en-US" dirty="0"/>
                </a:p>
              </p:txBody>
            </p:sp>
            <p:graphicFrame>
              <p:nvGraphicFramePr>
                <p:cNvPr id="114" name="다이어그램 113">
                  <a:extLst>
                    <a:ext uri="{FF2B5EF4-FFF2-40B4-BE49-F238E27FC236}">
                      <a16:creationId xmlns:a16="http://schemas.microsoft.com/office/drawing/2014/main" id="{02D02361-EA76-4DB4-AD3B-0540C57850E5}"/>
                    </a:ext>
                  </a:extLst>
                </p:cNvPr>
                <p:cNvGraphicFramePr/>
                <p:nvPr>
                  <p:extLst>
                    <p:ext uri="{D42A27DB-BD31-4B8C-83A1-F6EECF244321}">
                      <p14:modId xmlns:p14="http://schemas.microsoft.com/office/powerpoint/2010/main" val="2968737061"/>
                    </p:ext>
                  </p:extLst>
                </p:nvPr>
              </p:nvGraphicFramePr>
              <p:xfrm>
                <a:off x="4882824" y="4425924"/>
                <a:ext cx="2128117" cy="1418745"/>
              </p:xfrm>
              <a:graphic>
                <a:graphicData uri="http://schemas.openxmlformats.org/drawingml/2006/diagram">
                  <dgm:relIds xmlns:dgm="http://schemas.openxmlformats.org/drawingml/2006/diagram" xmlns:r="http://schemas.openxmlformats.org/officeDocument/2006/relationships" r:dm="rId11" r:lo="rId12" r:qs="rId13" r:cs="rId14"/>
                </a:graphicData>
              </a:graphic>
            </p:graphicFrame>
          </p:grpSp>
        </p:grpSp>
        <p:cxnSp>
          <p:nvCxnSpPr>
            <p:cNvPr id="115" name="직선 화살표 연결선 114">
              <a:extLst>
                <a:ext uri="{FF2B5EF4-FFF2-40B4-BE49-F238E27FC236}">
                  <a16:creationId xmlns:a16="http://schemas.microsoft.com/office/drawing/2014/main" id="{1D8E839D-B8DD-4698-AAD0-FB1DEF746898}"/>
                </a:ext>
              </a:extLst>
            </p:cNvPr>
            <p:cNvCxnSpPr>
              <a:cxnSpLocks/>
              <a:stCxn id="119" idx="2"/>
            </p:cNvCxnSpPr>
            <p:nvPr/>
          </p:nvCxnSpPr>
          <p:spPr>
            <a:xfrm flipH="1">
              <a:off x="6108131" y="3097728"/>
              <a:ext cx="6919" cy="58300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16" name="그룹 115">
              <a:extLst>
                <a:ext uri="{FF2B5EF4-FFF2-40B4-BE49-F238E27FC236}">
                  <a16:creationId xmlns:a16="http://schemas.microsoft.com/office/drawing/2014/main" id="{8026818B-B231-46B8-9DE7-2A0294BCE724}"/>
                </a:ext>
              </a:extLst>
            </p:cNvPr>
            <p:cNvGrpSpPr/>
            <p:nvPr/>
          </p:nvGrpSpPr>
          <p:grpSpPr>
            <a:xfrm>
              <a:off x="4881167" y="760348"/>
              <a:ext cx="2467766" cy="2337380"/>
              <a:chOff x="5144563" y="726206"/>
              <a:chExt cx="2467766" cy="2337380"/>
            </a:xfrm>
          </p:grpSpPr>
          <p:grpSp>
            <p:nvGrpSpPr>
              <p:cNvPr id="117" name="그룹 116">
                <a:extLst>
                  <a:ext uri="{FF2B5EF4-FFF2-40B4-BE49-F238E27FC236}">
                    <a16:creationId xmlns:a16="http://schemas.microsoft.com/office/drawing/2014/main" id="{2EAE5179-2DD6-494A-8D1C-70D6AFB22EC7}"/>
                  </a:ext>
                </a:extLst>
              </p:cNvPr>
              <p:cNvGrpSpPr/>
              <p:nvPr/>
            </p:nvGrpSpPr>
            <p:grpSpPr>
              <a:xfrm>
                <a:off x="5144563" y="1143447"/>
                <a:ext cx="2467766" cy="1920139"/>
                <a:chOff x="5144563" y="1143447"/>
                <a:chExt cx="2467766" cy="1920139"/>
              </a:xfrm>
            </p:grpSpPr>
            <p:sp>
              <p:nvSpPr>
                <p:cNvPr id="119" name="직사각형 118">
                  <a:extLst>
                    <a:ext uri="{FF2B5EF4-FFF2-40B4-BE49-F238E27FC236}">
                      <a16:creationId xmlns:a16="http://schemas.microsoft.com/office/drawing/2014/main" id="{3EF47612-C514-4E8C-AFAB-0A8CDFD2B46B}"/>
                    </a:ext>
                  </a:extLst>
                </p:cNvPr>
                <p:cNvSpPr/>
                <p:nvPr/>
              </p:nvSpPr>
              <p:spPr>
                <a:xfrm>
                  <a:off x="5144563" y="1143447"/>
                  <a:ext cx="2467766" cy="1920139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aphicFrame>
              <p:nvGraphicFramePr>
                <p:cNvPr id="120" name="다이어그램 119">
                  <a:extLst>
                    <a:ext uri="{FF2B5EF4-FFF2-40B4-BE49-F238E27FC236}">
                      <a16:creationId xmlns:a16="http://schemas.microsoft.com/office/drawing/2014/main" id="{A7C67D69-8723-4D7E-AA4E-BD94AE9E34CA}"/>
                    </a:ext>
                  </a:extLst>
                </p:cNvPr>
                <p:cNvGraphicFramePr/>
                <p:nvPr>
                  <p:extLst>
                    <p:ext uri="{D42A27DB-BD31-4B8C-83A1-F6EECF244321}">
                      <p14:modId xmlns:p14="http://schemas.microsoft.com/office/powerpoint/2010/main" val="3843463579"/>
                    </p:ext>
                  </p:extLst>
                </p:nvPr>
              </p:nvGraphicFramePr>
              <p:xfrm>
                <a:off x="5307469" y="1455254"/>
                <a:ext cx="2128117" cy="1418745"/>
              </p:xfrm>
              <a:graphic>
                <a:graphicData uri="http://schemas.openxmlformats.org/drawingml/2006/diagram">
                  <dgm:relIds xmlns:dgm="http://schemas.openxmlformats.org/drawingml/2006/diagram" xmlns:r="http://schemas.openxmlformats.org/officeDocument/2006/relationships" r:dm="rId16" r:lo="rId17" r:qs="rId18" r:cs="rId19"/>
                </a:graphicData>
              </a:graphic>
            </p:graphicFrame>
          </p:grpSp>
          <p:pic>
            <p:nvPicPr>
              <p:cNvPr id="118" name="그래픽 9" descr="데이터베이스">
                <a:extLst>
                  <a:ext uri="{FF2B5EF4-FFF2-40B4-BE49-F238E27FC236}">
                    <a16:creationId xmlns:a16="http://schemas.microsoft.com/office/drawing/2014/main" id="{0D4B1319-C374-4EFD-A576-FD7F6A0845C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1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2"/>
                  </a:ext>
                </a:extLst>
              </a:blip>
              <a:stretch>
                <a:fillRect/>
              </a:stretch>
            </p:blipFill>
            <p:spPr>
              <a:xfrm>
                <a:off x="6076101" y="726206"/>
                <a:ext cx="590852" cy="580474"/>
              </a:xfrm>
              <a:prstGeom prst="rect">
                <a:avLst/>
              </a:prstGeom>
            </p:spPr>
          </p:pic>
        </p:grpSp>
        <p:cxnSp>
          <p:nvCxnSpPr>
            <p:cNvPr id="121" name="직선 화살표 연결선 120">
              <a:extLst>
                <a:ext uri="{FF2B5EF4-FFF2-40B4-BE49-F238E27FC236}">
                  <a16:creationId xmlns:a16="http://schemas.microsoft.com/office/drawing/2014/main" id="{47D46C0C-708D-463F-9215-56894C45B9DE}"/>
                </a:ext>
              </a:extLst>
            </p:cNvPr>
            <p:cNvCxnSpPr>
              <a:cxnSpLocks/>
              <a:stCxn id="113" idx="2"/>
            </p:cNvCxnSpPr>
            <p:nvPr/>
          </p:nvCxnSpPr>
          <p:spPr>
            <a:xfrm>
              <a:off x="6115051" y="4234405"/>
              <a:ext cx="0" cy="21230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aphicFrame>
          <p:nvGraphicFramePr>
            <p:cNvPr id="122" name="다이어그램 121">
              <a:extLst>
                <a:ext uri="{FF2B5EF4-FFF2-40B4-BE49-F238E27FC236}">
                  <a16:creationId xmlns:a16="http://schemas.microsoft.com/office/drawing/2014/main" id="{807E35C7-CE13-44AD-929A-AB1D6005CD98}"/>
                </a:ext>
              </a:extLst>
            </p:cNvPr>
            <p:cNvGraphicFramePr/>
            <p:nvPr>
              <p:extLst/>
            </p:nvPr>
          </p:nvGraphicFramePr>
          <p:xfrm>
            <a:off x="1795067" y="3755314"/>
            <a:ext cx="2467766" cy="191414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3" r:lo="rId24" r:qs="rId25" r:cs="rId26"/>
            </a:graphicData>
          </a:graphic>
        </p:graphicFrame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F55DBFEA-FD44-4971-8E85-0563E6322FD4}"/>
                </a:ext>
              </a:extLst>
            </p:cNvPr>
            <p:cNvSpPr/>
            <p:nvPr/>
          </p:nvSpPr>
          <p:spPr>
            <a:xfrm>
              <a:off x="2508308" y="760349"/>
              <a:ext cx="989900" cy="49966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한국어 </a:t>
              </a:r>
              <a:endParaRPr lang="en-US" altLang="ko-KR" sz="1100" dirty="0"/>
            </a:p>
            <a:p>
              <a:pPr algn="ctr"/>
              <a:r>
                <a:rPr lang="ko-KR" altLang="en-US" sz="1100" dirty="0"/>
                <a:t>교육</a:t>
              </a:r>
            </a:p>
          </p:txBody>
        </p:sp>
        <p:sp>
          <p:nvSpPr>
            <p:cNvPr id="124" name="직사각형 123">
              <a:extLst>
                <a:ext uri="{FF2B5EF4-FFF2-40B4-BE49-F238E27FC236}">
                  <a16:creationId xmlns:a16="http://schemas.microsoft.com/office/drawing/2014/main" id="{38E627AB-5DC4-4E8D-A659-8CB093FB3726}"/>
                </a:ext>
              </a:extLst>
            </p:cNvPr>
            <p:cNvSpPr/>
            <p:nvPr/>
          </p:nvSpPr>
          <p:spPr>
            <a:xfrm>
              <a:off x="2436376" y="3429842"/>
              <a:ext cx="1138976" cy="40964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한국어 대화</a:t>
              </a:r>
            </a:p>
          </p:txBody>
        </p:sp>
        <p:cxnSp>
          <p:nvCxnSpPr>
            <p:cNvPr id="125" name="직선 화살표 연결선 124">
              <a:extLst>
                <a:ext uri="{FF2B5EF4-FFF2-40B4-BE49-F238E27FC236}">
                  <a16:creationId xmlns:a16="http://schemas.microsoft.com/office/drawing/2014/main" id="{7DC8EF2A-ADDA-43FC-ADF7-12E812EC1E4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348934" y="1548290"/>
              <a:ext cx="872277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126" name="Picture 2" descr="google cloud platformì ëí ì´ë¯¸ì§ ê²ìê²°ê³¼">
              <a:extLst>
                <a:ext uri="{FF2B5EF4-FFF2-40B4-BE49-F238E27FC236}">
                  <a16:creationId xmlns:a16="http://schemas.microsoft.com/office/drawing/2014/main" id="{FDB0766B-A219-4B11-8938-422EFED0961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13059" y="1258761"/>
              <a:ext cx="946693" cy="5849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7" name="Picture 6" descr="watsonì ëí ì´ë¯¸ì§ ê²ìê²°ê³¼">
              <a:extLst>
                <a:ext uri="{FF2B5EF4-FFF2-40B4-BE49-F238E27FC236}">
                  <a16:creationId xmlns:a16="http://schemas.microsoft.com/office/drawing/2014/main" id="{30727AA5-AC15-48CF-A682-7FE9911EBE6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24836" y="5409431"/>
              <a:ext cx="894367" cy="8943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8" name="Picture 8" descr="ê¸°ìì²­ì ëí ì´ë¯¸ì§ ê²ìê²°ê³¼">
              <a:extLst>
                <a:ext uri="{FF2B5EF4-FFF2-40B4-BE49-F238E27FC236}">
                  <a16:creationId xmlns:a16="http://schemas.microsoft.com/office/drawing/2014/main" id="{C05D192D-8039-4EE2-A5D0-0DD602D052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21255" y="3442016"/>
              <a:ext cx="894367" cy="8943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29" name="직선 화살표 연결선 128">
              <a:extLst>
                <a:ext uri="{FF2B5EF4-FFF2-40B4-BE49-F238E27FC236}">
                  <a16:creationId xmlns:a16="http://schemas.microsoft.com/office/drawing/2014/main" id="{720653D3-2445-4C78-9D51-28CA566F6B5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357130" y="3889199"/>
              <a:ext cx="872277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0" name="직사각형 129">
              <a:extLst>
                <a:ext uri="{FF2B5EF4-FFF2-40B4-BE49-F238E27FC236}">
                  <a16:creationId xmlns:a16="http://schemas.microsoft.com/office/drawing/2014/main" id="{4CE19448-AD27-4CDC-B978-4AC8DED7296A}"/>
                </a:ext>
              </a:extLst>
            </p:cNvPr>
            <p:cNvSpPr/>
            <p:nvPr/>
          </p:nvSpPr>
          <p:spPr>
            <a:xfrm>
              <a:off x="1385581" y="390812"/>
              <a:ext cx="989901" cy="40964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서버</a:t>
              </a:r>
            </a:p>
          </p:txBody>
        </p:sp>
        <p:grpSp>
          <p:nvGrpSpPr>
            <p:cNvPr id="131" name="그룹 130">
              <a:extLst>
                <a:ext uri="{FF2B5EF4-FFF2-40B4-BE49-F238E27FC236}">
                  <a16:creationId xmlns:a16="http://schemas.microsoft.com/office/drawing/2014/main" id="{7F727C8D-57DE-4C3E-8412-4C81F2836779}"/>
                </a:ext>
              </a:extLst>
            </p:cNvPr>
            <p:cNvGrpSpPr/>
            <p:nvPr/>
          </p:nvGrpSpPr>
          <p:grpSpPr>
            <a:xfrm>
              <a:off x="228378" y="1529636"/>
              <a:ext cx="586909" cy="4095891"/>
              <a:chOff x="228378" y="1529636"/>
              <a:chExt cx="586909" cy="4095891"/>
            </a:xfrm>
          </p:grpSpPr>
          <p:pic>
            <p:nvPicPr>
              <p:cNvPr id="132" name="그래픽 36" descr="사용자">
                <a:extLst>
                  <a:ext uri="{FF2B5EF4-FFF2-40B4-BE49-F238E27FC236}">
                    <a16:creationId xmlns:a16="http://schemas.microsoft.com/office/drawing/2014/main" id="{04DAAF0A-19E9-4189-AC07-5E5AE09C63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1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2"/>
                  </a:ext>
                </a:extLst>
              </a:blip>
              <a:stretch>
                <a:fillRect/>
              </a:stretch>
            </p:blipFill>
            <p:spPr>
              <a:xfrm>
                <a:off x="229664" y="1529636"/>
                <a:ext cx="580474" cy="580474"/>
              </a:xfrm>
              <a:prstGeom prst="rect">
                <a:avLst/>
              </a:prstGeom>
            </p:spPr>
          </p:pic>
          <p:pic>
            <p:nvPicPr>
              <p:cNvPr id="133" name="그래픽 37" descr="사용자">
                <a:extLst>
                  <a:ext uri="{FF2B5EF4-FFF2-40B4-BE49-F238E27FC236}">
                    <a16:creationId xmlns:a16="http://schemas.microsoft.com/office/drawing/2014/main" id="{FE7C112B-86F2-4C27-9653-92BA430685B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1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2"/>
                  </a:ext>
                </a:extLst>
              </a:blip>
              <a:stretch>
                <a:fillRect/>
              </a:stretch>
            </p:blipFill>
            <p:spPr>
              <a:xfrm>
                <a:off x="228378" y="2129500"/>
                <a:ext cx="580474" cy="580474"/>
              </a:xfrm>
              <a:prstGeom prst="rect">
                <a:avLst/>
              </a:prstGeom>
            </p:spPr>
          </p:pic>
          <p:pic>
            <p:nvPicPr>
              <p:cNvPr id="134" name="그래픽 38" descr="사용자">
                <a:extLst>
                  <a:ext uri="{FF2B5EF4-FFF2-40B4-BE49-F238E27FC236}">
                    <a16:creationId xmlns:a16="http://schemas.microsoft.com/office/drawing/2014/main" id="{0F64405A-5EEF-474D-AE3A-BB63B4493F3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1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2"/>
                  </a:ext>
                </a:extLst>
              </a:blip>
              <a:stretch>
                <a:fillRect/>
              </a:stretch>
            </p:blipFill>
            <p:spPr>
              <a:xfrm>
                <a:off x="234813" y="2704890"/>
                <a:ext cx="580474" cy="580474"/>
              </a:xfrm>
              <a:prstGeom prst="rect">
                <a:avLst/>
              </a:prstGeom>
            </p:spPr>
          </p:pic>
          <p:pic>
            <p:nvPicPr>
              <p:cNvPr id="135" name="그래픽 39" descr="사용자">
                <a:extLst>
                  <a:ext uri="{FF2B5EF4-FFF2-40B4-BE49-F238E27FC236}">
                    <a16:creationId xmlns:a16="http://schemas.microsoft.com/office/drawing/2014/main" id="{A2911733-8652-4DF4-B1AE-487B17C3FD9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1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2"/>
                  </a:ext>
                </a:extLst>
              </a:blip>
              <a:stretch>
                <a:fillRect/>
              </a:stretch>
            </p:blipFill>
            <p:spPr>
              <a:xfrm>
                <a:off x="228378" y="3280280"/>
                <a:ext cx="580474" cy="580474"/>
              </a:xfrm>
              <a:prstGeom prst="rect">
                <a:avLst/>
              </a:prstGeom>
            </p:spPr>
          </p:pic>
          <p:pic>
            <p:nvPicPr>
              <p:cNvPr id="136" name="그래픽 50" descr="사용자">
                <a:extLst>
                  <a:ext uri="{FF2B5EF4-FFF2-40B4-BE49-F238E27FC236}">
                    <a16:creationId xmlns:a16="http://schemas.microsoft.com/office/drawing/2014/main" id="{16D1C896-E008-40E4-974E-49B8409D2F7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1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2"/>
                  </a:ext>
                </a:extLst>
              </a:blip>
              <a:stretch>
                <a:fillRect/>
              </a:stretch>
            </p:blipFill>
            <p:spPr>
              <a:xfrm>
                <a:off x="234813" y="3861697"/>
                <a:ext cx="580474" cy="580474"/>
              </a:xfrm>
              <a:prstGeom prst="rect">
                <a:avLst/>
              </a:prstGeom>
            </p:spPr>
          </p:pic>
          <p:pic>
            <p:nvPicPr>
              <p:cNvPr id="137" name="그래픽 51" descr="사용자">
                <a:extLst>
                  <a:ext uri="{FF2B5EF4-FFF2-40B4-BE49-F238E27FC236}">
                    <a16:creationId xmlns:a16="http://schemas.microsoft.com/office/drawing/2014/main" id="{F1DEE8C6-6701-4E8E-A17C-1D2D263A102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1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2"/>
                  </a:ext>
                </a:extLst>
              </a:blip>
              <a:stretch>
                <a:fillRect/>
              </a:stretch>
            </p:blipFill>
            <p:spPr>
              <a:xfrm>
                <a:off x="234813" y="4450470"/>
                <a:ext cx="580474" cy="580474"/>
              </a:xfrm>
              <a:prstGeom prst="rect">
                <a:avLst/>
              </a:prstGeom>
            </p:spPr>
          </p:pic>
          <p:pic>
            <p:nvPicPr>
              <p:cNvPr id="138" name="그래픽 81" descr="사용자">
                <a:extLst>
                  <a:ext uri="{FF2B5EF4-FFF2-40B4-BE49-F238E27FC236}">
                    <a16:creationId xmlns:a16="http://schemas.microsoft.com/office/drawing/2014/main" id="{FA9B8ECE-A00D-481B-9BA5-309CD057436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1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2"/>
                  </a:ext>
                </a:extLst>
              </a:blip>
              <a:stretch>
                <a:fillRect/>
              </a:stretch>
            </p:blipFill>
            <p:spPr>
              <a:xfrm>
                <a:off x="234813" y="5045053"/>
                <a:ext cx="580474" cy="580474"/>
              </a:xfrm>
              <a:prstGeom prst="rect">
                <a:avLst/>
              </a:prstGeom>
            </p:spPr>
          </p:pic>
        </p:grpSp>
        <p:sp>
          <p:nvSpPr>
            <p:cNvPr id="139" name="직사각형 138">
              <a:extLst>
                <a:ext uri="{FF2B5EF4-FFF2-40B4-BE49-F238E27FC236}">
                  <a16:creationId xmlns:a16="http://schemas.microsoft.com/office/drawing/2014/main" id="{D8846A74-6A45-45BC-9737-39A388257813}"/>
                </a:ext>
              </a:extLst>
            </p:cNvPr>
            <p:cNvSpPr/>
            <p:nvPr/>
          </p:nvSpPr>
          <p:spPr>
            <a:xfrm>
              <a:off x="5069580" y="3314810"/>
              <a:ext cx="830786" cy="26465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/>
                <a:t>Chatbot</a:t>
              </a:r>
              <a:endParaRPr lang="ko-KR" altLang="en-US" sz="1100" dirty="0"/>
            </a:p>
          </p:txBody>
        </p:sp>
        <p:sp>
          <p:nvSpPr>
            <p:cNvPr id="140" name="화살표: 왼쪽/오른쪽 1">
              <a:extLst>
                <a:ext uri="{FF2B5EF4-FFF2-40B4-BE49-F238E27FC236}">
                  <a16:creationId xmlns:a16="http://schemas.microsoft.com/office/drawing/2014/main" id="{0C4DCC49-8471-4887-A1E8-9BB08B89A334}"/>
                </a:ext>
              </a:extLst>
            </p:cNvPr>
            <p:cNvSpPr/>
            <p:nvPr/>
          </p:nvSpPr>
          <p:spPr>
            <a:xfrm>
              <a:off x="808852" y="1896701"/>
              <a:ext cx="779928" cy="309966"/>
            </a:xfrm>
            <a:prstGeom prst="left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1" name="화살표: 왼쪽/오른쪽 44">
              <a:extLst>
                <a:ext uri="{FF2B5EF4-FFF2-40B4-BE49-F238E27FC236}">
                  <a16:creationId xmlns:a16="http://schemas.microsoft.com/office/drawing/2014/main" id="{B27FC758-1CAC-4664-A04A-78E931F7A4BD}"/>
                </a:ext>
              </a:extLst>
            </p:cNvPr>
            <p:cNvSpPr/>
            <p:nvPr/>
          </p:nvSpPr>
          <p:spPr>
            <a:xfrm>
              <a:off x="805732" y="3429000"/>
              <a:ext cx="779928" cy="309966"/>
            </a:xfrm>
            <a:prstGeom prst="left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2" name="화살표: 왼쪽/오른쪽 45">
              <a:extLst>
                <a:ext uri="{FF2B5EF4-FFF2-40B4-BE49-F238E27FC236}">
                  <a16:creationId xmlns:a16="http://schemas.microsoft.com/office/drawing/2014/main" id="{9F650D82-B9AA-4F8D-A228-0F61CF97F2DB}"/>
                </a:ext>
              </a:extLst>
            </p:cNvPr>
            <p:cNvSpPr/>
            <p:nvPr/>
          </p:nvSpPr>
          <p:spPr>
            <a:xfrm>
              <a:off x="805732" y="4909390"/>
              <a:ext cx="779928" cy="309966"/>
            </a:xfrm>
            <a:prstGeom prst="left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3" name="화살표: 왼쪽/오른쪽 46">
              <a:extLst>
                <a:ext uri="{FF2B5EF4-FFF2-40B4-BE49-F238E27FC236}">
                  <a16:creationId xmlns:a16="http://schemas.microsoft.com/office/drawing/2014/main" id="{7D8530A0-AD82-43F6-BE70-2BCC9E712E1B}"/>
                </a:ext>
              </a:extLst>
            </p:cNvPr>
            <p:cNvSpPr/>
            <p:nvPr/>
          </p:nvSpPr>
          <p:spPr>
            <a:xfrm>
              <a:off x="4245672" y="1967917"/>
              <a:ext cx="635494" cy="309966"/>
            </a:xfrm>
            <a:prstGeom prst="left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4" name="화살표: 왼쪽/오른쪽 49">
              <a:extLst>
                <a:ext uri="{FF2B5EF4-FFF2-40B4-BE49-F238E27FC236}">
                  <a16:creationId xmlns:a16="http://schemas.microsoft.com/office/drawing/2014/main" id="{58031F4E-EB0D-4567-B445-18B9B089E699}"/>
                </a:ext>
              </a:extLst>
            </p:cNvPr>
            <p:cNvSpPr/>
            <p:nvPr/>
          </p:nvSpPr>
          <p:spPr>
            <a:xfrm>
              <a:off x="4245672" y="4497343"/>
              <a:ext cx="635494" cy="309966"/>
            </a:xfrm>
            <a:prstGeom prst="left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5" name="연결선: 꺾임 12">
              <a:extLst>
                <a:ext uri="{FF2B5EF4-FFF2-40B4-BE49-F238E27FC236}">
                  <a16:creationId xmlns:a16="http://schemas.microsoft.com/office/drawing/2014/main" id="{3F29F4AE-3466-431C-9C93-18D8FC8FAA28}"/>
                </a:ext>
              </a:extLst>
            </p:cNvPr>
            <p:cNvCxnSpPr>
              <a:cxnSpLocks/>
            </p:cNvCxnSpPr>
            <p:nvPr/>
          </p:nvCxnSpPr>
          <p:spPr>
            <a:xfrm>
              <a:off x="3028950" y="5669459"/>
              <a:ext cx="4992305" cy="526802"/>
            </a:xfrm>
            <a:prstGeom prst="bentConnector3">
              <a:avLst>
                <a:gd name="adj1" fmla="val 19"/>
              </a:avLst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51449375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 cstate="print"/>
          <a:srcRect t="29954" b="45530"/>
          <a:stretch>
            <a:fillRect/>
          </a:stretch>
        </p:blipFill>
        <p:spPr bwMode="auto">
          <a:xfrm>
            <a:off x="-9525" y="908720"/>
            <a:ext cx="9163050" cy="45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직사각형 14"/>
          <p:cNvSpPr/>
          <p:nvPr/>
        </p:nvSpPr>
        <p:spPr>
          <a:xfrm>
            <a:off x="600646" y="1084250"/>
            <a:ext cx="64452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맑은 고딕" pitchFamily="50" charset="-127"/>
              </a:rPr>
              <a:t>※</a:t>
            </a:r>
            <a:r>
              <a:rPr lang="en-US" altLang="ko-KR" sz="2400" b="1" dirty="0">
                <a:ln>
                  <a:solidFill>
                    <a:prstClr val="white">
                      <a:alpha val="55000"/>
                    </a:prstClr>
                  </a:solidFill>
                </a:ln>
                <a:latin typeface="+mn-ea"/>
              </a:rPr>
              <a:t> DFD – </a:t>
            </a:r>
            <a:r>
              <a:rPr lang="ko-KR" altLang="en-US" sz="2400" b="1" dirty="0">
                <a:ln>
                  <a:solidFill>
                    <a:prstClr val="white">
                      <a:alpha val="55000"/>
                    </a:prstClr>
                  </a:solidFill>
                </a:ln>
                <a:latin typeface="+mn-ea"/>
              </a:rPr>
              <a:t>교육 콘텐츠</a:t>
            </a:r>
            <a:endParaRPr lang="en-US" altLang="ko-KR" sz="2400" b="1" dirty="0">
              <a:ln>
                <a:solidFill>
                  <a:prstClr val="white">
                    <a:alpha val="55000"/>
                  </a:prstClr>
                </a:solidFill>
              </a:ln>
              <a:latin typeface="+mn-ea"/>
            </a:endParaRPr>
          </a:p>
        </p:txBody>
      </p:sp>
      <p:pic>
        <p:nvPicPr>
          <p:cNvPr id="58" name="그림 5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333011" y="313441"/>
            <a:ext cx="1569813" cy="523271"/>
          </a:xfrm>
          <a:prstGeom prst="rect">
            <a:avLst/>
          </a:prstGeom>
        </p:spPr>
      </p:pic>
      <p:cxnSp>
        <p:nvCxnSpPr>
          <p:cNvPr id="62" name="직선 연결선 61"/>
          <p:cNvCxnSpPr/>
          <p:nvPr/>
        </p:nvCxnSpPr>
        <p:spPr>
          <a:xfrm>
            <a:off x="611560" y="6234927"/>
            <a:ext cx="8034282" cy="2385"/>
          </a:xfrm>
          <a:prstGeom prst="line">
            <a:avLst/>
          </a:prstGeom>
          <a:ln w="63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844178" y="241433"/>
            <a:ext cx="7988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n>
                  <a:solidFill>
                    <a:schemeClr val="bg1">
                      <a:alpha val="55000"/>
                    </a:schemeClr>
                  </a:solidFill>
                </a:ln>
                <a:latin typeface="+mn-ea"/>
              </a:rPr>
              <a:t>Ⅲ. </a:t>
            </a:r>
            <a:r>
              <a:rPr lang="ko-KR" altLang="en-US" sz="3200" b="1" dirty="0">
                <a:ln>
                  <a:solidFill>
                    <a:schemeClr val="bg1">
                      <a:alpha val="55000"/>
                    </a:schemeClr>
                  </a:solidFill>
                </a:ln>
                <a:latin typeface="+mn-ea"/>
              </a:rPr>
              <a:t>시스템 설계</a:t>
            </a:r>
            <a:endParaRPr lang="en-US" altLang="ko-KR" sz="3200" b="1" dirty="0">
              <a:ln>
                <a:solidFill>
                  <a:schemeClr val="bg1">
                    <a:alpha val="55000"/>
                  </a:schemeClr>
                </a:solidFill>
              </a:ln>
              <a:latin typeface="+mn-ea"/>
            </a:endParaRP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D52C3-76A0-42FD-93C0-F6DBEF9EC892}" type="datetime1">
              <a:rPr lang="ko-KR" altLang="en-US" smtClean="0"/>
              <a:t>2018-12-17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장정호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1ACEB-ED61-4652-B860-9AE94454256B}" type="slidenum">
              <a:rPr lang="ko-KR" altLang="en-US" smtClean="0"/>
              <a:pPr/>
              <a:t>18</a:t>
            </a:fld>
            <a:endParaRPr lang="ko-KR" altLang="en-US"/>
          </a:p>
        </p:txBody>
      </p:sp>
      <p:pic>
        <p:nvPicPr>
          <p:cNvPr id="61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378" y="239643"/>
            <a:ext cx="560742" cy="60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A1FC842-B5A1-4442-B10E-CB27DEA4E85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748" y="1606780"/>
            <a:ext cx="7380312" cy="4567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831119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 cstate="print"/>
          <a:srcRect t="29954" b="45530"/>
          <a:stretch>
            <a:fillRect/>
          </a:stretch>
        </p:blipFill>
        <p:spPr bwMode="auto">
          <a:xfrm>
            <a:off x="-9525" y="908720"/>
            <a:ext cx="9163050" cy="45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직사각형 14"/>
          <p:cNvSpPr/>
          <p:nvPr/>
        </p:nvSpPr>
        <p:spPr>
          <a:xfrm>
            <a:off x="600646" y="1084250"/>
            <a:ext cx="64452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맑은 고딕" pitchFamily="50" charset="-127"/>
              </a:rPr>
              <a:t>※</a:t>
            </a:r>
            <a:r>
              <a:rPr lang="en-US" altLang="ko-KR" sz="2400" b="1" dirty="0">
                <a:ln>
                  <a:solidFill>
                    <a:prstClr val="white">
                      <a:alpha val="55000"/>
                    </a:prstClr>
                  </a:solidFill>
                </a:ln>
                <a:latin typeface="+mn-ea"/>
              </a:rPr>
              <a:t> DFD – </a:t>
            </a:r>
            <a:r>
              <a:rPr lang="ko-KR" altLang="en-US" sz="2400" b="1" dirty="0" err="1">
                <a:ln>
                  <a:solidFill>
                    <a:prstClr val="white">
                      <a:alpha val="55000"/>
                    </a:prstClr>
                  </a:solidFill>
                </a:ln>
                <a:latin typeface="+mn-ea"/>
              </a:rPr>
              <a:t>챗봇</a:t>
            </a:r>
            <a:endParaRPr lang="en-US" altLang="ko-KR" sz="2400" b="1" dirty="0">
              <a:ln>
                <a:solidFill>
                  <a:prstClr val="white">
                    <a:alpha val="55000"/>
                  </a:prstClr>
                </a:solidFill>
              </a:ln>
              <a:latin typeface="+mn-ea"/>
            </a:endParaRPr>
          </a:p>
        </p:txBody>
      </p:sp>
      <p:pic>
        <p:nvPicPr>
          <p:cNvPr id="58" name="그림 5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333011" y="313441"/>
            <a:ext cx="1569813" cy="523271"/>
          </a:xfrm>
          <a:prstGeom prst="rect">
            <a:avLst/>
          </a:prstGeom>
        </p:spPr>
      </p:pic>
      <p:cxnSp>
        <p:nvCxnSpPr>
          <p:cNvPr id="62" name="직선 연결선 61"/>
          <p:cNvCxnSpPr/>
          <p:nvPr/>
        </p:nvCxnSpPr>
        <p:spPr>
          <a:xfrm>
            <a:off x="611560" y="6234927"/>
            <a:ext cx="8034282" cy="2385"/>
          </a:xfrm>
          <a:prstGeom prst="line">
            <a:avLst/>
          </a:prstGeom>
          <a:ln w="63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844178" y="241433"/>
            <a:ext cx="7988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n>
                  <a:solidFill>
                    <a:schemeClr val="bg1">
                      <a:alpha val="55000"/>
                    </a:schemeClr>
                  </a:solidFill>
                </a:ln>
                <a:latin typeface="+mn-ea"/>
              </a:rPr>
              <a:t>Ⅲ. </a:t>
            </a:r>
            <a:r>
              <a:rPr lang="ko-KR" altLang="en-US" sz="3200" b="1" dirty="0">
                <a:ln>
                  <a:solidFill>
                    <a:schemeClr val="bg1">
                      <a:alpha val="55000"/>
                    </a:schemeClr>
                  </a:solidFill>
                </a:ln>
                <a:latin typeface="+mn-ea"/>
              </a:rPr>
              <a:t>시스템 설계</a:t>
            </a:r>
            <a:endParaRPr lang="en-US" altLang="ko-KR" sz="3200" b="1" dirty="0">
              <a:ln>
                <a:solidFill>
                  <a:schemeClr val="bg1">
                    <a:alpha val="55000"/>
                  </a:schemeClr>
                </a:solidFill>
              </a:ln>
              <a:latin typeface="+mn-ea"/>
            </a:endParaRP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F84F4-0347-4189-B2B0-875DEC94A59A}" type="datetime1">
              <a:rPr lang="ko-KR" altLang="en-US" smtClean="0"/>
              <a:t>2018-12-17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장정호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1ACEB-ED61-4652-B860-9AE94454256B}" type="slidenum">
              <a:rPr lang="ko-KR" altLang="en-US" smtClean="0"/>
              <a:pPr/>
              <a:t>19</a:t>
            </a:fld>
            <a:endParaRPr lang="ko-KR" altLang="en-US"/>
          </a:p>
        </p:txBody>
      </p:sp>
      <p:pic>
        <p:nvPicPr>
          <p:cNvPr id="61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378" y="239643"/>
            <a:ext cx="560742" cy="60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5A1E6F90-38C0-4028-BC56-032A354B5E6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4285" y="2275532"/>
            <a:ext cx="8133725" cy="2306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862234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1116807" y="4196706"/>
            <a:ext cx="7128792" cy="6463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1116807" y="3344037"/>
            <a:ext cx="7128792" cy="6463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1116807" y="2524145"/>
            <a:ext cx="7128792" cy="6463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1116807" y="1677322"/>
            <a:ext cx="7128792" cy="6463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430258" y="1702549"/>
            <a:ext cx="6120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n>
                  <a:solidFill>
                    <a:schemeClr val="bg1">
                      <a:alpha val="55000"/>
                    </a:schemeClr>
                  </a:solidFill>
                </a:ln>
                <a:latin typeface="+mn-ea"/>
              </a:rPr>
              <a:t>Ⅰ. </a:t>
            </a:r>
            <a:r>
              <a:rPr lang="ko-KR" altLang="en-US" sz="3600" b="1" dirty="0">
                <a:ln>
                  <a:solidFill>
                    <a:schemeClr val="bg1">
                      <a:alpha val="55000"/>
                    </a:schemeClr>
                  </a:solidFill>
                </a:ln>
                <a:latin typeface="+mn-ea"/>
              </a:rPr>
              <a:t>시스템 개요</a:t>
            </a:r>
            <a:endParaRPr lang="en-US" altLang="ko-KR" sz="3600" b="1" dirty="0">
              <a:ln>
                <a:solidFill>
                  <a:schemeClr val="bg1">
                    <a:alpha val="55000"/>
                  </a:schemeClr>
                </a:solidFill>
              </a:ln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06297" y="2537741"/>
            <a:ext cx="6120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n>
                  <a:solidFill>
                    <a:schemeClr val="bg1">
                      <a:alpha val="55000"/>
                    </a:schemeClr>
                  </a:solidFill>
                </a:ln>
                <a:latin typeface="+mn-ea"/>
              </a:rPr>
              <a:t>Ⅱ. </a:t>
            </a:r>
            <a:r>
              <a:rPr lang="ko-KR" altLang="en-US" sz="3600" b="1" dirty="0">
                <a:ln>
                  <a:solidFill>
                    <a:schemeClr val="bg1">
                      <a:alpha val="55000"/>
                    </a:schemeClr>
                  </a:solidFill>
                </a:ln>
                <a:latin typeface="+mn-ea"/>
              </a:rPr>
              <a:t>시스템 내용 및 범위</a:t>
            </a:r>
            <a:endParaRPr lang="en-US" altLang="ko-KR" sz="3600" b="1" dirty="0">
              <a:ln>
                <a:solidFill>
                  <a:schemeClr val="bg1">
                    <a:alpha val="55000"/>
                  </a:schemeClr>
                </a:solidFill>
              </a:ln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45969" y="3368141"/>
            <a:ext cx="6294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n>
                  <a:solidFill>
                    <a:schemeClr val="bg1">
                      <a:alpha val="55000"/>
                    </a:schemeClr>
                  </a:solidFill>
                </a:ln>
                <a:latin typeface="+mn-ea"/>
              </a:rPr>
              <a:t>Ⅲ. </a:t>
            </a:r>
            <a:r>
              <a:rPr lang="ko-KR" altLang="en-US" sz="3600" b="1" dirty="0">
                <a:ln>
                  <a:solidFill>
                    <a:schemeClr val="bg1">
                      <a:alpha val="55000"/>
                    </a:schemeClr>
                  </a:solidFill>
                </a:ln>
                <a:latin typeface="+mn-ea"/>
              </a:rPr>
              <a:t>시스템 설계</a:t>
            </a:r>
            <a:endParaRPr lang="en-US" altLang="ko-KR" sz="3600" b="1" dirty="0">
              <a:ln>
                <a:solidFill>
                  <a:schemeClr val="bg1">
                    <a:alpha val="55000"/>
                  </a:schemeClr>
                </a:solidFill>
              </a:ln>
              <a:latin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477726" y="4182745"/>
            <a:ext cx="67212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n>
                  <a:solidFill>
                    <a:schemeClr val="bg1">
                      <a:alpha val="55000"/>
                    </a:schemeClr>
                  </a:solidFill>
                </a:ln>
                <a:latin typeface="+mn-ea"/>
              </a:rPr>
              <a:t>Ⅳ. </a:t>
            </a:r>
            <a:r>
              <a:rPr lang="ko-KR" altLang="en-US" sz="3600" b="1" dirty="0">
                <a:ln>
                  <a:solidFill>
                    <a:schemeClr val="bg1">
                      <a:alpha val="55000"/>
                    </a:schemeClr>
                  </a:solidFill>
                </a:ln>
                <a:latin typeface="+mn-ea"/>
              </a:rPr>
              <a:t>시스템 구현</a:t>
            </a:r>
            <a:r>
              <a:rPr lang="en-US" altLang="ko-KR" sz="3600" b="1" dirty="0">
                <a:ln>
                  <a:solidFill>
                    <a:schemeClr val="bg1">
                      <a:alpha val="55000"/>
                    </a:schemeClr>
                  </a:solidFill>
                </a:ln>
                <a:latin typeface="+mn-ea"/>
              </a:rPr>
              <a:t>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76848" y="190539"/>
            <a:ext cx="4578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n>
                  <a:solidFill>
                    <a:schemeClr val="bg1">
                      <a:alpha val="55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목 차</a:t>
            </a:r>
            <a:endParaRPr lang="en-US" altLang="ko-KR" sz="3600" dirty="0">
              <a:ln>
                <a:solidFill>
                  <a:schemeClr val="bg1">
                    <a:alpha val="55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3" cstate="print"/>
          <a:srcRect t="29954" b="45530"/>
          <a:stretch>
            <a:fillRect/>
          </a:stretch>
        </p:blipFill>
        <p:spPr bwMode="auto">
          <a:xfrm>
            <a:off x="-9525" y="908720"/>
            <a:ext cx="9163050" cy="45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333011" y="313441"/>
            <a:ext cx="1569813" cy="523271"/>
          </a:xfrm>
          <a:prstGeom prst="rect">
            <a:avLst/>
          </a:prstGeom>
        </p:spPr>
      </p:pic>
      <p:cxnSp>
        <p:nvCxnSpPr>
          <p:cNvPr id="51" name="직선 연결선 50"/>
          <p:cNvCxnSpPr/>
          <p:nvPr/>
        </p:nvCxnSpPr>
        <p:spPr>
          <a:xfrm>
            <a:off x="611560" y="6234927"/>
            <a:ext cx="8034282" cy="2385"/>
          </a:xfrm>
          <a:prstGeom prst="line">
            <a:avLst/>
          </a:prstGeom>
          <a:ln w="63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63C5D-C80E-4AAC-96F8-0FD2E3EDA830}" type="datetime1">
              <a:rPr lang="ko-KR" altLang="en-US" smtClean="0"/>
              <a:t>2018-12-17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장정호</a:t>
            </a: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1ACEB-ED61-4652-B860-9AE94454256B}" type="slidenum">
              <a:rPr lang="ko-KR" altLang="en-US" smtClean="0"/>
              <a:pPr/>
              <a:t>2</a:t>
            </a:fld>
            <a:endParaRPr lang="ko-KR" altLang="en-US"/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378" y="239643"/>
            <a:ext cx="560742" cy="60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321916FF-BBDB-4168-936A-559802F3C65A}"/>
              </a:ext>
            </a:extLst>
          </p:cNvPr>
          <p:cNvSpPr/>
          <p:nvPr/>
        </p:nvSpPr>
        <p:spPr>
          <a:xfrm>
            <a:off x="1116807" y="5024972"/>
            <a:ext cx="7128792" cy="6463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88C14F0-4F5E-4053-9679-30F0C2E9EFA8}"/>
              </a:ext>
            </a:extLst>
          </p:cNvPr>
          <p:cNvSpPr txBox="1"/>
          <p:nvPr/>
        </p:nvSpPr>
        <p:spPr>
          <a:xfrm>
            <a:off x="1477726" y="5011011"/>
            <a:ext cx="67212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n>
                  <a:solidFill>
                    <a:schemeClr val="bg1">
                      <a:alpha val="55000"/>
                    </a:schemeClr>
                  </a:solidFill>
                </a:ln>
                <a:latin typeface="+mn-ea"/>
              </a:rPr>
              <a:t>Ⅴ. </a:t>
            </a:r>
            <a:r>
              <a:rPr lang="ko-KR" altLang="en-US" sz="3600" b="1" dirty="0">
                <a:ln>
                  <a:solidFill>
                    <a:schemeClr val="bg1">
                      <a:alpha val="55000"/>
                    </a:schemeClr>
                  </a:solidFill>
                </a:ln>
                <a:latin typeface="+mn-ea"/>
              </a:rPr>
              <a:t>결론</a:t>
            </a:r>
            <a:endParaRPr lang="en-US" altLang="ko-KR" sz="3600" b="1" dirty="0">
              <a:ln>
                <a:solidFill>
                  <a:schemeClr val="bg1">
                    <a:alpha val="55000"/>
                  </a:schemeClr>
                </a:solidFill>
              </a:ln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23780914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 cstate="print"/>
          <a:srcRect t="29954" b="45530"/>
          <a:stretch>
            <a:fillRect/>
          </a:stretch>
        </p:blipFill>
        <p:spPr bwMode="auto">
          <a:xfrm>
            <a:off x="-9525" y="908720"/>
            <a:ext cx="9163050" cy="45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직사각형 14"/>
          <p:cNvSpPr/>
          <p:nvPr/>
        </p:nvSpPr>
        <p:spPr>
          <a:xfrm>
            <a:off x="600646" y="1084250"/>
            <a:ext cx="64452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맑은 고딕" pitchFamily="50" charset="-127"/>
              </a:rPr>
              <a:t>※</a:t>
            </a:r>
            <a:r>
              <a:rPr lang="en-US" altLang="ko-KR" sz="2400" b="1" dirty="0">
                <a:ln>
                  <a:solidFill>
                    <a:prstClr val="white">
                      <a:alpha val="55000"/>
                    </a:prstClr>
                  </a:solidFill>
                </a:ln>
                <a:latin typeface="+mn-ea"/>
              </a:rPr>
              <a:t> ERD</a:t>
            </a:r>
          </a:p>
        </p:txBody>
      </p:sp>
      <p:pic>
        <p:nvPicPr>
          <p:cNvPr id="58" name="그림 5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333011" y="313441"/>
            <a:ext cx="1569813" cy="523271"/>
          </a:xfrm>
          <a:prstGeom prst="rect">
            <a:avLst/>
          </a:prstGeom>
        </p:spPr>
      </p:pic>
      <p:cxnSp>
        <p:nvCxnSpPr>
          <p:cNvPr id="62" name="직선 연결선 61"/>
          <p:cNvCxnSpPr/>
          <p:nvPr/>
        </p:nvCxnSpPr>
        <p:spPr>
          <a:xfrm>
            <a:off x="611560" y="6234927"/>
            <a:ext cx="8034282" cy="2385"/>
          </a:xfrm>
          <a:prstGeom prst="line">
            <a:avLst/>
          </a:prstGeom>
          <a:ln w="63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844178" y="241433"/>
            <a:ext cx="7988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n>
                  <a:solidFill>
                    <a:schemeClr val="bg1">
                      <a:alpha val="55000"/>
                    </a:schemeClr>
                  </a:solidFill>
                </a:ln>
                <a:latin typeface="+mn-ea"/>
              </a:rPr>
              <a:t>Ⅲ. </a:t>
            </a:r>
            <a:r>
              <a:rPr lang="ko-KR" altLang="en-US" sz="3200" b="1" dirty="0">
                <a:ln>
                  <a:solidFill>
                    <a:schemeClr val="bg1">
                      <a:alpha val="55000"/>
                    </a:schemeClr>
                  </a:solidFill>
                </a:ln>
                <a:latin typeface="+mn-ea"/>
              </a:rPr>
              <a:t>시스템 설계</a:t>
            </a:r>
            <a:endParaRPr lang="en-US" altLang="ko-KR" sz="3200" b="1" dirty="0">
              <a:ln>
                <a:solidFill>
                  <a:schemeClr val="bg1">
                    <a:alpha val="55000"/>
                  </a:schemeClr>
                </a:solidFill>
              </a:ln>
              <a:latin typeface="+mn-ea"/>
            </a:endParaRP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AC91D-D9C5-497F-9276-32494D46A9F2}" type="datetime1">
              <a:rPr lang="ko-KR" altLang="en-US" smtClean="0"/>
              <a:t>2018-12-17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장정호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1ACEB-ED61-4652-B860-9AE94454256B}" type="slidenum">
              <a:rPr lang="ko-KR" altLang="en-US" smtClean="0"/>
              <a:pPr/>
              <a:t>20</a:t>
            </a:fld>
            <a:endParaRPr lang="ko-KR" altLang="en-US"/>
          </a:p>
        </p:txBody>
      </p:sp>
      <p:pic>
        <p:nvPicPr>
          <p:cNvPr id="61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378" y="239643"/>
            <a:ext cx="560742" cy="60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A063D96-127E-454A-8DD0-00AFFF11D45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4844" y="1359901"/>
            <a:ext cx="7707714" cy="4875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871411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 cstate="print"/>
          <a:srcRect t="29954" b="45530"/>
          <a:stretch>
            <a:fillRect/>
          </a:stretch>
        </p:blipFill>
        <p:spPr bwMode="auto">
          <a:xfrm>
            <a:off x="-9525" y="908720"/>
            <a:ext cx="9163050" cy="45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직사각형 14"/>
          <p:cNvSpPr/>
          <p:nvPr/>
        </p:nvSpPr>
        <p:spPr>
          <a:xfrm>
            <a:off x="600646" y="1084250"/>
            <a:ext cx="64452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맑은 고딕" pitchFamily="50" charset="-127"/>
              </a:rPr>
              <a:t>※</a:t>
            </a:r>
            <a:r>
              <a:rPr lang="en-US" altLang="ko-KR" sz="2400" b="1" dirty="0">
                <a:ln>
                  <a:solidFill>
                    <a:prstClr val="white">
                      <a:alpha val="55000"/>
                    </a:prstClr>
                  </a:solidFill>
                </a:ln>
                <a:latin typeface="+mn-ea"/>
              </a:rPr>
              <a:t> </a:t>
            </a:r>
            <a:r>
              <a:rPr lang="ko-KR" altLang="en-US" sz="2400" b="1" dirty="0" err="1">
                <a:ln>
                  <a:solidFill>
                    <a:prstClr val="white">
                      <a:alpha val="55000"/>
                    </a:prstClr>
                  </a:solidFill>
                </a:ln>
                <a:latin typeface="+mn-ea"/>
              </a:rPr>
              <a:t>챗봇</a:t>
            </a:r>
            <a:r>
              <a:rPr lang="ko-KR" altLang="en-US" sz="2400" b="1" dirty="0">
                <a:ln>
                  <a:solidFill>
                    <a:prstClr val="white">
                      <a:alpha val="55000"/>
                    </a:prstClr>
                  </a:solidFill>
                </a:ln>
                <a:latin typeface="+mn-ea"/>
              </a:rPr>
              <a:t> </a:t>
            </a:r>
            <a:r>
              <a:rPr lang="en-US" altLang="ko-KR" sz="2400" b="1" dirty="0">
                <a:ln>
                  <a:solidFill>
                    <a:prstClr val="white">
                      <a:alpha val="55000"/>
                    </a:prstClr>
                  </a:solidFill>
                </a:ln>
                <a:latin typeface="+mn-ea"/>
              </a:rPr>
              <a:t>Flow Chart</a:t>
            </a:r>
          </a:p>
        </p:txBody>
      </p:sp>
      <p:pic>
        <p:nvPicPr>
          <p:cNvPr id="58" name="그림 5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333011" y="313441"/>
            <a:ext cx="1569813" cy="523271"/>
          </a:xfrm>
          <a:prstGeom prst="rect">
            <a:avLst/>
          </a:prstGeom>
        </p:spPr>
      </p:pic>
      <p:cxnSp>
        <p:nvCxnSpPr>
          <p:cNvPr id="62" name="직선 연결선 61"/>
          <p:cNvCxnSpPr/>
          <p:nvPr/>
        </p:nvCxnSpPr>
        <p:spPr>
          <a:xfrm>
            <a:off x="611560" y="6234927"/>
            <a:ext cx="8034282" cy="2385"/>
          </a:xfrm>
          <a:prstGeom prst="line">
            <a:avLst/>
          </a:prstGeom>
          <a:ln w="63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844178" y="241433"/>
            <a:ext cx="7988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n>
                  <a:solidFill>
                    <a:schemeClr val="bg1">
                      <a:alpha val="55000"/>
                    </a:schemeClr>
                  </a:solidFill>
                </a:ln>
                <a:latin typeface="+mn-ea"/>
              </a:rPr>
              <a:t>Ⅲ. </a:t>
            </a:r>
            <a:r>
              <a:rPr lang="ko-KR" altLang="en-US" sz="3200" b="1" dirty="0">
                <a:ln>
                  <a:solidFill>
                    <a:schemeClr val="bg1">
                      <a:alpha val="55000"/>
                    </a:schemeClr>
                  </a:solidFill>
                </a:ln>
                <a:latin typeface="+mn-ea"/>
              </a:rPr>
              <a:t>시스템 설계</a:t>
            </a:r>
            <a:endParaRPr lang="en-US" altLang="ko-KR" sz="3200" b="1" dirty="0">
              <a:ln>
                <a:solidFill>
                  <a:schemeClr val="bg1">
                    <a:alpha val="55000"/>
                  </a:schemeClr>
                </a:solidFill>
              </a:ln>
              <a:latin typeface="+mn-ea"/>
            </a:endParaRP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164B2-504B-4A26-9D42-77DF24C9C476}" type="datetime1">
              <a:rPr lang="ko-KR" altLang="en-US" smtClean="0"/>
              <a:t>2018-12-17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장정호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1ACEB-ED61-4652-B860-9AE94454256B}" type="slidenum">
              <a:rPr lang="ko-KR" altLang="en-US" smtClean="0"/>
              <a:pPr/>
              <a:t>21</a:t>
            </a:fld>
            <a:endParaRPr lang="ko-KR" altLang="en-US"/>
          </a:p>
        </p:txBody>
      </p:sp>
      <p:pic>
        <p:nvPicPr>
          <p:cNvPr id="61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378" y="239643"/>
            <a:ext cx="560742" cy="60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1EB20A9A-73FE-4498-B1D4-05800FCAF0D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67100" y="1084250"/>
            <a:ext cx="6923202" cy="5059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874610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 cstate="print"/>
          <a:srcRect t="29954" b="45530"/>
          <a:stretch>
            <a:fillRect/>
          </a:stretch>
        </p:blipFill>
        <p:spPr bwMode="auto">
          <a:xfrm>
            <a:off x="-9525" y="908720"/>
            <a:ext cx="9163050" cy="45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직사각형 14"/>
          <p:cNvSpPr/>
          <p:nvPr/>
        </p:nvSpPr>
        <p:spPr>
          <a:xfrm>
            <a:off x="600646" y="1084250"/>
            <a:ext cx="64452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맑은 고딕" pitchFamily="50" charset="-127"/>
              </a:rPr>
              <a:t>※</a:t>
            </a:r>
            <a:r>
              <a:rPr lang="en-US" altLang="ko-KR" sz="2400" b="1" dirty="0">
                <a:ln>
                  <a:solidFill>
                    <a:prstClr val="white">
                      <a:alpha val="55000"/>
                    </a:prstClr>
                  </a:solidFill>
                </a:ln>
                <a:latin typeface="+mn-ea"/>
              </a:rPr>
              <a:t> </a:t>
            </a:r>
            <a:r>
              <a:rPr lang="ko-KR" altLang="en-US" sz="2400" b="1" dirty="0">
                <a:ln>
                  <a:solidFill>
                    <a:prstClr val="white">
                      <a:alpha val="55000"/>
                    </a:prstClr>
                  </a:solidFill>
                </a:ln>
                <a:latin typeface="+mn-ea"/>
              </a:rPr>
              <a:t>교육 </a:t>
            </a:r>
            <a:r>
              <a:rPr lang="en-US" altLang="ko-KR" sz="2400" b="1" dirty="0">
                <a:ln>
                  <a:solidFill>
                    <a:prstClr val="white">
                      <a:alpha val="55000"/>
                    </a:prstClr>
                  </a:solidFill>
                </a:ln>
                <a:latin typeface="+mn-ea"/>
              </a:rPr>
              <a:t>Flow</a:t>
            </a:r>
            <a:r>
              <a:rPr lang="ko-KR" altLang="en-US" sz="2400" b="1" dirty="0">
                <a:ln>
                  <a:solidFill>
                    <a:prstClr val="white">
                      <a:alpha val="55000"/>
                    </a:prstClr>
                  </a:solidFill>
                </a:ln>
                <a:latin typeface="+mn-ea"/>
              </a:rPr>
              <a:t> </a:t>
            </a:r>
            <a:r>
              <a:rPr lang="en-US" altLang="ko-KR" sz="2400" b="1" dirty="0">
                <a:ln>
                  <a:solidFill>
                    <a:prstClr val="white">
                      <a:alpha val="55000"/>
                    </a:prstClr>
                  </a:solidFill>
                </a:ln>
                <a:latin typeface="+mn-ea"/>
              </a:rPr>
              <a:t>Chart</a:t>
            </a:r>
          </a:p>
        </p:txBody>
      </p:sp>
      <p:pic>
        <p:nvPicPr>
          <p:cNvPr id="58" name="그림 5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333011" y="313441"/>
            <a:ext cx="1569813" cy="523271"/>
          </a:xfrm>
          <a:prstGeom prst="rect">
            <a:avLst/>
          </a:prstGeom>
        </p:spPr>
      </p:pic>
      <p:cxnSp>
        <p:nvCxnSpPr>
          <p:cNvPr id="62" name="직선 연결선 61"/>
          <p:cNvCxnSpPr/>
          <p:nvPr/>
        </p:nvCxnSpPr>
        <p:spPr>
          <a:xfrm>
            <a:off x="611560" y="6234927"/>
            <a:ext cx="8034282" cy="2385"/>
          </a:xfrm>
          <a:prstGeom prst="line">
            <a:avLst/>
          </a:prstGeom>
          <a:ln w="63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844178" y="241433"/>
            <a:ext cx="7988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n>
                  <a:solidFill>
                    <a:schemeClr val="bg1">
                      <a:alpha val="55000"/>
                    </a:schemeClr>
                  </a:solidFill>
                </a:ln>
                <a:latin typeface="+mn-ea"/>
              </a:rPr>
              <a:t>Ⅲ. </a:t>
            </a:r>
            <a:r>
              <a:rPr lang="ko-KR" altLang="en-US" sz="3200" b="1" dirty="0">
                <a:ln>
                  <a:solidFill>
                    <a:schemeClr val="bg1">
                      <a:alpha val="55000"/>
                    </a:schemeClr>
                  </a:solidFill>
                </a:ln>
                <a:latin typeface="+mn-ea"/>
              </a:rPr>
              <a:t>시스템 설계</a:t>
            </a:r>
            <a:endParaRPr lang="en-US" altLang="ko-KR" sz="3200" b="1" dirty="0">
              <a:ln>
                <a:solidFill>
                  <a:schemeClr val="bg1">
                    <a:alpha val="55000"/>
                  </a:schemeClr>
                </a:solidFill>
              </a:ln>
              <a:latin typeface="+mn-ea"/>
            </a:endParaRP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F27A9-50F2-4257-8380-FB720C58CE7C}" type="datetime1">
              <a:rPr lang="ko-KR" altLang="en-US" smtClean="0"/>
              <a:t>2018-12-17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장정호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1ACEB-ED61-4652-B860-9AE94454256B}" type="slidenum">
              <a:rPr lang="ko-KR" altLang="en-US" smtClean="0"/>
              <a:pPr/>
              <a:t>22</a:t>
            </a:fld>
            <a:endParaRPr lang="ko-KR" altLang="en-US"/>
          </a:p>
        </p:txBody>
      </p:sp>
      <p:pic>
        <p:nvPicPr>
          <p:cNvPr id="61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378" y="239643"/>
            <a:ext cx="560742" cy="60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 descr="C:\Users\인아pc\Desktop\Untitled Diagram-Page-3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5516" y="1582192"/>
            <a:ext cx="2157976" cy="4640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4117360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 cstate="print"/>
          <a:srcRect t="29954" b="45530"/>
          <a:stretch>
            <a:fillRect/>
          </a:stretch>
        </p:blipFill>
        <p:spPr bwMode="auto">
          <a:xfrm>
            <a:off x="-9525" y="908720"/>
            <a:ext cx="9163050" cy="45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직사각형 14"/>
          <p:cNvSpPr/>
          <p:nvPr/>
        </p:nvSpPr>
        <p:spPr>
          <a:xfrm>
            <a:off x="600646" y="1084250"/>
            <a:ext cx="64452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맑은 고딕" pitchFamily="50" charset="-127"/>
              </a:rPr>
              <a:t>※</a:t>
            </a:r>
            <a:r>
              <a:rPr lang="en-US" altLang="ko-KR" sz="2400" b="1" dirty="0">
                <a:ln>
                  <a:solidFill>
                    <a:prstClr val="white">
                      <a:alpha val="55000"/>
                    </a:prstClr>
                  </a:solidFill>
                </a:ln>
                <a:latin typeface="+mn-ea"/>
              </a:rPr>
              <a:t> </a:t>
            </a:r>
            <a:r>
              <a:rPr lang="ko-KR" altLang="en-US" sz="2400" b="1" dirty="0">
                <a:ln>
                  <a:solidFill>
                    <a:prstClr val="white">
                      <a:alpha val="55000"/>
                    </a:prstClr>
                  </a:solidFill>
                </a:ln>
                <a:latin typeface="+mn-ea"/>
              </a:rPr>
              <a:t>프로그램 구조도</a:t>
            </a:r>
            <a:endParaRPr lang="en-US" altLang="ko-KR" sz="2400" b="1" dirty="0">
              <a:ln>
                <a:solidFill>
                  <a:prstClr val="white">
                    <a:alpha val="55000"/>
                  </a:prstClr>
                </a:solidFill>
              </a:ln>
              <a:latin typeface="+mn-ea"/>
            </a:endParaRPr>
          </a:p>
        </p:txBody>
      </p:sp>
      <p:pic>
        <p:nvPicPr>
          <p:cNvPr id="58" name="그림 5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333011" y="313441"/>
            <a:ext cx="1569813" cy="523271"/>
          </a:xfrm>
          <a:prstGeom prst="rect">
            <a:avLst/>
          </a:prstGeom>
        </p:spPr>
      </p:pic>
      <p:cxnSp>
        <p:nvCxnSpPr>
          <p:cNvPr id="62" name="직선 연결선 61"/>
          <p:cNvCxnSpPr/>
          <p:nvPr/>
        </p:nvCxnSpPr>
        <p:spPr>
          <a:xfrm>
            <a:off x="611560" y="6234927"/>
            <a:ext cx="8034282" cy="2385"/>
          </a:xfrm>
          <a:prstGeom prst="line">
            <a:avLst/>
          </a:prstGeom>
          <a:ln w="63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844178" y="241433"/>
            <a:ext cx="7988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n>
                  <a:solidFill>
                    <a:schemeClr val="bg1">
                      <a:alpha val="55000"/>
                    </a:schemeClr>
                  </a:solidFill>
                </a:ln>
                <a:latin typeface="+mn-ea"/>
              </a:rPr>
              <a:t>Ⅲ. </a:t>
            </a:r>
            <a:r>
              <a:rPr lang="ko-KR" altLang="en-US" sz="3200" b="1" dirty="0">
                <a:ln>
                  <a:solidFill>
                    <a:schemeClr val="bg1">
                      <a:alpha val="55000"/>
                    </a:schemeClr>
                  </a:solidFill>
                </a:ln>
                <a:latin typeface="+mn-ea"/>
              </a:rPr>
              <a:t>시스템 설계</a:t>
            </a:r>
            <a:endParaRPr lang="en-US" altLang="ko-KR" sz="3200" b="1" dirty="0">
              <a:ln>
                <a:solidFill>
                  <a:schemeClr val="bg1">
                    <a:alpha val="55000"/>
                  </a:schemeClr>
                </a:solidFill>
              </a:ln>
              <a:latin typeface="+mn-ea"/>
            </a:endParaRP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88ACC-B2F4-465F-8092-2A74DA2BA9F9}" type="datetime1">
              <a:rPr lang="ko-KR" altLang="en-US" smtClean="0"/>
              <a:t>2018-12-17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장정호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1ACEB-ED61-4652-B860-9AE94454256B}" type="slidenum">
              <a:rPr lang="ko-KR" altLang="en-US" smtClean="0"/>
              <a:pPr/>
              <a:t>23</a:t>
            </a:fld>
            <a:endParaRPr lang="ko-KR" altLang="en-US"/>
          </a:p>
        </p:txBody>
      </p:sp>
      <p:pic>
        <p:nvPicPr>
          <p:cNvPr id="61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378" y="239643"/>
            <a:ext cx="560742" cy="60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48C474AB-21FC-48DD-9F7B-D5B3D92FDA1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489" y="1817952"/>
            <a:ext cx="8625639" cy="3955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611298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 cstate="print"/>
          <a:srcRect t="29954" b="45530"/>
          <a:stretch>
            <a:fillRect/>
          </a:stretch>
        </p:blipFill>
        <p:spPr bwMode="auto">
          <a:xfrm>
            <a:off x="-9525" y="908720"/>
            <a:ext cx="9163050" cy="45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직사각형 14"/>
          <p:cNvSpPr/>
          <p:nvPr/>
        </p:nvSpPr>
        <p:spPr>
          <a:xfrm>
            <a:off x="600646" y="1084250"/>
            <a:ext cx="64452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맑은 고딕" pitchFamily="50" charset="-127"/>
              </a:rPr>
              <a:t>※</a:t>
            </a:r>
            <a:r>
              <a:rPr lang="en-US" altLang="ko-KR" sz="2400" b="1" dirty="0">
                <a:ln>
                  <a:solidFill>
                    <a:prstClr val="white">
                      <a:alpha val="55000"/>
                    </a:prstClr>
                  </a:solidFill>
                </a:ln>
                <a:latin typeface="+mn-ea"/>
              </a:rPr>
              <a:t> </a:t>
            </a:r>
            <a:r>
              <a:rPr lang="ko-KR" altLang="en-US" sz="2400" b="1" dirty="0">
                <a:ln>
                  <a:solidFill>
                    <a:prstClr val="white">
                      <a:alpha val="55000"/>
                    </a:prstClr>
                  </a:solidFill>
                </a:ln>
                <a:latin typeface="+mn-ea"/>
              </a:rPr>
              <a:t>모듈 개요도</a:t>
            </a:r>
            <a:endParaRPr lang="en-US" altLang="ko-KR" sz="2400" b="1" dirty="0">
              <a:ln>
                <a:solidFill>
                  <a:prstClr val="white">
                    <a:alpha val="55000"/>
                  </a:prstClr>
                </a:solidFill>
              </a:ln>
              <a:latin typeface="+mn-ea"/>
            </a:endParaRPr>
          </a:p>
        </p:txBody>
      </p:sp>
      <p:pic>
        <p:nvPicPr>
          <p:cNvPr id="58" name="그림 5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333011" y="313441"/>
            <a:ext cx="1569813" cy="523271"/>
          </a:xfrm>
          <a:prstGeom prst="rect">
            <a:avLst/>
          </a:prstGeom>
        </p:spPr>
      </p:pic>
      <p:cxnSp>
        <p:nvCxnSpPr>
          <p:cNvPr id="62" name="직선 연결선 61"/>
          <p:cNvCxnSpPr/>
          <p:nvPr/>
        </p:nvCxnSpPr>
        <p:spPr>
          <a:xfrm>
            <a:off x="611560" y="6234927"/>
            <a:ext cx="8034282" cy="2385"/>
          </a:xfrm>
          <a:prstGeom prst="line">
            <a:avLst/>
          </a:prstGeom>
          <a:ln w="63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844178" y="241433"/>
            <a:ext cx="7988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n>
                  <a:solidFill>
                    <a:schemeClr val="bg1">
                      <a:alpha val="55000"/>
                    </a:schemeClr>
                  </a:solidFill>
                </a:ln>
                <a:latin typeface="+mn-ea"/>
              </a:rPr>
              <a:t>Ⅲ. </a:t>
            </a:r>
            <a:r>
              <a:rPr lang="ko-KR" altLang="en-US" sz="3200" b="1" dirty="0">
                <a:ln>
                  <a:solidFill>
                    <a:schemeClr val="bg1">
                      <a:alpha val="55000"/>
                    </a:schemeClr>
                  </a:solidFill>
                </a:ln>
                <a:latin typeface="+mn-ea"/>
              </a:rPr>
              <a:t>시스템 설계</a:t>
            </a:r>
            <a:endParaRPr lang="en-US" altLang="ko-KR" sz="3200" b="1" dirty="0">
              <a:ln>
                <a:solidFill>
                  <a:schemeClr val="bg1">
                    <a:alpha val="55000"/>
                  </a:schemeClr>
                </a:solidFill>
              </a:ln>
              <a:latin typeface="+mn-ea"/>
            </a:endParaRP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64528-C1CB-46A8-86D4-5175EBAF92C4}" type="datetime1">
              <a:rPr lang="ko-KR" altLang="en-US" smtClean="0"/>
              <a:t>2018-12-17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장정호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1ACEB-ED61-4652-B860-9AE94454256B}" type="slidenum">
              <a:rPr lang="ko-KR" altLang="en-US" smtClean="0"/>
              <a:pPr/>
              <a:t>24</a:t>
            </a:fld>
            <a:endParaRPr lang="ko-KR" altLang="en-US"/>
          </a:p>
        </p:txBody>
      </p:sp>
      <p:pic>
        <p:nvPicPr>
          <p:cNvPr id="61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378" y="239643"/>
            <a:ext cx="560742" cy="60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6257827"/>
              </p:ext>
            </p:extLst>
          </p:nvPr>
        </p:nvGraphicFramePr>
        <p:xfrm>
          <a:off x="1351335" y="1511797"/>
          <a:ext cx="6445250" cy="472313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7885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584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82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200" u="none" strike="noStrike" dirty="0">
                          <a:effectLst/>
                        </a:rPr>
                        <a:t>기능</a:t>
                      </a:r>
                      <a:endParaRPr lang="ko-KR" alt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200" u="none" strike="noStrike" dirty="0">
                          <a:effectLst/>
                        </a:rPr>
                        <a:t>내용 및 범위</a:t>
                      </a:r>
                      <a:endParaRPr lang="ko-KR" alt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200" u="none" strike="noStrike" dirty="0">
                          <a:effectLst/>
                        </a:rPr>
                        <a:t>비고</a:t>
                      </a:r>
                      <a:endParaRPr lang="ko-KR" alt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1200" u="none" strike="noStrike" dirty="0">
                          <a:effectLst/>
                        </a:rPr>
                        <a:t>0</a:t>
                      </a:r>
                      <a:endParaRPr lang="en-US" altLang="ko-KR" sz="1200" b="0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ko-KR" altLang="en-US" sz="1200" u="none" strike="noStrike" dirty="0">
                          <a:effectLst/>
                        </a:rPr>
                        <a:t>한국어 교육 프로그램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1200" u="none" strike="noStrike" dirty="0">
                          <a:effectLst/>
                        </a:rPr>
                        <a:t>1.0</a:t>
                      </a:r>
                      <a:endParaRPr lang="en-US" altLang="ko-KR" sz="1200" b="0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ko-KR" altLang="en-US" sz="1200" u="none" strike="noStrike" dirty="0">
                          <a:effectLst/>
                        </a:rPr>
                        <a:t>한국어 교육 어플리케이션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1200" u="none" strike="noStrike" dirty="0">
                          <a:effectLst/>
                        </a:rPr>
                        <a:t>1.1</a:t>
                      </a:r>
                      <a:endParaRPr lang="en-US" altLang="ko-KR" sz="1200" b="0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ko-KR" altLang="en-US" sz="1200" u="none" strike="noStrike" dirty="0">
                          <a:effectLst/>
                        </a:rPr>
                        <a:t>회원 관리 기능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1200" u="none" strike="noStrike" dirty="0">
                          <a:effectLst/>
                        </a:rPr>
                        <a:t>1.1.1</a:t>
                      </a:r>
                      <a:endParaRPr lang="en-US" altLang="ko-KR" sz="1200" b="0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ko-KR" altLang="en-US" sz="1200" u="none" strike="noStrike" dirty="0">
                          <a:effectLst/>
                        </a:rPr>
                        <a:t>로그인 </a:t>
                      </a:r>
                      <a:r>
                        <a:rPr lang="en-US" altLang="ko-KR" sz="1200" u="none" strike="noStrike" dirty="0">
                          <a:effectLst/>
                        </a:rPr>
                        <a:t>- </a:t>
                      </a:r>
                      <a:r>
                        <a:rPr lang="ko-KR" altLang="en-US" sz="1200" u="none" strike="noStrike" dirty="0">
                          <a:effectLst/>
                        </a:rPr>
                        <a:t>고객정보 일치할 시 로그인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1200" u="none" strike="noStrike" dirty="0">
                          <a:effectLst/>
                        </a:rPr>
                        <a:t>1.1.2</a:t>
                      </a:r>
                      <a:endParaRPr lang="en-US" altLang="ko-KR" sz="1200" b="0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ko-KR" altLang="en-US" sz="1200" u="none" strike="noStrike" dirty="0">
                          <a:effectLst/>
                        </a:rPr>
                        <a:t>회원가입 </a:t>
                      </a:r>
                      <a:r>
                        <a:rPr lang="en-US" altLang="ko-KR" sz="1200" u="none" strike="noStrike" dirty="0">
                          <a:effectLst/>
                        </a:rPr>
                        <a:t>- </a:t>
                      </a:r>
                      <a:r>
                        <a:rPr lang="ko-KR" altLang="en-US" sz="1200" u="none" strike="noStrike" dirty="0">
                          <a:effectLst/>
                        </a:rPr>
                        <a:t>아이디</a:t>
                      </a:r>
                      <a:r>
                        <a:rPr lang="en-US" altLang="ko-KR" sz="1200" u="none" strike="noStrike" dirty="0">
                          <a:effectLst/>
                        </a:rPr>
                        <a:t>, </a:t>
                      </a:r>
                      <a:r>
                        <a:rPr lang="ko-KR" altLang="en-US" sz="1200" u="none" strike="noStrike" dirty="0">
                          <a:effectLst/>
                        </a:rPr>
                        <a:t>비밀번호 등 사용자 정보 입력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1200" u="none" strike="noStrike" dirty="0">
                          <a:effectLst/>
                        </a:rPr>
                        <a:t>1.2</a:t>
                      </a:r>
                      <a:endParaRPr lang="en-US" altLang="ko-KR" sz="1200" b="0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ko-KR" altLang="en-US" sz="1200" u="none" strike="noStrike" dirty="0">
                          <a:effectLst/>
                        </a:rPr>
                        <a:t>학습 콘텐츠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1200" u="none" strike="noStrike" dirty="0">
                          <a:effectLst/>
                        </a:rPr>
                        <a:t>1.2.1</a:t>
                      </a:r>
                      <a:endParaRPr lang="en-US" altLang="ko-KR" sz="1200" b="0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ko-KR" altLang="en-US" sz="1200" u="none" strike="noStrike" dirty="0">
                          <a:effectLst/>
                        </a:rPr>
                        <a:t>단어 학습 </a:t>
                      </a:r>
                      <a:r>
                        <a:rPr lang="en-US" altLang="ko-KR" sz="1200" u="none" strike="noStrike" dirty="0">
                          <a:effectLst/>
                        </a:rPr>
                        <a:t>- </a:t>
                      </a:r>
                      <a:r>
                        <a:rPr lang="ko-KR" altLang="en-US" sz="1200" u="none" strike="noStrike" dirty="0">
                          <a:effectLst/>
                        </a:rPr>
                        <a:t>카드형식으로 단어에 대한 정보 출력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1200" u="none" strike="noStrike" dirty="0">
                          <a:effectLst/>
                        </a:rPr>
                        <a:t>1.2.2</a:t>
                      </a:r>
                      <a:endParaRPr lang="en-US" altLang="ko-KR" sz="1200" b="0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ko-KR" altLang="en-US" sz="1200" u="none" strike="noStrike" dirty="0">
                          <a:effectLst/>
                        </a:rPr>
                        <a:t>영상 학습 </a:t>
                      </a:r>
                      <a:r>
                        <a:rPr lang="en-US" altLang="ko-KR" sz="1200" u="none" strike="noStrike" dirty="0">
                          <a:effectLst/>
                        </a:rPr>
                        <a:t>- </a:t>
                      </a:r>
                      <a:r>
                        <a:rPr lang="ko-KR" altLang="en-US" sz="1200" u="none" strike="noStrike" dirty="0">
                          <a:effectLst/>
                        </a:rPr>
                        <a:t>영상을 통한 듣기 실력 향상하는 기능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1200" u="none" strike="noStrike" dirty="0">
                          <a:effectLst/>
                        </a:rPr>
                        <a:t>1.2.3</a:t>
                      </a:r>
                      <a:endParaRPr lang="en-US" altLang="ko-KR" sz="1200" b="0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ko-KR" altLang="en-US" sz="1200" u="none" strike="noStrike" dirty="0">
                          <a:effectLst/>
                        </a:rPr>
                        <a:t>대본 학습 </a:t>
                      </a:r>
                      <a:r>
                        <a:rPr lang="en-US" altLang="ko-KR" sz="1200" u="none" strike="noStrike" dirty="0">
                          <a:effectLst/>
                        </a:rPr>
                        <a:t>- </a:t>
                      </a:r>
                      <a:r>
                        <a:rPr lang="ko-KR" altLang="en-US" sz="1200" u="none" strike="noStrike" dirty="0" err="1">
                          <a:effectLst/>
                        </a:rPr>
                        <a:t>상황별</a:t>
                      </a:r>
                      <a:r>
                        <a:rPr lang="ko-KR" altLang="en-US" sz="1200" u="none" strike="noStrike" dirty="0">
                          <a:effectLst/>
                        </a:rPr>
                        <a:t> 회화학습을 제공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1200" u="none" strike="noStrike" dirty="0">
                          <a:effectLst/>
                        </a:rPr>
                        <a:t>1.3</a:t>
                      </a:r>
                      <a:endParaRPr lang="en-US" altLang="ko-KR" sz="1200" b="0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ko-KR" altLang="en-US" sz="1200" u="none" strike="noStrike" dirty="0">
                          <a:effectLst/>
                        </a:rPr>
                        <a:t>퀴즈 </a:t>
                      </a:r>
                      <a:r>
                        <a:rPr lang="ko-KR" altLang="en-US" sz="1200" u="none" strike="noStrike" dirty="0" err="1">
                          <a:effectLst/>
                        </a:rPr>
                        <a:t>콘텐츠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1200" u="none" strike="noStrike" dirty="0">
                          <a:effectLst/>
                        </a:rPr>
                        <a:t>1.3.1</a:t>
                      </a:r>
                      <a:endParaRPr lang="en-US" altLang="ko-KR" sz="1200" b="0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ko-KR" altLang="en-US" sz="1200" u="none" strike="noStrike" dirty="0">
                          <a:effectLst/>
                        </a:rPr>
                        <a:t>단어 퀴즈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1200" u="none" strike="noStrike" dirty="0">
                          <a:effectLst/>
                        </a:rPr>
                        <a:t>1.3.2</a:t>
                      </a:r>
                      <a:endParaRPr lang="en-US" altLang="ko-KR" sz="1200" b="0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ko-KR" altLang="en-US" sz="1200" u="none" strike="noStrike" dirty="0">
                          <a:effectLst/>
                        </a:rPr>
                        <a:t>대본 퀴즈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1200" u="none" strike="noStrike" dirty="0">
                          <a:effectLst/>
                        </a:rPr>
                        <a:t>1.3.1.1</a:t>
                      </a:r>
                      <a:endParaRPr lang="en-US" altLang="ko-KR" sz="1200" b="0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ko-KR" altLang="en-US" sz="1200" u="none" strike="noStrike" dirty="0">
                          <a:effectLst/>
                        </a:rPr>
                        <a:t>단어 퀴즈에서의 오답 확인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1200" u="none" strike="noStrike" dirty="0">
                          <a:effectLst/>
                        </a:rPr>
                        <a:t>1.3.2.1</a:t>
                      </a:r>
                      <a:endParaRPr lang="en-US" altLang="ko-KR" sz="1200" b="0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ko-KR" altLang="en-US" sz="1200" u="none" strike="noStrike" dirty="0">
                          <a:effectLst/>
                        </a:rPr>
                        <a:t>대본 퀴즈에서의 오답 확인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1200" u="none" strike="noStrike" dirty="0">
                          <a:effectLst/>
                        </a:rPr>
                        <a:t>1.4</a:t>
                      </a:r>
                      <a:endParaRPr lang="en-US" altLang="ko-KR" sz="1200" b="0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ko-KR" altLang="en-US" sz="1200" u="none" strike="noStrike" dirty="0">
                          <a:effectLst/>
                        </a:rPr>
                        <a:t>상식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1200" u="none" strike="noStrike" dirty="0">
                          <a:effectLst/>
                        </a:rPr>
                        <a:t>1.4.1</a:t>
                      </a:r>
                      <a:endParaRPr lang="en-US" altLang="ko-KR" sz="1200" b="0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ko-KR" altLang="en-US" sz="1200" u="none" strike="noStrike" dirty="0" err="1">
                          <a:effectLst/>
                        </a:rPr>
                        <a:t>알아두면</a:t>
                      </a:r>
                      <a:r>
                        <a:rPr lang="ko-KR" altLang="en-US" sz="1200" u="none" strike="noStrike" dirty="0">
                          <a:effectLst/>
                        </a:rPr>
                        <a:t> 좋은 상식 </a:t>
                      </a:r>
                      <a:r>
                        <a:rPr lang="en-US" altLang="ko-KR" sz="1200" u="none" strike="noStrike" dirty="0">
                          <a:effectLst/>
                        </a:rPr>
                        <a:t>- </a:t>
                      </a:r>
                      <a:r>
                        <a:rPr lang="ko-KR" altLang="en-US" sz="1200" u="none" strike="noStrike" dirty="0">
                          <a:effectLst/>
                        </a:rPr>
                        <a:t>우측통행</a:t>
                      </a:r>
                      <a:r>
                        <a:rPr lang="en-US" altLang="ko-KR" sz="1200" u="none" strike="noStrike" dirty="0">
                          <a:effectLst/>
                        </a:rPr>
                        <a:t>, </a:t>
                      </a:r>
                      <a:r>
                        <a:rPr lang="ko-KR" altLang="en-US" sz="1200" u="none" strike="noStrike" dirty="0">
                          <a:effectLst/>
                        </a:rPr>
                        <a:t>한글과 한자</a:t>
                      </a:r>
                      <a:r>
                        <a:rPr lang="en-US" altLang="ko-KR" sz="1200" u="none" strike="noStrike" dirty="0">
                          <a:effectLst/>
                        </a:rPr>
                        <a:t>, </a:t>
                      </a:r>
                      <a:r>
                        <a:rPr lang="ko-KR" altLang="en-US" sz="1200" u="none" strike="noStrike" dirty="0">
                          <a:effectLst/>
                        </a:rPr>
                        <a:t>예의 범절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1200" u="none" strike="noStrike" dirty="0">
                          <a:effectLst/>
                        </a:rPr>
                        <a:t>1.4.2</a:t>
                      </a:r>
                      <a:endParaRPr lang="en-US" altLang="ko-KR" sz="1200" b="0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ko-KR" altLang="en-US" sz="1200" u="none" strike="noStrike" dirty="0">
                          <a:effectLst/>
                        </a:rPr>
                        <a:t>우리나라 국가 상징 </a:t>
                      </a:r>
                      <a:r>
                        <a:rPr lang="en-US" altLang="ko-KR" sz="1200" u="none" strike="noStrike" dirty="0">
                          <a:effectLst/>
                        </a:rPr>
                        <a:t>- </a:t>
                      </a:r>
                      <a:r>
                        <a:rPr lang="ko-KR" altLang="en-US" sz="1200" u="none" strike="noStrike" dirty="0">
                          <a:effectLst/>
                        </a:rPr>
                        <a:t>무궁화</a:t>
                      </a:r>
                      <a:r>
                        <a:rPr lang="en-US" altLang="ko-KR" sz="1200" u="none" strike="noStrike" dirty="0">
                          <a:effectLst/>
                        </a:rPr>
                        <a:t>, </a:t>
                      </a:r>
                      <a:r>
                        <a:rPr lang="ko-KR" altLang="en-US" sz="1200" u="none" strike="noStrike" dirty="0">
                          <a:effectLst/>
                        </a:rPr>
                        <a:t>태극기</a:t>
                      </a:r>
                      <a:r>
                        <a:rPr lang="en-US" altLang="ko-KR" sz="1200" u="none" strike="noStrike" dirty="0">
                          <a:effectLst/>
                        </a:rPr>
                        <a:t>, </a:t>
                      </a:r>
                      <a:r>
                        <a:rPr lang="ko-KR" altLang="en-US" sz="1200" u="none" strike="noStrike" dirty="0">
                          <a:effectLst/>
                        </a:rPr>
                        <a:t>애국가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1200" u="none" strike="noStrike" dirty="0">
                          <a:effectLst/>
                        </a:rPr>
                        <a:t>1.5</a:t>
                      </a:r>
                      <a:endParaRPr lang="en-US" altLang="ko-KR" sz="1200" b="0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ko-KR" altLang="en-US" sz="1200" u="none" strike="noStrike" dirty="0">
                          <a:effectLst/>
                        </a:rPr>
                        <a:t>유저 페이지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1200" u="none" strike="noStrike" dirty="0">
                          <a:effectLst/>
                        </a:rPr>
                        <a:t>1.5.1</a:t>
                      </a:r>
                      <a:endParaRPr lang="en-US" altLang="ko-KR" sz="1200" b="0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ko-KR" altLang="en-US" sz="1200" u="none" strike="noStrike" dirty="0">
                          <a:effectLst/>
                        </a:rPr>
                        <a:t>틀린 단어 </a:t>
                      </a:r>
                      <a:r>
                        <a:rPr lang="en-US" altLang="ko-KR" sz="1200" u="none" strike="noStrike" dirty="0">
                          <a:effectLst/>
                        </a:rPr>
                        <a:t>- </a:t>
                      </a:r>
                      <a:r>
                        <a:rPr lang="ko-KR" altLang="en-US" sz="1200" u="none" strike="noStrike" dirty="0">
                          <a:effectLst/>
                        </a:rPr>
                        <a:t>퀴즈에서의 오답이 누적되어 리스트 형식으로 출력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1200" u="none" strike="noStrike" dirty="0">
                          <a:effectLst/>
                        </a:rPr>
                        <a:t>1.5.2</a:t>
                      </a:r>
                      <a:endParaRPr lang="en-US" altLang="ko-KR" sz="1200" b="0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ko-KR" altLang="en-US" sz="1200" u="none" strike="noStrike" dirty="0">
                          <a:effectLst/>
                        </a:rPr>
                        <a:t>로그아웃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1200" u="none" strike="noStrike" dirty="0">
                          <a:effectLst/>
                        </a:rPr>
                        <a:t>1.6</a:t>
                      </a:r>
                      <a:endParaRPr lang="en-US" altLang="ko-KR" sz="1200" b="0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ko-KR" altLang="en-US" sz="1200" u="none" strike="noStrike" dirty="0">
                          <a:effectLst/>
                        </a:rPr>
                        <a:t>한국어 대화 </a:t>
                      </a:r>
                      <a:r>
                        <a:rPr lang="ko-KR" altLang="en-US" sz="1200" u="none" strike="noStrike" dirty="0" err="1">
                          <a:effectLst/>
                        </a:rPr>
                        <a:t>챗봇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3091277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6036451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날짜 개체 틀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45B87-6A59-425A-B534-E31FA58699BB}" type="datetime1">
              <a:rPr lang="ko-KR" altLang="en-US" smtClean="0"/>
              <a:t>2018-12-17</a:t>
            </a:fld>
            <a:endParaRPr lang="ko-KR" altLang="en-US" dirty="0"/>
          </a:p>
        </p:txBody>
      </p:sp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장정호</a:t>
            </a:r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1ACEB-ED61-4652-B860-9AE94454256B}" type="slidenum">
              <a:rPr lang="ko-KR" altLang="en-US" smtClean="0"/>
              <a:pPr/>
              <a:t>25</a:t>
            </a:fld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386063" y="2292832"/>
            <a:ext cx="8262637" cy="200026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374904" y="2772741"/>
            <a:ext cx="85175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b="1" dirty="0">
                <a:ln>
                  <a:solidFill>
                    <a:schemeClr val="bg1">
                      <a:alpha val="55000"/>
                    </a:schemeClr>
                  </a:solidFill>
                </a:ln>
                <a:latin typeface="+mn-ea"/>
              </a:rPr>
              <a:t>Ⅳ. </a:t>
            </a:r>
            <a:r>
              <a:rPr lang="ko-KR" altLang="en-US" sz="6000" b="1" dirty="0">
                <a:ln>
                  <a:solidFill>
                    <a:schemeClr val="bg1">
                      <a:alpha val="55000"/>
                    </a:schemeClr>
                  </a:solidFill>
                </a:ln>
                <a:latin typeface="+mn-ea"/>
              </a:rPr>
              <a:t>시스템 구현</a:t>
            </a:r>
            <a:r>
              <a:rPr lang="en-US" altLang="ko-KR" sz="6000" b="1" dirty="0">
                <a:ln>
                  <a:solidFill>
                    <a:schemeClr val="bg1">
                      <a:alpha val="55000"/>
                    </a:schemeClr>
                  </a:solidFill>
                </a:ln>
                <a:latin typeface="+mn-ea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82011371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791046" y="1268760"/>
            <a:ext cx="745336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sz="2000" dirty="0">
              <a:ln>
                <a:solidFill>
                  <a:prstClr val="white">
                    <a:alpha val="55000"/>
                  </a:prst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endParaRPr lang="en-US" altLang="ko-KR" sz="2000" dirty="0"/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 cstate="print"/>
          <a:srcRect t="29954" b="45530"/>
          <a:stretch>
            <a:fillRect/>
          </a:stretch>
        </p:blipFill>
        <p:spPr bwMode="auto">
          <a:xfrm>
            <a:off x="-9525" y="908720"/>
            <a:ext cx="9163050" cy="45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직사각형 13"/>
          <p:cNvSpPr/>
          <p:nvPr/>
        </p:nvSpPr>
        <p:spPr>
          <a:xfrm>
            <a:off x="600646" y="1321570"/>
            <a:ext cx="64452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맑은 고딕" pitchFamily="50" charset="-127"/>
              </a:rPr>
              <a:t>※</a:t>
            </a:r>
            <a:r>
              <a:rPr lang="en-US" altLang="ko-KR" sz="2400" b="1" dirty="0">
                <a:ln>
                  <a:solidFill>
                    <a:prstClr val="white">
                      <a:alpha val="55000"/>
                    </a:prstClr>
                  </a:solidFill>
                </a:ln>
                <a:latin typeface="+mn-ea"/>
              </a:rPr>
              <a:t> </a:t>
            </a:r>
            <a:r>
              <a:rPr lang="ko-KR" altLang="en-US" sz="2400" b="1" dirty="0">
                <a:ln>
                  <a:solidFill>
                    <a:prstClr val="white">
                      <a:alpha val="55000"/>
                    </a:prstClr>
                  </a:solidFill>
                </a:ln>
                <a:latin typeface="+mn-ea"/>
              </a:rPr>
              <a:t>개발 환경</a:t>
            </a:r>
            <a:r>
              <a:rPr lang="en-US" altLang="ko-KR" sz="2400" b="1" dirty="0">
                <a:ln>
                  <a:solidFill>
                    <a:prstClr val="white">
                      <a:alpha val="55000"/>
                    </a:prstClr>
                  </a:solidFill>
                </a:ln>
                <a:latin typeface="+mn-ea"/>
              </a:rPr>
              <a:t>, </a:t>
            </a:r>
            <a:r>
              <a:rPr lang="ko-KR" altLang="en-US" sz="2400" b="1" dirty="0">
                <a:ln>
                  <a:solidFill>
                    <a:prstClr val="white">
                      <a:alpha val="55000"/>
                    </a:prstClr>
                  </a:solidFill>
                </a:ln>
                <a:latin typeface="+mn-ea"/>
              </a:rPr>
              <a:t>언어 및 툴</a:t>
            </a:r>
            <a:endParaRPr lang="en-US" altLang="ko-KR" sz="2400" b="1" dirty="0">
              <a:ln>
                <a:solidFill>
                  <a:prstClr val="white">
                    <a:alpha val="55000"/>
                  </a:prstClr>
                </a:solidFill>
              </a:ln>
              <a:latin typeface="+mn-ea"/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333011" y="313441"/>
            <a:ext cx="1569813" cy="523271"/>
          </a:xfrm>
          <a:prstGeom prst="rect">
            <a:avLst/>
          </a:prstGeom>
        </p:spPr>
      </p:pic>
      <p:cxnSp>
        <p:nvCxnSpPr>
          <p:cNvPr id="23" name="직선 연결선 22"/>
          <p:cNvCxnSpPr/>
          <p:nvPr/>
        </p:nvCxnSpPr>
        <p:spPr>
          <a:xfrm>
            <a:off x="611560" y="6234927"/>
            <a:ext cx="8034282" cy="2385"/>
          </a:xfrm>
          <a:prstGeom prst="line">
            <a:avLst/>
          </a:prstGeom>
          <a:ln w="63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844178" y="241433"/>
            <a:ext cx="7988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n>
                  <a:solidFill>
                    <a:schemeClr val="bg1">
                      <a:alpha val="55000"/>
                    </a:schemeClr>
                  </a:solidFill>
                </a:ln>
                <a:latin typeface="+mn-ea"/>
              </a:rPr>
              <a:t>Ⅳ. </a:t>
            </a:r>
            <a:r>
              <a:rPr lang="ko-KR" altLang="en-US" sz="3200" b="1" dirty="0">
                <a:ln>
                  <a:solidFill>
                    <a:schemeClr val="bg1">
                      <a:alpha val="55000"/>
                    </a:schemeClr>
                  </a:solidFill>
                </a:ln>
                <a:latin typeface="+mn-ea"/>
              </a:rPr>
              <a:t>시스템 구현</a:t>
            </a:r>
            <a:endParaRPr lang="en-US" altLang="ko-KR" sz="3200" b="1" dirty="0">
              <a:ln>
                <a:solidFill>
                  <a:schemeClr val="bg1">
                    <a:alpha val="55000"/>
                  </a:schemeClr>
                </a:solidFill>
              </a:ln>
              <a:latin typeface="+mn-ea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7251467"/>
              </p:ext>
            </p:extLst>
          </p:nvPr>
        </p:nvGraphicFramePr>
        <p:xfrm>
          <a:off x="844178" y="2010672"/>
          <a:ext cx="7400230" cy="30123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14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146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22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구분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13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atin typeface="+mn-ea"/>
                          <a:ea typeface="+mn-ea"/>
                        </a:rPr>
                        <a:t>H/W</a:t>
                      </a:r>
                      <a:endParaRPr lang="ko-KR" altLang="en-US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800" baseline="0" dirty="0">
                          <a:latin typeface="+mn-ea"/>
                          <a:ea typeface="+mn-ea"/>
                        </a:rPr>
                        <a:t>CPU : Intel(R) Core i5-4300U CPU 2.50GHz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800" baseline="0" dirty="0">
                          <a:latin typeface="+mn-ea"/>
                          <a:ea typeface="+mn-ea"/>
                        </a:rPr>
                        <a:t>RAM : 8GB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1600" baseline="0" dirty="0">
                          <a:latin typeface="+mn-ea"/>
                          <a:ea typeface="+mn-ea"/>
                        </a:rPr>
                        <a:t>Galaxy Note 8, </a:t>
                      </a:r>
                    </a:p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1600" baseline="0" dirty="0">
                          <a:latin typeface="+mn-ea"/>
                          <a:ea typeface="+mn-ea"/>
                        </a:rPr>
                        <a:t>LG G5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13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atin typeface="+mn-ea"/>
                          <a:ea typeface="+mn-ea"/>
                        </a:rPr>
                        <a:t>S/W</a:t>
                      </a:r>
                      <a:endParaRPr lang="ko-KR" altLang="en-US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800" baseline="0" dirty="0">
                          <a:latin typeface="+mn-ea"/>
                          <a:ea typeface="+mn-ea"/>
                        </a:rPr>
                        <a:t>O/S : </a:t>
                      </a:r>
                      <a:r>
                        <a:rPr lang="ko-KR" altLang="en-US" sz="1800" baseline="0" dirty="0">
                          <a:latin typeface="+mn-ea"/>
                          <a:ea typeface="+mn-ea"/>
                        </a:rPr>
                        <a:t>안드로이드 </a:t>
                      </a:r>
                      <a:r>
                        <a:rPr lang="en-US" altLang="ko-KR" sz="1800" baseline="0" dirty="0">
                          <a:latin typeface="+mn-ea"/>
                          <a:ea typeface="+mn-ea"/>
                        </a:rPr>
                        <a:t>(Android)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800" baseline="0" dirty="0">
                          <a:latin typeface="+mn-ea"/>
                          <a:ea typeface="+mn-ea"/>
                        </a:rPr>
                        <a:t> Version :  </a:t>
                      </a:r>
                      <a:r>
                        <a:rPr kumimoji="0" lang="en-US" altLang="ko" sz="18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Android 8.0</a:t>
                      </a:r>
                      <a:r>
                        <a:rPr kumimoji="0" lang="en-US" altLang="ko" sz="1800" kern="1200" baseline="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(</a:t>
                      </a:r>
                      <a:r>
                        <a:rPr kumimoji="0" lang="ko-KR" altLang="en-US" sz="1800" kern="1200" baseline="0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오레오</a:t>
                      </a:r>
                      <a:r>
                        <a:rPr kumimoji="0" lang="en-US" altLang="ko-KR" sz="1800" kern="1200" baseline="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endParaRPr lang="ko-KR" altLang="en-US" sz="18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-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13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atin typeface="+mn-ea"/>
                          <a:ea typeface="+mn-ea"/>
                        </a:rPr>
                        <a:t>Tool</a:t>
                      </a:r>
                      <a:endParaRPr lang="ko-KR" altLang="en-US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800" baseline="0" dirty="0">
                          <a:latin typeface="+mn-ea"/>
                          <a:ea typeface="+mn-ea"/>
                        </a:rPr>
                        <a:t>Java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800" baseline="0" dirty="0">
                          <a:latin typeface="+mn-ea"/>
                          <a:ea typeface="+mn-ea"/>
                        </a:rPr>
                        <a:t>Python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800" baseline="0" dirty="0">
                          <a:latin typeface="+mn-ea"/>
                          <a:ea typeface="+mn-ea"/>
                        </a:rPr>
                        <a:t>SQLITE DB</a:t>
                      </a:r>
                      <a:endParaRPr lang="ko-KR" altLang="en-US" sz="18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-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CFBCF-99FB-452A-983D-7A5EFDF84E6B}" type="datetime1">
              <a:rPr lang="ko-KR" altLang="en-US" smtClean="0"/>
              <a:t>2018-12-17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장정호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1ACEB-ED61-4652-B860-9AE94454256B}" type="slidenum">
              <a:rPr lang="ko-KR" altLang="en-US" smtClean="0"/>
              <a:pPr/>
              <a:t>26</a:t>
            </a:fld>
            <a:endParaRPr lang="ko-KR" altLang="en-US"/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378" y="239643"/>
            <a:ext cx="560742" cy="60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77401029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791046" y="1268760"/>
            <a:ext cx="745336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sz="2000" dirty="0">
              <a:ln>
                <a:solidFill>
                  <a:prstClr val="white">
                    <a:alpha val="55000"/>
                  </a:prst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endParaRPr lang="en-US" altLang="ko-KR" sz="2000" dirty="0"/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 cstate="print"/>
          <a:srcRect t="29954" b="45530"/>
          <a:stretch>
            <a:fillRect/>
          </a:stretch>
        </p:blipFill>
        <p:spPr bwMode="auto">
          <a:xfrm>
            <a:off x="-9525" y="908720"/>
            <a:ext cx="9163050" cy="45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직사각형 13"/>
          <p:cNvSpPr/>
          <p:nvPr/>
        </p:nvSpPr>
        <p:spPr>
          <a:xfrm>
            <a:off x="600646" y="1321570"/>
            <a:ext cx="64452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400" b="1" dirty="0">
                <a:latin typeface="맑은 고딕" pitchFamily="50" charset="-127"/>
              </a:rPr>
              <a:t>※</a:t>
            </a:r>
            <a:r>
              <a:rPr lang="en-US" altLang="ko-KR" sz="2400" b="1" dirty="0">
                <a:ln>
                  <a:solidFill>
                    <a:prstClr val="white">
                      <a:alpha val="55000"/>
                    </a:prstClr>
                  </a:solidFill>
                </a:ln>
                <a:latin typeface="+mn-ea"/>
              </a:rPr>
              <a:t> </a:t>
            </a:r>
            <a:r>
              <a:rPr lang="ko-KR" altLang="en-US" sz="2400" b="1" dirty="0">
                <a:latin typeface="맑은 고딕" pitchFamily="50" charset="-127"/>
              </a:rPr>
              <a:t>유저 인터페이스</a:t>
            </a:r>
            <a:r>
              <a:rPr lang="en-US" altLang="ko-KR" sz="2400" b="1" dirty="0">
                <a:latin typeface="맑은 고딕" pitchFamily="50" charset="-127"/>
              </a:rPr>
              <a:t>(UI)</a:t>
            </a:r>
            <a:endParaRPr lang="ko-KR" altLang="en-US" sz="2400" b="1" dirty="0">
              <a:latin typeface="맑은 고딕" pitchFamily="50" charset="-127"/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333011" y="313441"/>
            <a:ext cx="1569813" cy="523271"/>
          </a:xfrm>
          <a:prstGeom prst="rect">
            <a:avLst/>
          </a:prstGeom>
        </p:spPr>
      </p:pic>
      <p:cxnSp>
        <p:nvCxnSpPr>
          <p:cNvPr id="23" name="직선 연결선 22"/>
          <p:cNvCxnSpPr/>
          <p:nvPr/>
        </p:nvCxnSpPr>
        <p:spPr>
          <a:xfrm>
            <a:off x="611560" y="6234927"/>
            <a:ext cx="8034282" cy="2385"/>
          </a:xfrm>
          <a:prstGeom prst="line">
            <a:avLst/>
          </a:prstGeom>
          <a:ln w="63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844178" y="241433"/>
            <a:ext cx="7988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n>
                  <a:solidFill>
                    <a:schemeClr val="bg1">
                      <a:alpha val="55000"/>
                    </a:schemeClr>
                  </a:solidFill>
                </a:ln>
                <a:latin typeface="+mn-ea"/>
              </a:rPr>
              <a:t>Ⅳ. </a:t>
            </a:r>
            <a:r>
              <a:rPr lang="ko-KR" altLang="en-US" sz="3200" b="1" dirty="0">
                <a:ln>
                  <a:solidFill>
                    <a:schemeClr val="bg1">
                      <a:alpha val="55000"/>
                    </a:schemeClr>
                  </a:solidFill>
                </a:ln>
                <a:latin typeface="+mn-ea"/>
              </a:rPr>
              <a:t>시스템 구현</a:t>
            </a:r>
            <a:r>
              <a:rPr lang="en-US" altLang="ko-KR" sz="3200" dirty="0">
                <a:ln>
                  <a:solidFill>
                    <a:schemeClr val="bg1">
                      <a:alpha val="55000"/>
                    </a:schemeClr>
                  </a:solidFill>
                </a:ln>
                <a:solidFill>
                  <a:srgbClr val="EF0B6D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endParaRPr lang="en-US" altLang="ko-KR" sz="3200" b="1" dirty="0">
              <a:ln>
                <a:solidFill>
                  <a:schemeClr val="bg1">
                    <a:alpha val="55000"/>
                  </a:schemeClr>
                </a:solidFill>
              </a:ln>
              <a:latin typeface="+mn-ea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49008" y="5792160"/>
            <a:ext cx="232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b="1" dirty="0">
                <a:ln>
                  <a:solidFill>
                    <a:prstClr val="white">
                      <a:alpha val="55000"/>
                    </a:prstClr>
                  </a:solidFill>
                </a:ln>
                <a:latin typeface="+mn-ea"/>
                <a:sym typeface="Wingdings" pitchFamily="2" charset="2"/>
              </a:rPr>
              <a:t>시작화면</a:t>
            </a:r>
            <a:endParaRPr lang="en-US" altLang="ko-KR" b="1" dirty="0">
              <a:ln>
                <a:solidFill>
                  <a:prstClr val="white">
                    <a:alpha val="55000"/>
                  </a:prstClr>
                </a:solidFill>
              </a:ln>
              <a:latin typeface="+mn-ea"/>
              <a:sym typeface="Wingdings" pitchFamily="2" charset="2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977598" y="5795416"/>
            <a:ext cx="23205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b="1" dirty="0">
                <a:ln>
                  <a:solidFill>
                    <a:prstClr val="white">
                      <a:alpha val="55000"/>
                    </a:prstClr>
                  </a:solidFill>
                </a:ln>
                <a:latin typeface="+mn-ea"/>
                <a:sym typeface="Wingdings" pitchFamily="2" charset="2"/>
              </a:rPr>
              <a:t>회원가입</a:t>
            </a:r>
            <a:endParaRPr lang="en-US" altLang="ko-KR" b="1" dirty="0">
              <a:ln>
                <a:solidFill>
                  <a:prstClr val="white">
                    <a:alpha val="55000"/>
                  </a:prstClr>
                </a:solidFill>
              </a:ln>
              <a:latin typeface="+mn-ea"/>
              <a:sym typeface="Wingdings" pitchFamily="2" charset="2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313302" y="5792160"/>
            <a:ext cx="232072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b="1" dirty="0">
                <a:ln>
                  <a:solidFill>
                    <a:prstClr val="white">
                      <a:alpha val="55000"/>
                    </a:prstClr>
                  </a:solidFill>
                </a:ln>
                <a:latin typeface="+mn-ea"/>
                <a:sym typeface="Wingdings" pitchFamily="2" charset="2"/>
              </a:rPr>
              <a:t>로그인</a:t>
            </a:r>
            <a:endParaRPr lang="en-US" altLang="ko-KR" b="1" dirty="0">
              <a:ln>
                <a:solidFill>
                  <a:prstClr val="white">
                    <a:alpha val="55000"/>
                  </a:prstClr>
                </a:solidFill>
              </a:ln>
              <a:latin typeface="+mn-ea"/>
              <a:sym typeface="Wingdings" pitchFamily="2" charset="2"/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3ECEC-DF38-4426-8ADD-6F38B499D7AB}" type="datetime1">
              <a:rPr lang="ko-KR" altLang="en-US" smtClean="0"/>
              <a:t>2018-12-17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장정호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1ACEB-ED61-4652-B860-9AE94454256B}" type="slidenum">
              <a:rPr lang="ko-KR" altLang="en-US" smtClean="0"/>
              <a:pPr/>
              <a:t>27</a:t>
            </a:fld>
            <a:endParaRPr lang="ko-KR" altLang="en-US"/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378" y="239643"/>
            <a:ext cx="560742" cy="60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 descr="C:\Users\인아pc\Downloads\Telegram Desktop\photo_2018-10-22_18-07-23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925" y="2020812"/>
            <a:ext cx="2274576" cy="3600000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인아pc\Downloads\Telegram Desktop\photo_2018-10-22_18-07-21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3651" y="2020812"/>
            <a:ext cx="2274575" cy="3600000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인아pc\Downloads\Telegram Desktop\photo_2018-10-22_18-07-19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4740" y="2020812"/>
            <a:ext cx="2273684" cy="3600000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7191102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791046" y="1268760"/>
            <a:ext cx="745336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sz="2000" dirty="0">
              <a:ln>
                <a:solidFill>
                  <a:prstClr val="white">
                    <a:alpha val="55000"/>
                  </a:prst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endParaRPr lang="en-US" altLang="ko-KR" sz="2000" dirty="0"/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 cstate="print"/>
          <a:srcRect t="29954" b="45530"/>
          <a:stretch>
            <a:fillRect/>
          </a:stretch>
        </p:blipFill>
        <p:spPr bwMode="auto">
          <a:xfrm>
            <a:off x="-9525" y="908720"/>
            <a:ext cx="9163050" cy="45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직사각형 13"/>
          <p:cNvSpPr/>
          <p:nvPr/>
        </p:nvSpPr>
        <p:spPr>
          <a:xfrm>
            <a:off x="600646" y="1321570"/>
            <a:ext cx="64452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400" b="1" dirty="0">
                <a:latin typeface="맑은 고딕" pitchFamily="50" charset="-127"/>
              </a:rPr>
              <a:t>※</a:t>
            </a:r>
            <a:r>
              <a:rPr lang="en-US" altLang="ko-KR" sz="2400" b="1" dirty="0">
                <a:ln>
                  <a:solidFill>
                    <a:prstClr val="white">
                      <a:alpha val="55000"/>
                    </a:prstClr>
                  </a:solidFill>
                </a:ln>
                <a:latin typeface="+mn-ea"/>
              </a:rPr>
              <a:t> </a:t>
            </a:r>
            <a:r>
              <a:rPr lang="ko-KR" altLang="en-US" sz="2400" b="1" dirty="0">
                <a:latin typeface="맑은 고딕" pitchFamily="50" charset="-127"/>
              </a:rPr>
              <a:t>유저 인터페이스</a:t>
            </a:r>
            <a:r>
              <a:rPr lang="en-US" altLang="ko-KR" sz="2400" b="1" dirty="0">
                <a:latin typeface="맑은 고딕" pitchFamily="50" charset="-127"/>
              </a:rPr>
              <a:t>(UI)</a:t>
            </a:r>
            <a:endParaRPr lang="ko-KR" altLang="en-US" sz="2400" b="1" dirty="0">
              <a:latin typeface="맑은 고딕" pitchFamily="50" charset="-127"/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333011" y="313441"/>
            <a:ext cx="1569813" cy="523271"/>
          </a:xfrm>
          <a:prstGeom prst="rect">
            <a:avLst/>
          </a:prstGeom>
        </p:spPr>
      </p:pic>
      <p:cxnSp>
        <p:nvCxnSpPr>
          <p:cNvPr id="23" name="직선 연결선 22"/>
          <p:cNvCxnSpPr/>
          <p:nvPr/>
        </p:nvCxnSpPr>
        <p:spPr>
          <a:xfrm>
            <a:off x="611560" y="6234927"/>
            <a:ext cx="8034282" cy="2385"/>
          </a:xfrm>
          <a:prstGeom prst="line">
            <a:avLst/>
          </a:prstGeom>
          <a:ln w="63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844178" y="241433"/>
            <a:ext cx="7988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n>
                  <a:solidFill>
                    <a:schemeClr val="bg1">
                      <a:alpha val="55000"/>
                    </a:schemeClr>
                  </a:solidFill>
                </a:ln>
                <a:latin typeface="+mn-ea"/>
              </a:rPr>
              <a:t>Ⅳ. </a:t>
            </a:r>
            <a:r>
              <a:rPr lang="ko-KR" altLang="en-US" sz="3200" b="1" dirty="0">
                <a:ln>
                  <a:solidFill>
                    <a:schemeClr val="bg1">
                      <a:alpha val="55000"/>
                    </a:schemeClr>
                  </a:solidFill>
                </a:ln>
                <a:latin typeface="+mn-ea"/>
              </a:rPr>
              <a:t>시스템 구현</a:t>
            </a:r>
            <a:endParaRPr lang="en-US" altLang="ko-KR" sz="3200" b="1" dirty="0">
              <a:ln>
                <a:solidFill>
                  <a:schemeClr val="bg1">
                    <a:alpha val="55000"/>
                  </a:schemeClr>
                </a:solidFill>
              </a:ln>
              <a:latin typeface="+mn-ea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865048" y="5792160"/>
            <a:ext cx="232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b="1" dirty="0" err="1">
                <a:ln>
                  <a:solidFill>
                    <a:prstClr val="white">
                      <a:alpha val="55000"/>
                    </a:prstClr>
                  </a:solidFill>
                </a:ln>
                <a:latin typeface="+mn-ea"/>
                <a:sym typeface="Wingdings" pitchFamily="2" charset="2"/>
              </a:rPr>
              <a:t>콘텐츠</a:t>
            </a:r>
            <a:r>
              <a:rPr lang="ko-KR" altLang="en-US" b="1" dirty="0">
                <a:ln>
                  <a:solidFill>
                    <a:prstClr val="white">
                      <a:alpha val="55000"/>
                    </a:prstClr>
                  </a:solidFill>
                </a:ln>
                <a:latin typeface="+mn-ea"/>
                <a:sym typeface="Wingdings" pitchFamily="2" charset="2"/>
              </a:rPr>
              <a:t> 선택</a:t>
            </a:r>
            <a:endParaRPr lang="en-US" altLang="ko-KR" b="1" dirty="0">
              <a:ln>
                <a:solidFill>
                  <a:prstClr val="white">
                    <a:alpha val="55000"/>
                  </a:prstClr>
                </a:solidFill>
              </a:ln>
              <a:latin typeface="+mn-ea"/>
              <a:sym typeface="Wingdings" pitchFamily="2" charset="2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5076056" y="5792160"/>
            <a:ext cx="232072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b="1" dirty="0">
                <a:ln>
                  <a:solidFill>
                    <a:prstClr val="white">
                      <a:alpha val="55000"/>
                    </a:prstClr>
                  </a:solidFill>
                </a:ln>
                <a:latin typeface="+mn-ea"/>
                <a:sym typeface="Wingdings" pitchFamily="2" charset="2"/>
              </a:rPr>
              <a:t>학습 </a:t>
            </a:r>
            <a:r>
              <a:rPr lang="ko-KR" altLang="en-US" b="1" dirty="0" err="1">
                <a:ln>
                  <a:solidFill>
                    <a:prstClr val="white">
                      <a:alpha val="55000"/>
                    </a:prstClr>
                  </a:solidFill>
                </a:ln>
                <a:latin typeface="+mn-ea"/>
                <a:sym typeface="Wingdings" pitchFamily="2" charset="2"/>
              </a:rPr>
              <a:t>콘텐츠</a:t>
            </a:r>
            <a:endParaRPr lang="en-US" altLang="ko-KR" b="1" dirty="0">
              <a:ln>
                <a:solidFill>
                  <a:prstClr val="white">
                    <a:alpha val="55000"/>
                  </a:prstClr>
                </a:solidFill>
              </a:ln>
              <a:latin typeface="+mn-ea"/>
              <a:sym typeface="Wingdings" pitchFamily="2" charset="2"/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3ECEC-DF38-4426-8ADD-6F38B499D7AB}" type="datetime1">
              <a:rPr lang="ko-KR" altLang="en-US" smtClean="0"/>
              <a:t>2018-12-17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장정호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1ACEB-ED61-4652-B860-9AE94454256B}" type="slidenum">
              <a:rPr lang="ko-KR" altLang="en-US" smtClean="0"/>
              <a:pPr/>
              <a:t>28</a:t>
            </a:fld>
            <a:endParaRPr lang="ko-KR" altLang="en-US"/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378" y="239643"/>
            <a:ext cx="560742" cy="60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 descr="C:\Users\인아pc\Downloads\Telegram Desktop\photo_2018-10-22_18-07-20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9608" y="2016401"/>
            <a:ext cx="2249026" cy="3600000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인아pc\Downloads\Telegram Desktop\photo_2018-10-22_18-07-18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3325" y="2016401"/>
            <a:ext cx="2262857" cy="3600000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2499309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791046" y="1268760"/>
            <a:ext cx="745336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sz="2000" dirty="0">
              <a:ln>
                <a:solidFill>
                  <a:prstClr val="white">
                    <a:alpha val="55000"/>
                  </a:prst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endParaRPr lang="en-US" altLang="ko-KR" sz="2000" dirty="0"/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 cstate="print"/>
          <a:srcRect t="29954" b="45530"/>
          <a:stretch>
            <a:fillRect/>
          </a:stretch>
        </p:blipFill>
        <p:spPr bwMode="auto">
          <a:xfrm>
            <a:off x="-9525" y="908720"/>
            <a:ext cx="9163050" cy="45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333011" y="313441"/>
            <a:ext cx="1569813" cy="523271"/>
          </a:xfrm>
          <a:prstGeom prst="rect">
            <a:avLst/>
          </a:prstGeom>
        </p:spPr>
      </p:pic>
      <p:cxnSp>
        <p:nvCxnSpPr>
          <p:cNvPr id="23" name="직선 연결선 22"/>
          <p:cNvCxnSpPr/>
          <p:nvPr/>
        </p:nvCxnSpPr>
        <p:spPr>
          <a:xfrm>
            <a:off x="611560" y="6234927"/>
            <a:ext cx="8034282" cy="2385"/>
          </a:xfrm>
          <a:prstGeom prst="line">
            <a:avLst/>
          </a:prstGeom>
          <a:ln w="63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844178" y="241433"/>
            <a:ext cx="7988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n>
                  <a:solidFill>
                    <a:schemeClr val="bg1">
                      <a:alpha val="55000"/>
                    </a:schemeClr>
                  </a:solidFill>
                </a:ln>
                <a:latin typeface="+mn-ea"/>
              </a:rPr>
              <a:t>Ⅳ. </a:t>
            </a:r>
            <a:r>
              <a:rPr lang="ko-KR" altLang="en-US" sz="3200" b="1" dirty="0">
                <a:ln>
                  <a:solidFill>
                    <a:schemeClr val="bg1">
                      <a:alpha val="55000"/>
                    </a:schemeClr>
                  </a:solidFill>
                </a:ln>
                <a:latin typeface="+mn-ea"/>
              </a:rPr>
              <a:t>시스템 구현</a:t>
            </a:r>
            <a:endParaRPr lang="en-US" altLang="ko-KR" sz="3200" b="1" dirty="0">
              <a:ln>
                <a:solidFill>
                  <a:schemeClr val="bg1">
                    <a:alpha val="55000"/>
                  </a:schemeClr>
                </a:solidFill>
              </a:ln>
              <a:latin typeface="+mn-ea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600646" y="1321570"/>
            <a:ext cx="64452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400" b="1" dirty="0">
                <a:latin typeface="맑은 고딕" pitchFamily="50" charset="-127"/>
              </a:rPr>
              <a:t>※</a:t>
            </a:r>
            <a:r>
              <a:rPr lang="en-US" altLang="ko-KR" sz="2400" b="1" dirty="0">
                <a:ln>
                  <a:solidFill>
                    <a:prstClr val="white">
                      <a:alpha val="55000"/>
                    </a:prstClr>
                  </a:solidFill>
                </a:ln>
                <a:latin typeface="+mn-ea"/>
              </a:rPr>
              <a:t> </a:t>
            </a:r>
            <a:r>
              <a:rPr lang="ko-KR" altLang="en-US" sz="2400" b="1" dirty="0">
                <a:latin typeface="맑은 고딕" pitchFamily="50" charset="-127"/>
              </a:rPr>
              <a:t>유저 인터페이스</a:t>
            </a:r>
            <a:r>
              <a:rPr lang="en-US" altLang="ko-KR" sz="2400" b="1" dirty="0">
                <a:latin typeface="맑은 고딕" pitchFamily="50" charset="-127"/>
              </a:rPr>
              <a:t>(UI)</a:t>
            </a:r>
            <a:endParaRPr lang="ko-KR" altLang="en-US" sz="2400" b="1" dirty="0">
              <a:latin typeface="맑은 고딕" pitchFamily="50" charset="-127"/>
            </a:endParaRP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DBF8A-A4F9-4D60-8F46-DCE772D0AF47}" type="datetime1">
              <a:rPr lang="ko-KR" altLang="en-US" smtClean="0"/>
              <a:t>2018-12-17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장정호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1ACEB-ED61-4652-B860-9AE94454256B}" type="slidenum">
              <a:rPr lang="ko-KR" altLang="en-US" smtClean="0"/>
              <a:pPr/>
              <a:t>29</a:t>
            </a:fld>
            <a:endParaRPr lang="ko-KR" altLang="en-US"/>
          </a:p>
        </p:txBody>
      </p:sp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378" y="239643"/>
            <a:ext cx="560742" cy="60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직사각형 27"/>
          <p:cNvSpPr/>
          <p:nvPr/>
        </p:nvSpPr>
        <p:spPr>
          <a:xfrm>
            <a:off x="763442" y="5805264"/>
            <a:ext cx="47796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b="1" dirty="0">
                <a:ln>
                  <a:solidFill>
                    <a:prstClr val="white">
                      <a:alpha val="55000"/>
                    </a:prstClr>
                  </a:solidFill>
                </a:ln>
                <a:latin typeface="+mn-ea"/>
                <a:sym typeface="Wingdings" pitchFamily="2" charset="2"/>
              </a:rPr>
              <a:t>단어 학습</a:t>
            </a:r>
            <a:endParaRPr lang="en-US" altLang="ko-KR" b="1" dirty="0">
              <a:ln>
                <a:solidFill>
                  <a:prstClr val="white">
                    <a:alpha val="55000"/>
                  </a:prstClr>
                </a:solidFill>
              </a:ln>
              <a:latin typeface="+mn-ea"/>
              <a:sym typeface="Wingdings" pitchFamily="2" charset="2"/>
            </a:endParaRPr>
          </a:p>
        </p:txBody>
      </p:sp>
      <p:pic>
        <p:nvPicPr>
          <p:cNvPr id="2051" name="Picture 3" descr="C:\Users\인아pc\Downloads\Telegram Desktop\photo_2018-10-22_18-18-39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046" y="1976646"/>
            <a:ext cx="2265517" cy="3600000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인아pc\Downloads\Telegram Desktop\photo_2018-10-22_18-19-14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1968897"/>
            <a:ext cx="2267195" cy="3600000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Users\인아pc\Downloads\Telegram Desktop\photo_2018-10-22_18-07-15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1994618"/>
            <a:ext cx="2250967" cy="3600000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직사각형 19"/>
          <p:cNvSpPr/>
          <p:nvPr/>
        </p:nvSpPr>
        <p:spPr>
          <a:xfrm>
            <a:off x="6012160" y="5805264"/>
            <a:ext cx="22509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b="1" dirty="0">
                <a:ln>
                  <a:solidFill>
                    <a:prstClr val="white">
                      <a:alpha val="55000"/>
                    </a:prstClr>
                  </a:solidFill>
                </a:ln>
                <a:latin typeface="+mn-ea"/>
                <a:sym typeface="Wingdings" pitchFamily="2" charset="2"/>
              </a:rPr>
              <a:t>영상 학습</a:t>
            </a:r>
            <a:endParaRPr lang="en-US" altLang="ko-KR" b="1" dirty="0">
              <a:ln>
                <a:solidFill>
                  <a:prstClr val="white">
                    <a:alpha val="55000"/>
                  </a:prstClr>
                </a:solidFill>
              </a:ln>
              <a:latin typeface="+mn-ea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565259191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386063" y="2292832"/>
            <a:ext cx="8262637" cy="200026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86063" y="2772741"/>
            <a:ext cx="82626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b="1" dirty="0">
                <a:ln>
                  <a:solidFill>
                    <a:schemeClr val="bg1">
                      <a:alpha val="55000"/>
                    </a:schemeClr>
                  </a:solidFill>
                </a:ln>
                <a:latin typeface="+mn-ea"/>
              </a:rPr>
              <a:t>Ⅰ. </a:t>
            </a:r>
            <a:r>
              <a:rPr lang="ko-KR" altLang="en-US" sz="6000" b="1" dirty="0">
                <a:ln>
                  <a:solidFill>
                    <a:schemeClr val="bg1">
                      <a:alpha val="55000"/>
                    </a:schemeClr>
                  </a:solidFill>
                </a:ln>
                <a:latin typeface="+mn-ea"/>
              </a:rPr>
              <a:t>시스템 개요</a:t>
            </a:r>
            <a:endParaRPr lang="en-US" altLang="ko-KR" sz="6000" b="1" dirty="0">
              <a:ln>
                <a:solidFill>
                  <a:schemeClr val="bg1">
                    <a:alpha val="55000"/>
                  </a:schemeClr>
                </a:solidFill>
              </a:ln>
              <a:latin typeface="+mn-ea"/>
            </a:endParaRPr>
          </a:p>
        </p:txBody>
      </p:sp>
      <p:sp>
        <p:nvSpPr>
          <p:cNvPr id="13" name="날짜 개체 틀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5E067-5CEF-4CD6-8CB5-0A386290C761}" type="datetime1">
              <a:rPr lang="ko-KR" altLang="en-US" smtClean="0"/>
              <a:t>2018-12-17</a:t>
            </a:fld>
            <a:endParaRPr lang="ko-KR" altLang="en-US" dirty="0"/>
          </a:p>
        </p:txBody>
      </p:sp>
      <p:sp>
        <p:nvSpPr>
          <p:cNvPr id="15" name="바닥글 개체 틀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장정호</a:t>
            </a:r>
          </a:p>
        </p:txBody>
      </p:sp>
      <p:sp>
        <p:nvSpPr>
          <p:cNvPr id="16" name="슬라이드 번호 개체 틀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1ACEB-ED61-4652-B860-9AE94454256B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9475896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791046" y="1268760"/>
            <a:ext cx="745336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sz="2000" dirty="0">
              <a:ln>
                <a:solidFill>
                  <a:prstClr val="white">
                    <a:alpha val="55000"/>
                  </a:prst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endParaRPr lang="en-US" altLang="ko-KR" sz="2000" dirty="0"/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 cstate="print"/>
          <a:srcRect t="29954" b="45530"/>
          <a:stretch>
            <a:fillRect/>
          </a:stretch>
        </p:blipFill>
        <p:spPr bwMode="auto">
          <a:xfrm>
            <a:off x="-9525" y="908720"/>
            <a:ext cx="9163050" cy="45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333011" y="313441"/>
            <a:ext cx="1569813" cy="523271"/>
          </a:xfrm>
          <a:prstGeom prst="rect">
            <a:avLst/>
          </a:prstGeom>
        </p:spPr>
      </p:pic>
      <p:cxnSp>
        <p:nvCxnSpPr>
          <p:cNvPr id="23" name="직선 연결선 22"/>
          <p:cNvCxnSpPr/>
          <p:nvPr/>
        </p:nvCxnSpPr>
        <p:spPr>
          <a:xfrm>
            <a:off x="611560" y="6234927"/>
            <a:ext cx="8034282" cy="2385"/>
          </a:xfrm>
          <a:prstGeom prst="line">
            <a:avLst/>
          </a:prstGeom>
          <a:ln w="63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844178" y="241433"/>
            <a:ext cx="7988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n>
                  <a:solidFill>
                    <a:schemeClr val="bg1">
                      <a:alpha val="55000"/>
                    </a:schemeClr>
                  </a:solidFill>
                </a:ln>
                <a:latin typeface="+mn-ea"/>
              </a:rPr>
              <a:t>Ⅳ. </a:t>
            </a:r>
            <a:r>
              <a:rPr lang="ko-KR" altLang="en-US" sz="3200" b="1" dirty="0">
                <a:ln>
                  <a:solidFill>
                    <a:schemeClr val="bg1">
                      <a:alpha val="55000"/>
                    </a:schemeClr>
                  </a:solidFill>
                </a:ln>
                <a:latin typeface="+mn-ea"/>
              </a:rPr>
              <a:t>시스템 구현</a:t>
            </a:r>
            <a:endParaRPr lang="en-US" altLang="ko-KR" sz="3200" b="1" dirty="0">
              <a:ln>
                <a:solidFill>
                  <a:schemeClr val="bg1">
                    <a:alpha val="55000"/>
                  </a:schemeClr>
                </a:solidFill>
              </a:ln>
              <a:latin typeface="+mn-ea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600646" y="1321570"/>
            <a:ext cx="64452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400" b="1" dirty="0">
                <a:latin typeface="맑은 고딕" pitchFamily="50" charset="-127"/>
              </a:rPr>
              <a:t>※</a:t>
            </a:r>
            <a:r>
              <a:rPr lang="en-US" altLang="ko-KR" sz="2400" b="1" dirty="0">
                <a:ln>
                  <a:solidFill>
                    <a:prstClr val="white">
                      <a:alpha val="55000"/>
                    </a:prstClr>
                  </a:solidFill>
                </a:ln>
                <a:latin typeface="+mn-ea"/>
              </a:rPr>
              <a:t> </a:t>
            </a:r>
            <a:r>
              <a:rPr lang="ko-KR" altLang="en-US" sz="2400" b="1" dirty="0">
                <a:latin typeface="맑은 고딕" pitchFamily="50" charset="-127"/>
              </a:rPr>
              <a:t>유저 인터페이스</a:t>
            </a:r>
            <a:r>
              <a:rPr lang="en-US" altLang="ko-KR" sz="2400" b="1" dirty="0">
                <a:latin typeface="맑은 고딕" pitchFamily="50" charset="-127"/>
              </a:rPr>
              <a:t>(UI)</a:t>
            </a:r>
            <a:endParaRPr lang="ko-KR" altLang="en-US" sz="2400" b="1" dirty="0">
              <a:latin typeface="맑은 고딕" pitchFamily="50" charset="-127"/>
            </a:endParaRP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DBF8A-A4F9-4D60-8F46-DCE772D0AF47}" type="datetime1">
              <a:rPr lang="ko-KR" altLang="en-US" smtClean="0"/>
              <a:t>2018-12-17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장정호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1ACEB-ED61-4652-B860-9AE94454256B}" type="slidenum">
              <a:rPr lang="ko-KR" altLang="en-US" smtClean="0"/>
              <a:pPr/>
              <a:t>30</a:t>
            </a:fld>
            <a:endParaRPr lang="ko-KR" altLang="en-US"/>
          </a:p>
        </p:txBody>
      </p:sp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378" y="239643"/>
            <a:ext cx="560742" cy="60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직사각형 27"/>
          <p:cNvSpPr/>
          <p:nvPr/>
        </p:nvSpPr>
        <p:spPr>
          <a:xfrm>
            <a:off x="1691679" y="5805264"/>
            <a:ext cx="54237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b="1" dirty="0">
                <a:ln>
                  <a:solidFill>
                    <a:prstClr val="white">
                      <a:alpha val="55000"/>
                    </a:prstClr>
                  </a:solidFill>
                </a:ln>
                <a:latin typeface="+mn-ea"/>
                <a:sym typeface="Wingdings" pitchFamily="2" charset="2"/>
              </a:rPr>
              <a:t>대본학습</a:t>
            </a:r>
            <a:endParaRPr lang="en-US" altLang="ko-KR" b="1" dirty="0">
              <a:ln>
                <a:solidFill>
                  <a:prstClr val="white">
                    <a:alpha val="55000"/>
                  </a:prstClr>
                </a:solidFill>
              </a:ln>
              <a:latin typeface="+mn-ea"/>
              <a:sym typeface="Wingdings" pitchFamily="2" charset="2"/>
            </a:endParaRPr>
          </a:p>
        </p:txBody>
      </p:sp>
      <p:pic>
        <p:nvPicPr>
          <p:cNvPr id="4098" name="Picture 2" descr="C:\Users\인아pc\Downloads\Telegram Desktop\photo_2018-10-22_18-19-30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921312"/>
            <a:ext cx="2249027" cy="3600000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인아pc\Downloads\Telegram Desktop\photo_2018-10-22_18-22-10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9931" y="1940947"/>
            <a:ext cx="2265517" cy="3600000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7276022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791046" y="1268760"/>
            <a:ext cx="745336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sz="2000" dirty="0">
              <a:ln>
                <a:solidFill>
                  <a:prstClr val="white">
                    <a:alpha val="55000"/>
                  </a:prst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endParaRPr lang="en-US" altLang="ko-KR" sz="2000" dirty="0"/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 cstate="print"/>
          <a:srcRect t="29954" b="45530"/>
          <a:stretch>
            <a:fillRect/>
          </a:stretch>
        </p:blipFill>
        <p:spPr bwMode="auto">
          <a:xfrm>
            <a:off x="-9525" y="908720"/>
            <a:ext cx="9163050" cy="45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333011" y="313441"/>
            <a:ext cx="1569813" cy="523271"/>
          </a:xfrm>
          <a:prstGeom prst="rect">
            <a:avLst/>
          </a:prstGeom>
        </p:spPr>
      </p:pic>
      <p:cxnSp>
        <p:nvCxnSpPr>
          <p:cNvPr id="23" name="직선 연결선 22"/>
          <p:cNvCxnSpPr/>
          <p:nvPr/>
        </p:nvCxnSpPr>
        <p:spPr>
          <a:xfrm>
            <a:off x="611560" y="6234927"/>
            <a:ext cx="8034282" cy="2385"/>
          </a:xfrm>
          <a:prstGeom prst="line">
            <a:avLst/>
          </a:prstGeom>
          <a:ln w="63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844178" y="241433"/>
            <a:ext cx="7988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n>
                  <a:solidFill>
                    <a:schemeClr val="bg1">
                      <a:alpha val="55000"/>
                    </a:schemeClr>
                  </a:solidFill>
                </a:ln>
                <a:latin typeface="+mn-ea"/>
              </a:rPr>
              <a:t>Ⅳ. </a:t>
            </a:r>
            <a:r>
              <a:rPr lang="ko-KR" altLang="en-US" sz="3200" b="1" dirty="0">
                <a:ln>
                  <a:solidFill>
                    <a:schemeClr val="bg1">
                      <a:alpha val="55000"/>
                    </a:schemeClr>
                  </a:solidFill>
                </a:ln>
                <a:latin typeface="+mn-ea"/>
              </a:rPr>
              <a:t>시스템 구현</a:t>
            </a:r>
            <a:endParaRPr lang="en-US" altLang="ko-KR" sz="3200" b="1" dirty="0">
              <a:ln>
                <a:solidFill>
                  <a:schemeClr val="bg1">
                    <a:alpha val="55000"/>
                  </a:schemeClr>
                </a:solidFill>
              </a:ln>
              <a:latin typeface="+mn-ea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600646" y="1321570"/>
            <a:ext cx="64452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400" b="1" dirty="0">
                <a:latin typeface="맑은 고딕" pitchFamily="50" charset="-127"/>
              </a:rPr>
              <a:t>※</a:t>
            </a:r>
            <a:r>
              <a:rPr lang="en-US" altLang="ko-KR" sz="2400" b="1" dirty="0">
                <a:ln>
                  <a:solidFill>
                    <a:prstClr val="white">
                      <a:alpha val="55000"/>
                    </a:prstClr>
                  </a:solidFill>
                </a:ln>
                <a:latin typeface="+mn-ea"/>
              </a:rPr>
              <a:t> </a:t>
            </a:r>
            <a:r>
              <a:rPr lang="ko-KR" altLang="en-US" sz="2400" b="1" dirty="0">
                <a:latin typeface="맑은 고딕" pitchFamily="50" charset="-127"/>
              </a:rPr>
              <a:t>유저 인터페이스</a:t>
            </a:r>
            <a:r>
              <a:rPr lang="en-US" altLang="ko-KR" sz="2400" b="1" dirty="0">
                <a:latin typeface="맑은 고딕" pitchFamily="50" charset="-127"/>
              </a:rPr>
              <a:t>(UI)</a:t>
            </a:r>
            <a:endParaRPr lang="ko-KR" altLang="en-US" sz="2400" b="1" dirty="0">
              <a:latin typeface="맑은 고딕" pitchFamily="50" charset="-127"/>
            </a:endParaRP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DBF8A-A4F9-4D60-8F46-DCE772D0AF47}" type="datetime1">
              <a:rPr lang="ko-KR" altLang="en-US" smtClean="0"/>
              <a:t>2018-12-17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장정호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1ACEB-ED61-4652-B860-9AE94454256B}" type="slidenum">
              <a:rPr lang="ko-KR" altLang="en-US" smtClean="0"/>
              <a:pPr/>
              <a:t>31</a:t>
            </a:fld>
            <a:endParaRPr lang="ko-KR" altLang="en-US"/>
          </a:p>
        </p:txBody>
      </p:sp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378" y="239643"/>
            <a:ext cx="560742" cy="60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직사각형 27"/>
          <p:cNvSpPr/>
          <p:nvPr/>
        </p:nvSpPr>
        <p:spPr>
          <a:xfrm>
            <a:off x="791046" y="5733256"/>
            <a:ext cx="485943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b="1" dirty="0">
                <a:ln>
                  <a:solidFill>
                    <a:prstClr val="white">
                      <a:alpha val="55000"/>
                    </a:prstClr>
                  </a:solidFill>
                </a:ln>
                <a:latin typeface="+mn-ea"/>
                <a:sym typeface="Wingdings" pitchFamily="2" charset="2"/>
              </a:rPr>
              <a:t>대본학습</a:t>
            </a:r>
            <a:endParaRPr lang="en-US" altLang="ko-KR" b="1" dirty="0">
              <a:ln>
                <a:solidFill>
                  <a:prstClr val="white">
                    <a:alpha val="55000"/>
                  </a:prstClr>
                </a:solidFill>
              </a:ln>
              <a:latin typeface="+mn-ea"/>
              <a:sym typeface="Wingdings" pitchFamily="2" charset="2"/>
            </a:endParaRPr>
          </a:p>
        </p:txBody>
      </p:sp>
      <p:pic>
        <p:nvPicPr>
          <p:cNvPr id="4098" name="Picture 2" descr="C:\Users\인아pc\Downloads\Telegram Desktop\photo_2018-10-22_18-19-30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046" y="1982204"/>
            <a:ext cx="2249027" cy="3600000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인아pc\Downloads\Telegram Desktop\photo_2018-10-22_18-22-10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4968" y="1945612"/>
            <a:ext cx="2265517" cy="3600000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C:\Users\인아pc\Downloads\Telegram Desktop\photo_2018-10-22_18-07-16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116" y="1945612"/>
            <a:ext cx="2265517" cy="3600000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직사각형 16"/>
          <p:cNvSpPr/>
          <p:nvPr/>
        </p:nvSpPr>
        <p:spPr>
          <a:xfrm>
            <a:off x="6146116" y="5733256"/>
            <a:ext cx="22655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b="1" dirty="0">
                <a:ln>
                  <a:solidFill>
                    <a:prstClr val="white">
                      <a:alpha val="55000"/>
                    </a:prstClr>
                  </a:solidFill>
                </a:ln>
                <a:latin typeface="+mn-ea"/>
                <a:sym typeface="Wingdings" pitchFamily="2" charset="2"/>
              </a:rPr>
              <a:t>유저 페이지</a:t>
            </a:r>
            <a:endParaRPr lang="en-US" altLang="ko-KR" b="1" dirty="0">
              <a:ln>
                <a:solidFill>
                  <a:prstClr val="white">
                    <a:alpha val="55000"/>
                  </a:prstClr>
                </a:solidFill>
              </a:ln>
              <a:latin typeface="+mn-ea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136738875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 cstate="print"/>
          <a:srcRect t="29954" b="45530"/>
          <a:stretch>
            <a:fillRect/>
          </a:stretch>
        </p:blipFill>
        <p:spPr bwMode="auto">
          <a:xfrm>
            <a:off x="-9525" y="908720"/>
            <a:ext cx="9163050" cy="45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333011" y="313441"/>
            <a:ext cx="1569813" cy="523271"/>
          </a:xfrm>
          <a:prstGeom prst="rect">
            <a:avLst/>
          </a:prstGeom>
        </p:spPr>
      </p:pic>
      <p:cxnSp>
        <p:nvCxnSpPr>
          <p:cNvPr id="23" name="직선 연결선 22"/>
          <p:cNvCxnSpPr/>
          <p:nvPr/>
        </p:nvCxnSpPr>
        <p:spPr>
          <a:xfrm>
            <a:off x="611560" y="6234927"/>
            <a:ext cx="8034282" cy="2385"/>
          </a:xfrm>
          <a:prstGeom prst="line">
            <a:avLst/>
          </a:prstGeom>
          <a:ln w="63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844178" y="241433"/>
            <a:ext cx="7988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n>
                  <a:solidFill>
                    <a:schemeClr val="bg1">
                      <a:alpha val="55000"/>
                    </a:schemeClr>
                  </a:solidFill>
                </a:ln>
                <a:latin typeface="+mn-ea"/>
              </a:rPr>
              <a:t>Ⅳ. </a:t>
            </a:r>
            <a:r>
              <a:rPr lang="ko-KR" altLang="en-US" sz="3200" b="1" dirty="0">
                <a:ln>
                  <a:solidFill>
                    <a:schemeClr val="bg1">
                      <a:alpha val="55000"/>
                    </a:schemeClr>
                  </a:solidFill>
                </a:ln>
                <a:latin typeface="+mn-ea"/>
              </a:rPr>
              <a:t>시스템 구현</a:t>
            </a:r>
            <a:endParaRPr lang="en-US" altLang="ko-KR" sz="3200" b="1" dirty="0">
              <a:ln>
                <a:solidFill>
                  <a:schemeClr val="bg1">
                    <a:alpha val="55000"/>
                  </a:schemeClr>
                </a:solidFill>
              </a:ln>
              <a:latin typeface="+mn-ea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600646" y="1321570"/>
            <a:ext cx="64452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400" b="1" dirty="0">
                <a:latin typeface="맑은 고딕" pitchFamily="50" charset="-127"/>
              </a:rPr>
              <a:t>※</a:t>
            </a:r>
            <a:r>
              <a:rPr lang="en-US" altLang="ko-KR" sz="2400" b="1" dirty="0">
                <a:ln>
                  <a:solidFill>
                    <a:prstClr val="white">
                      <a:alpha val="55000"/>
                    </a:prstClr>
                  </a:solidFill>
                </a:ln>
                <a:latin typeface="+mn-ea"/>
              </a:rPr>
              <a:t> </a:t>
            </a:r>
            <a:r>
              <a:rPr lang="ko-KR" altLang="en-US" sz="2400" b="1" dirty="0">
                <a:latin typeface="맑은 고딕" pitchFamily="50" charset="-127"/>
              </a:rPr>
              <a:t>유저 인터페이스</a:t>
            </a:r>
            <a:r>
              <a:rPr lang="en-US" altLang="ko-KR" sz="2400" b="1" dirty="0">
                <a:latin typeface="맑은 고딕" pitchFamily="50" charset="-127"/>
              </a:rPr>
              <a:t>(UI)</a:t>
            </a:r>
            <a:endParaRPr lang="ko-KR" altLang="en-US" sz="2400" b="1" dirty="0">
              <a:latin typeface="맑은 고딕" pitchFamily="50" charset="-127"/>
            </a:endParaRP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2018-10-01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장정호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1ACEB-ED61-4652-B860-9AE94454256B}" type="slidenum">
              <a:rPr lang="ko-KR" altLang="en-US" smtClean="0"/>
              <a:pPr/>
              <a:t>32</a:t>
            </a:fld>
            <a:endParaRPr lang="ko-KR" altLang="en-US"/>
          </a:p>
        </p:txBody>
      </p:sp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378" y="239643"/>
            <a:ext cx="560742" cy="60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직사각형 33"/>
          <p:cNvSpPr/>
          <p:nvPr/>
        </p:nvSpPr>
        <p:spPr>
          <a:xfrm>
            <a:off x="1204429" y="5797270"/>
            <a:ext cx="232072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b="1">
                <a:ln>
                  <a:solidFill>
                    <a:prstClr val="white">
                      <a:alpha val="55000"/>
                    </a:prstClr>
                  </a:solidFill>
                </a:ln>
                <a:latin typeface="+mn-ea"/>
                <a:sym typeface="Wingdings" pitchFamily="2" charset="2"/>
              </a:rPr>
              <a:t>단어 퀴즈</a:t>
            </a:r>
            <a:endParaRPr lang="en-US" altLang="ko-KR" b="1" dirty="0">
              <a:ln>
                <a:solidFill>
                  <a:prstClr val="white">
                    <a:alpha val="55000"/>
                  </a:prstClr>
                </a:solidFill>
              </a:ln>
              <a:latin typeface="+mn-ea"/>
              <a:sym typeface="Wingdings" pitchFamily="2" charset="2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220072" y="5797270"/>
            <a:ext cx="232072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b="1" dirty="0">
                <a:ln>
                  <a:solidFill>
                    <a:prstClr val="white">
                      <a:alpha val="55000"/>
                    </a:prstClr>
                  </a:solidFill>
                </a:ln>
                <a:latin typeface="+mn-ea"/>
                <a:sym typeface="Wingdings" pitchFamily="2" charset="2"/>
              </a:rPr>
              <a:t>단어 오답</a:t>
            </a:r>
            <a:endParaRPr lang="en-US" altLang="ko-KR" b="1" dirty="0">
              <a:ln>
                <a:solidFill>
                  <a:prstClr val="white">
                    <a:alpha val="55000"/>
                  </a:prstClr>
                </a:solidFill>
              </a:ln>
              <a:latin typeface="+mn-ea"/>
              <a:sym typeface="Wingdings" pitchFamily="2" charset="2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87625" y="2060848"/>
            <a:ext cx="2354334" cy="361725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20072" y="2084714"/>
            <a:ext cx="2354334" cy="3610287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204723292"/>
      </p:ext>
    </p:extLst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4429" y="2084713"/>
            <a:ext cx="2320723" cy="358015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4" cstate="print"/>
          <a:srcRect t="29954" b="45530"/>
          <a:stretch>
            <a:fillRect/>
          </a:stretch>
        </p:blipFill>
        <p:spPr bwMode="auto">
          <a:xfrm>
            <a:off x="-9525" y="908720"/>
            <a:ext cx="9163050" cy="45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333011" y="313441"/>
            <a:ext cx="1569813" cy="523271"/>
          </a:xfrm>
          <a:prstGeom prst="rect">
            <a:avLst/>
          </a:prstGeom>
        </p:spPr>
      </p:pic>
      <p:cxnSp>
        <p:nvCxnSpPr>
          <p:cNvPr id="23" name="직선 연결선 22"/>
          <p:cNvCxnSpPr/>
          <p:nvPr/>
        </p:nvCxnSpPr>
        <p:spPr>
          <a:xfrm>
            <a:off x="611560" y="6234927"/>
            <a:ext cx="8034282" cy="2385"/>
          </a:xfrm>
          <a:prstGeom prst="line">
            <a:avLst/>
          </a:prstGeom>
          <a:ln w="63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844178" y="241433"/>
            <a:ext cx="7988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n>
                  <a:solidFill>
                    <a:schemeClr val="bg1">
                      <a:alpha val="55000"/>
                    </a:schemeClr>
                  </a:solidFill>
                </a:ln>
                <a:latin typeface="+mn-ea"/>
              </a:rPr>
              <a:t>Ⅳ. </a:t>
            </a:r>
            <a:r>
              <a:rPr lang="ko-KR" altLang="en-US" sz="3200" b="1" dirty="0">
                <a:ln>
                  <a:solidFill>
                    <a:schemeClr val="bg1">
                      <a:alpha val="55000"/>
                    </a:schemeClr>
                  </a:solidFill>
                </a:ln>
                <a:latin typeface="+mn-ea"/>
              </a:rPr>
              <a:t>시스템 구현</a:t>
            </a:r>
            <a:endParaRPr lang="en-US" altLang="ko-KR" sz="3200" b="1" dirty="0">
              <a:ln>
                <a:solidFill>
                  <a:schemeClr val="bg1">
                    <a:alpha val="55000"/>
                  </a:schemeClr>
                </a:solidFill>
              </a:ln>
              <a:latin typeface="+mn-ea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600646" y="1321570"/>
            <a:ext cx="64452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400" b="1" dirty="0">
                <a:latin typeface="맑은 고딕" pitchFamily="50" charset="-127"/>
              </a:rPr>
              <a:t>※</a:t>
            </a:r>
            <a:r>
              <a:rPr lang="en-US" altLang="ko-KR" sz="2400" b="1" dirty="0">
                <a:ln>
                  <a:solidFill>
                    <a:prstClr val="white">
                      <a:alpha val="55000"/>
                    </a:prstClr>
                  </a:solidFill>
                </a:ln>
                <a:latin typeface="+mn-ea"/>
              </a:rPr>
              <a:t> </a:t>
            </a:r>
            <a:r>
              <a:rPr lang="ko-KR" altLang="en-US" sz="2400" b="1" dirty="0">
                <a:latin typeface="맑은 고딕" pitchFamily="50" charset="-127"/>
              </a:rPr>
              <a:t>유저 인터페이스</a:t>
            </a:r>
            <a:r>
              <a:rPr lang="en-US" altLang="ko-KR" sz="2400" b="1" dirty="0">
                <a:latin typeface="맑은 고딕" pitchFamily="50" charset="-127"/>
              </a:rPr>
              <a:t>(UI)</a:t>
            </a:r>
            <a:endParaRPr lang="ko-KR" altLang="en-US" sz="2400" b="1" dirty="0">
              <a:latin typeface="맑은 고딕" pitchFamily="50" charset="-127"/>
            </a:endParaRP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2018-10-01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장정호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1ACEB-ED61-4652-B860-9AE94454256B}" type="slidenum">
              <a:rPr lang="ko-KR" altLang="en-US" smtClean="0"/>
              <a:pPr/>
              <a:t>33</a:t>
            </a:fld>
            <a:endParaRPr lang="ko-KR" altLang="en-US"/>
          </a:p>
        </p:txBody>
      </p:sp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378" y="239643"/>
            <a:ext cx="560742" cy="60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직사각형 33"/>
          <p:cNvSpPr/>
          <p:nvPr/>
        </p:nvSpPr>
        <p:spPr>
          <a:xfrm>
            <a:off x="1204429" y="5797270"/>
            <a:ext cx="232072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b="1" dirty="0">
                <a:ln>
                  <a:solidFill>
                    <a:prstClr val="white">
                      <a:alpha val="55000"/>
                    </a:prstClr>
                  </a:solidFill>
                </a:ln>
                <a:latin typeface="+mn-ea"/>
                <a:sym typeface="Wingdings" pitchFamily="2" charset="2"/>
              </a:rPr>
              <a:t>대본 퀴즈</a:t>
            </a:r>
            <a:endParaRPr lang="en-US" altLang="ko-KR" b="1" dirty="0">
              <a:ln>
                <a:solidFill>
                  <a:prstClr val="white">
                    <a:alpha val="55000"/>
                  </a:prstClr>
                </a:solidFill>
              </a:ln>
              <a:latin typeface="+mn-ea"/>
              <a:sym typeface="Wingdings" pitchFamily="2" charset="2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220072" y="5797270"/>
            <a:ext cx="232072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b="1" dirty="0">
                <a:ln>
                  <a:solidFill>
                    <a:prstClr val="white">
                      <a:alpha val="55000"/>
                    </a:prstClr>
                  </a:solidFill>
                </a:ln>
                <a:latin typeface="+mn-ea"/>
                <a:sym typeface="Wingdings" pitchFamily="2" charset="2"/>
              </a:rPr>
              <a:t>대본 오답</a:t>
            </a:r>
            <a:endParaRPr lang="en-US" altLang="ko-KR" b="1" dirty="0">
              <a:ln>
                <a:solidFill>
                  <a:prstClr val="white">
                    <a:alpha val="55000"/>
                  </a:prstClr>
                </a:solidFill>
              </a:ln>
              <a:latin typeface="+mn-ea"/>
              <a:sym typeface="Wingdings" pitchFamily="2" charset="2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92080" y="2084713"/>
            <a:ext cx="2320723" cy="3720167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632306740"/>
      </p:ext>
    </p:extLst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8588" y="2057362"/>
            <a:ext cx="2264683" cy="36000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4" cstate="print"/>
          <a:srcRect t="29954" b="45530"/>
          <a:stretch>
            <a:fillRect/>
          </a:stretch>
        </p:blipFill>
        <p:spPr bwMode="auto">
          <a:xfrm>
            <a:off x="-9525" y="908720"/>
            <a:ext cx="9163050" cy="45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333011" y="313441"/>
            <a:ext cx="1569813" cy="523271"/>
          </a:xfrm>
          <a:prstGeom prst="rect">
            <a:avLst/>
          </a:prstGeom>
        </p:spPr>
      </p:pic>
      <p:cxnSp>
        <p:nvCxnSpPr>
          <p:cNvPr id="23" name="직선 연결선 22"/>
          <p:cNvCxnSpPr/>
          <p:nvPr/>
        </p:nvCxnSpPr>
        <p:spPr>
          <a:xfrm>
            <a:off x="611560" y="6234927"/>
            <a:ext cx="8034282" cy="2385"/>
          </a:xfrm>
          <a:prstGeom prst="line">
            <a:avLst/>
          </a:prstGeom>
          <a:ln w="63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844178" y="241433"/>
            <a:ext cx="7988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n>
                  <a:solidFill>
                    <a:schemeClr val="bg1">
                      <a:alpha val="55000"/>
                    </a:schemeClr>
                  </a:solidFill>
                </a:ln>
                <a:latin typeface="+mn-ea"/>
              </a:rPr>
              <a:t>Ⅳ. </a:t>
            </a:r>
            <a:r>
              <a:rPr lang="ko-KR" altLang="en-US" sz="3200" b="1" dirty="0">
                <a:ln>
                  <a:solidFill>
                    <a:schemeClr val="bg1">
                      <a:alpha val="55000"/>
                    </a:schemeClr>
                  </a:solidFill>
                </a:ln>
                <a:latin typeface="+mn-ea"/>
              </a:rPr>
              <a:t>시스템 구현</a:t>
            </a:r>
            <a:endParaRPr lang="en-US" altLang="ko-KR" sz="3200" b="1" dirty="0">
              <a:ln>
                <a:solidFill>
                  <a:schemeClr val="bg1">
                    <a:alpha val="55000"/>
                  </a:schemeClr>
                </a:solidFill>
              </a:ln>
              <a:latin typeface="+mn-ea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600646" y="1321570"/>
            <a:ext cx="64452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400" b="1" dirty="0">
                <a:latin typeface="맑은 고딕" pitchFamily="50" charset="-127"/>
              </a:rPr>
              <a:t>※</a:t>
            </a:r>
            <a:r>
              <a:rPr lang="en-US" altLang="ko-KR" sz="2400" b="1" dirty="0">
                <a:ln>
                  <a:solidFill>
                    <a:prstClr val="white">
                      <a:alpha val="55000"/>
                    </a:prstClr>
                  </a:solidFill>
                </a:ln>
                <a:latin typeface="+mn-ea"/>
              </a:rPr>
              <a:t> </a:t>
            </a:r>
            <a:r>
              <a:rPr lang="ko-KR" altLang="en-US" sz="2400" b="1" dirty="0">
                <a:latin typeface="맑은 고딕" pitchFamily="50" charset="-127"/>
              </a:rPr>
              <a:t>유저 인터페이스</a:t>
            </a:r>
            <a:r>
              <a:rPr lang="en-US" altLang="ko-KR" sz="2400" b="1" dirty="0">
                <a:latin typeface="맑은 고딕" pitchFamily="50" charset="-127"/>
              </a:rPr>
              <a:t>(UI)</a:t>
            </a:r>
            <a:endParaRPr lang="ko-KR" altLang="en-US" sz="2400" b="1" dirty="0">
              <a:latin typeface="맑은 고딕" pitchFamily="50" charset="-127"/>
            </a:endParaRP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/>
              <a:t>2018-10-01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장정호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1ACEB-ED61-4652-B860-9AE94454256B}" type="slidenum">
              <a:rPr lang="ko-KR" altLang="en-US" smtClean="0"/>
              <a:pPr/>
              <a:t>34</a:t>
            </a:fld>
            <a:endParaRPr lang="ko-KR" altLang="en-US"/>
          </a:p>
        </p:txBody>
      </p:sp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378" y="239643"/>
            <a:ext cx="560742" cy="60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직사각형 33"/>
          <p:cNvSpPr/>
          <p:nvPr/>
        </p:nvSpPr>
        <p:spPr>
          <a:xfrm>
            <a:off x="1502548" y="5734025"/>
            <a:ext cx="232072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b="1" dirty="0">
                <a:ln>
                  <a:solidFill>
                    <a:prstClr val="white">
                      <a:alpha val="55000"/>
                    </a:prstClr>
                  </a:solidFill>
                </a:ln>
                <a:latin typeface="+mn-ea"/>
                <a:sym typeface="Wingdings" pitchFamily="2" charset="2"/>
              </a:rPr>
              <a:t> 한국 상식</a:t>
            </a:r>
            <a:endParaRPr lang="en-US" altLang="ko-KR" b="1" dirty="0">
              <a:ln>
                <a:solidFill>
                  <a:prstClr val="white">
                    <a:alpha val="55000"/>
                  </a:prstClr>
                </a:solidFill>
              </a:ln>
              <a:latin typeface="+mn-ea"/>
              <a:sym typeface="Wingdings" pitchFamily="2" charset="2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131626" y="5733256"/>
            <a:ext cx="232072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b="1" dirty="0">
                <a:ln>
                  <a:solidFill>
                    <a:prstClr val="white">
                      <a:alpha val="55000"/>
                    </a:prstClr>
                  </a:solidFill>
                </a:ln>
                <a:latin typeface="+mn-ea"/>
                <a:sym typeface="Wingdings" pitchFamily="2" charset="2"/>
              </a:rPr>
              <a:t>알아 두면 좋은 상식</a:t>
            </a:r>
            <a:endParaRPr lang="en-US" altLang="ko-KR" b="1" dirty="0">
              <a:ln>
                <a:solidFill>
                  <a:prstClr val="white">
                    <a:alpha val="55000"/>
                  </a:prstClr>
                </a:solidFill>
              </a:ln>
              <a:latin typeface="+mn-ea"/>
              <a:sym typeface="Wingdings" pitchFamily="2" charset="2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74352" y="2060848"/>
            <a:ext cx="2235273" cy="36000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203435945"/>
      </p:ext>
    </p:extLst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 cstate="print"/>
          <a:srcRect t="29954" b="45530"/>
          <a:stretch>
            <a:fillRect/>
          </a:stretch>
        </p:blipFill>
        <p:spPr bwMode="auto">
          <a:xfrm>
            <a:off x="-9525" y="908720"/>
            <a:ext cx="9163050" cy="45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333011" y="313441"/>
            <a:ext cx="1569813" cy="523271"/>
          </a:xfrm>
          <a:prstGeom prst="rect">
            <a:avLst/>
          </a:prstGeom>
        </p:spPr>
      </p:pic>
      <p:cxnSp>
        <p:nvCxnSpPr>
          <p:cNvPr id="23" name="직선 연결선 22"/>
          <p:cNvCxnSpPr/>
          <p:nvPr/>
        </p:nvCxnSpPr>
        <p:spPr>
          <a:xfrm>
            <a:off x="611560" y="6234927"/>
            <a:ext cx="8034282" cy="2385"/>
          </a:xfrm>
          <a:prstGeom prst="line">
            <a:avLst/>
          </a:prstGeom>
          <a:ln w="63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844178" y="241433"/>
            <a:ext cx="7988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n>
                  <a:solidFill>
                    <a:schemeClr val="bg1">
                      <a:alpha val="55000"/>
                    </a:schemeClr>
                  </a:solidFill>
                </a:ln>
                <a:latin typeface="+mn-ea"/>
              </a:rPr>
              <a:t>Ⅳ. </a:t>
            </a:r>
            <a:r>
              <a:rPr lang="ko-KR" altLang="en-US" sz="3200" b="1" dirty="0">
                <a:ln>
                  <a:solidFill>
                    <a:schemeClr val="bg1">
                      <a:alpha val="55000"/>
                    </a:schemeClr>
                  </a:solidFill>
                </a:ln>
                <a:latin typeface="+mn-ea"/>
              </a:rPr>
              <a:t>시스템 구현</a:t>
            </a:r>
            <a:endParaRPr lang="en-US" altLang="ko-KR" sz="3200" b="1" dirty="0">
              <a:ln>
                <a:solidFill>
                  <a:schemeClr val="bg1">
                    <a:alpha val="55000"/>
                  </a:schemeClr>
                </a:solidFill>
              </a:ln>
              <a:latin typeface="+mn-ea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600646" y="1321570"/>
            <a:ext cx="64452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400" b="1" dirty="0">
                <a:latin typeface="맑은 고딕" pitchFamily="50" charset="-127"/>
              </a:rPr>
              <a:t>※</a:t>
            </a:r>
            <a:r>
              <a:rPr lang="en-US" altLang="ko-KR" sz="2400" b="1" dirty="0">
                <a:ln>
                  <a:solidFill>
                    <a:prstClr val="white">
                      <a:alpha val="55000"/>
                    </a:prstClr>
                  </a:solidFill>
                </a:ln>
                <a:latin typeface="+mn-ea"/>
              </a:rPr>
              <a:t> </a:t>
            </a:r>
            <a:r>
              <a:rPr lang="ko-KR" altLang="en-US" sz="2400" b="1" dirty="0">
                <a:latin typeface="맑은 고딕" pitchFamily="50" charset="-127"/>
              </a:rPr>
              <a:t>유저 인터페이스</a:t>
            </a:r>
            <a:r>
              <a:rPr lang="en-US" altLang="ko-KR" sz="2400" b="1" dirty="0">
                <a:latin typeface="맑은 고딕" pitchFamily="50" charset="-127"/>
              </a:rPr>
              <a:t>(UI)</a:t>
            </a:r>
            <a:endParaRPr lang="ko-KR" altLang="en-US" sz="2400" b="1" dirty="0">
              <a:latin typeface="맑은 고딕" pitchFamily="50" charset="-127"/>
            </a:endParaRP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D3CA6-9D86-46DD-9FDB-ED86E54B29B5}" type="datetime1">
              <a:rPr lang="ko-KR" altLang="en-US" smtClean="0"/>
              <a:t>2018-12-17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장정호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1ACEB-ED61-4652-B860-9AE94454256B}" type="slidenum">
              <a:rPr lang="ko-KR" altLang="en-US" smtClean="0"/>
              <a:pPr/>
              <a:t>35</a:t>
            </a:fld>
            <a:endParaRPr lang="ko-KR" altLang="en-US"/>
          </a:p>
        </p:txBody>
      </p:sp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378" y="239643"/>
            <a:ext cx="560742" cy="60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직사각형 33"/>
          <p:cNvSpPr/>
          <p:nvPr/>
        </p:nvSpPr>
        <p:spPr>
          <a:xfrm>
            <a:off x="1204429" y="5797270"/>
            <a:ext cx="232072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b="1" dirty="0">
                <a:ln>
                  <a:solidFill>
                    <a:prstClr val="white">
                      <a:alpha val="55000"/>
                    </a:prstClr>
                  </a:solidFill>
                </a:ln>
                <a:latin typeface="+mn-ea"/>
                <a:sym typeface="Wingdings" pitchFamily="2" charset="2"/>
              </a:rPr>
              <a:t>한국어 </a:t>
            </a:r>
            <a:r>
              <a:rPr lang="ko-KR" altLang="en-US" b="1" dirty="0" err="1">
                <a:ln>
                  <a:solidFill>
                    <a:prstClr val="white">
                      <a:alpha val="55000"/>
                    </a:prstClr>
                  </a:solidFill>
                </a:ln>
                <a:latin typeface="+mn-ea"/>
                <a:sym typeface="Wingdings" pitchFamily="2" charset="2"/>
              </a:rPr>
              <a:t>챗봇</a:t>
            </a:r>
            <a:endParaRPr lang="en-US" altLang="ko-KR" b="1" dirty="0">
              <a:ln>
                <a:solidFill>
                  <a:prstClr val="white">
                    <a:alpha val="55000"/>
                  </a:prstClr>
                </a:solidFill>
              </a:ln>
              <a:latin typeface="+mn-ea"/>
              <a:sym typeface="Wingdings" pitchFamily="2" charset="2"/>
            </a:endParaRPr>
          </a:p>
        </p:txBody>
      </p:sp>
      <p:pic>
        <p:nvPicPr>
          <p:cNvPr id="8" name="그림 7" descr="전자기기이(가) 표시된 사진&#10;&#10;매우 높은 신뢰도로 생성된 설명">
            <a:extLst>
              <a:ext uri="{FF2B5EF4-FFF2-40B4-BE49-F238E27FC236}">
                <a16:creationId xmlns:a16="http://schemas.microsoft.com/office/drawing/2014/main" id="{93D5B28E-EE5C-47CC-8B69-3C29BF2D4F5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2662" y="1839633"/>
            <a:ext cx="2339185" cy="4158551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376909022"/>
      </p:ext>
    </p:extLst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날짜 개체 틀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45B87-6A59-425A-B534-E31FA58699BB}" type="datetime1">
              <a:rPr lang="ko-KR" altLang="en-US" smtClean="0"/>
              <a:t>2018-12-17</a:t>
            </a:fld>
            <a:endParaRPr lang="ko-KR" altLang="en-US" dirty="0"/>
          </a:p>
        </p:txBody>
      </p:sp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장정호</a:t>
            </a:r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1ACEB-ED61-4652-B860-9AE94454256B}" type="slidenum">
              <a:rPr lang="ko-KR" altLang="en-US" smtClean="0"/>
              <a:pPr/>
              <a:t>36</a:t>
            </a:fld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386063" y="2292832"/>
            <a:ext cx="8262637" cy="200026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374904" y="2772741"/>
            <a:ext cx="85175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b="1" dirty="0">
                <a:ln>
                  <a:solidFill>
                    <a:schemeClr val="bg1">
                      <a:alpha val="55000"/>
                    </a:schemeClr>
                  </a:solidFill>
                </a:ln>
                <a:latin typeface="+mn-ea"/>
              </a:rPr>
              <a:t>Ⅴ. </a:t>
            </a:r>
            <a:r>
              <a:rPr lang="ko-KR" altLang="en-US" sz="6000" b="1" dirty="0">
                <a:ln>
                  <a:solidFill>
                    <a:schemeClr val="bg1">
                      <a:alpha val="55000"/>
                    </a:schemeClr>
                  </a:solidFill>
                </a:ln>
                <a:latin typeface="+mn-ea"/>
              </a:rPr>
              <a:t>결론</a:t>
            </a:r>
            <a:endParaRPr lang="en-US" altLang="ko-KR" sz="6000" b="1" dirty="0">
              <a:ln>
                <a:solidFill>
                  <a:schemeClr val="bg1">
                    <a:alpha val="55000"/>
                  </a:schemeClr>
                </a:solidFill>
              </a:ln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86835116"/>
      </p:ext>
    </p:extLst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 cstate="print"/>
          <a:srcRect t="29954" b="45530"/>
          <a:stretch>
            <a:fillRect/>
          </a:stretch>
        </p:blipFill>
        <p:spPr bwMode="auto">
          <a:xfrm>
            <a:off x="-9525" y="908720"/>
            <a:ext cx="9163050" cy="45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333011" y="313441"/>
            <a:ext cx="1569813" cy="523271"/>
          </a:xfrm>
          <a:prstGeom prst="rect">
            <a:avLst/>
          </a:prstGeom>
        </p:spPr>
      </p:pic>
      <p:cxnSp>
        <p:nvCxnSpPr>
          <p:cNvPr id="23" name="직선 연결선 22"/>
          <p:cNvCxnSpPr/>
          <p:nvPr/>
        </p:nvCxnSpPr>
        <p:spPr>
          <a:xfrm>
            <a:off x="611560" y="6234927"/>
            <a:ext cx="8034282" cy="2385"/>
          </a:xfrm>
          <a:prstGeom prst="line">
            <a:avLst/>
          </a:prstGeom>
          <a:ln w="63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844178" y="241433"/>
            <a:ext cx="7988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n>
                  <a:solidFill>
                    <a:schemeClr val="bg1">
                      <a:alpha val="55000"/>
                    </a:schemeClr>
                  </a:solidFill>
                </a:ln>
                <a:latin typeface="+mn-ea"/>
              </a:rPr>
              <a:t>Ⅴ. </a:t>
            </a:r>
            <a:r>
              <a:rPr lang="ko-KR" altLang="en-US" sz="3200" b="1" dirty="0">
                <a:ln>
                  <a:solidFill>
                    <a:schemeClr val="bg1">
                      <a:alpha val="55000"/>
                    </a:schemeClr>
                  </a:solidFill>
                </a:ln>
                <a:latin typeface="+mn-ea"/>
              </a:rPr>
              <a:t>결론</a:t>
            </a:r>
            <a:endParaRPr lang="en-US" altLang="ko-KR" sz="3200" b="1" dirty="0">
              <a:ln>
                <a:solidFill>
                  <a:schemeClr val="bg1">
                    <a:alpha val="55000"/>
                  </a:schemeClr>
                </a:solidFill>
              </a:ln>
              <a:latin typeface="+mn-ea"/>
            </a:endParaRP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D3CA6-9D86-46DD-9FDB-ED86E54B29B5}" type="datetime1">
              <a:rPr lang="ko-KR" altLang="en-US" smtClean="0"/>
              <a:t>2018-12-17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장정호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1ACEB-ED61-4652-B860-9AE94454256B}" type="slidenum">
              <a:rPr lang="ko-KR" altLang="en-US" smtClean="0"/>
              <a:pPr/>
              <a:t>37</a:t>
            </a:fld>
            <a:endParaRPr lang="ko-KR" altLang="en-US"/>
          </a:p>
        </p:txBody>
      </p:sp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378" y="239643"/>
            <a:ext cx="560742" cy="60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내용 개체 틀 8">
            <a:extLst>
              <a:ext uri="{FF2B5EF4-FFF2-40B4-BE49-F238E27FC236}">
                <a16:creationId xmlns:a16="http://schemas.microsoft.com/office/drawing/2014/main" id="{E2AA494F-0C6E-4A99-93CC-B959AA65D6CF}"/>
              </a:ext>
            </a:extLst>
          </p:cNvPr>
          <p:cNvSpPr txBox="1">
            <a:spLocks/>
          </p:cNvSpPr>
          <p:nvPr/>
        </p:nvSpPr>
        <p:spPr>
          <a:xfrm>
            <a:off x="630660" y="1237659"/>
            <a:ext cx="7886700" cy="469131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한국어 교육 방법의 새로운 시도</a:t>
            </a: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외국인들이 적은 비용으로 효율적으로</a:t>
            </a:r>
            <a:b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한국어를 배웠으면 </a:t>
            </a:r>
            <a:r>
              <a:rPr lang="ko-KR" altLang="en-US" sz="2400">
                <a:latin typeface="맑은 고딕" panose="020B0503020000020004" pitchFamily="50" charset="-127"/>
                <a:ea typeface="맑은 고딕" panose="020B0503020000020004" pitchFamily="50" charset="-127"/>
              </a:rPr>
              <a:t>하는 바람 </a:t>
            </a: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협업 툴 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Git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위대함을 깨달음</a:t>
            </a: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자연어 처리 분야 매우 어려움</a:t>
            </a:r>
          </a:p>
        </p:txBody>
      </p:sp>
    </p:spTree>
    <p:extLst>
      <p:ext uri="{BB962C8B-B14F-4D97-AF65-F5344CB8AC3E}">
        <p14:creationId xmlns:p14="http://schemas.microsoft.com/office/powerpoint/2010/main" val="152945150"/>
      </p:ext>
    </p:extLst>
  </p:cSld>
  <p:clrMapOvr>
    <a:masterClrMapping/>
  </p:clrMapOvr>
  <p:transition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386063" y="2292832"/>
            <a:ext cx="8262637" cy="200026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374904" y="2772741"/>
            <a:ext cx="82737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b="1" dirty="0">
                <a:ln>
                  <a:solidFill>
                    <a:schemeClr val="bg1">
                      <a:alpha val="55000"/>
                    </a:schemeClr>
                  </a:solidFill>
                </a:ln>
                <a:latin typeface="+mn-ea"/>
              </a:rPr>
              <a:t>Thank you</a:t>
            </a: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C44D933-2FB1-4B1D-8C2B-BDF293E0A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EA964-F421-455C-94F4-AF2ECE4660E5}" type="datetime1">
              <a:rPr lang="ko-KR" altLang="en-US" smtClean="0"/>
              <a:t>2018-12-17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78AB169-95A4-4A16-A5B6-DB3649EC4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장정호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6E628FD-C797-4A1D-8BD2-07B233794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1ACEB-ED61-4652-B860-9AE94454256B}" type="slidenum">
              <a:rPr lang="ko-KR" altLang="en-US" smtClean="0"/>
              <a:pPr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0879229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 cstate="print"/>
          <a:srcRect t="29954" b="45530"/>
          <a:stretch>
            <a:fillRect/>
          </a:stretch>
        </p:blipFill>
        <p:spPr bwMode="auto">
          <a:xfrm>
            <a:off x="-9525" y="908720"/>
            <a:ext cx="9163050" cy="45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333011" y="313441"/>
            <a:ext cx="1569813" cy="523271"/>
          </a:xfrm>
          <a:prstGeom prst="rect">
            <a:avLst/>
          </a:prstGeom>
        </p:spPr>
      </p:pic>
      <p:cxnSp>
        <p:nvCxnSpPr>
          <p:cNvPr id="26" name="직선 연결선 25"/>
          <p:cNvCxnSpPr/>
          <p:nvPr/>
        </p:nvCxnSpPr>
        <p:spPr>
          <a:xfrm>
            <a:off x="611560" y="6234927"/>
            <a:ext cx="8034282" cy="2385"/>
          </a:xfrm>
          <a:prstGeom prst="line">
            <a:avLst/>
          </a:prstGeom>
          <a:ln w="63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600646" y="1321570"/>
            <a:ext cx="64452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맑은 고딕" pitchFamily="50" charset="-127"/>
              </a:rPr>
              <a:t>※</a:t>
            </a:r>
            <a:r>
              <a:rPr lang="en-US" altLang="ko-KR" sz="2400" b="1" dirty="0">
                <a:ln>
                  <a:solidFill>
                    <a:prstClr val="white">
                      <a:alpha val="55000"/>
                    </a:prstClr>
                  </a:solidFill>
                </a:ln>
                <a:latin typeface="+mn-ea"/>
              </a:rPr>
              <a:t> </a:t>
            </a:r>
            <a:r>
              <a:rPr lang="ko-KR" altLang="en-US" sz="2400" b="1" dirty="0">
                <a:ln>
                  <a:solidFill>
                    <a:prstClr val="white">
                      <a:alpha val="55000"/>
                    </a:prstClr>
                  </a:solidFill>
                </a:ln>
                <a:latin typeface="+mn-ea"/>
              </a:rPr>
              <a:t>필요성</a:t>
            </a:r>
            <a:endParaRPr lang="en-US" altLang="ko-KR" sz="2400" b="1" dirty="0">
              <a:ln>
                <a:solidFill>
                  <a:prstClr val="white">
                    <a:alpha val="55000"/>
                  </a:prstClr>
                </a:solidFill>
              </a:ln>
              <a:latin typeface="+mn-e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72060" y="256338"/>
            <a:ext cx="45596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n>
                  <a:solidFill>
                    <a:schemeClr val="bg1">
                      <a:alpha val="55000"/>
                    </a:schemeClr>
                  </a:solidFill>
                </a:ln>
                <a:latin typeface="+mn-ea"/>
              </a:rPr>
              <a:t>Ⅰ. </a:t>
            </a:r>
            <a:r>
              <a:rPr lang="ko-KR" altLang="en-US" sz="3200" b="1" dirty="0">
                <a:ln>
                  <a:solidFill>
                    <a:schemeClr val="bg1">
                      <a:alpha val="55000"/>
                    </a:schemeClr>
                  </a:solidFill>
                </a:ln>
                <a:latin typeface="+mn-ea"/>
              </a:rPr>
              <a:t>시스템 개요</a:t>
            </a:r>
            <a:endParaRPr lang="en-US" altLang="ko-KR" sz="3200" b="1" dirty="0">
              <a:ln>
                <a:solidFill>
                  <a:schemeClr val="bg1">
                    <a:alpha val="55000"/>
                  </a:schemeClr>
                </a:solidFill>
              </a:ln>
              <a:latin typeface="+mn-ea"/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42DAA-FCAB-4F45-965D-5303BBADCA7C}" type="datetime1">
              <a:rPr lang="ko-KR" altLang="en-US" smtClean="0"/>
              <a:t>2018-12-17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장정호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1ACEB-ED61-4652-B860-9AE94454256B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743983" y="4199394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1"/>
                </a:solidFill>
                <a:latin typeface="+mn-ea"/>
                <a:cs typeface="Arial" pitchFamily="34" charset="0"/>
              </a:rPr>
              <a:t>01</a:t>
            </a:r>
            <a:endParaRPr lang="ko-KR" altLang="en-US" b="1" dirty="0">
              <a:solidFill>
                <a:schemeClr val="accent1"/>
              </a:solidFill>
              <a:latin typeface="+mn-ea"/>
              <a:cs typeface="Arial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130999" y="4175127"/>
            <a:ext cx="2410826" cy="388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다문화 가정 인구 증가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931851" y="4193616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2"/>
                </a:solidFill>
                <a:latin typeface="+mn-ea"/>
                <a:cs typeface="Arial" pitchFamily="34" charset="0"/>
              </a:rPr>
              <a:t>02</a:t>
            </a:r>
            <a:endParaRPr lang="ko-KR" altLang="en-US" b="1" dirty="0">
              <a:solidFill>
                <a:schemeClr val="accent2"/>
              </a:solidFill>
              <a:latin typeface="+mn-ea"/>
              <a:cs typeface="Arial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341767" y="4160350"/>
            <a:ext cx="2703283" cy="388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외국인의 한국어 교육 수요 급증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936456" y="4197169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3"/>
                </a:solidFill>
                <a:latin typeface="+mn-ea"/>
                <a:cs typeface="Arial" pitchFamily="34" charset="0"/>
              </a:rPr>
              <a:t>03</a:t>
            </a:r>
            <a:endParaRPr lang="ko-KR" altLang="en-US" b="1" dirty="0">
              <a:solidFill>
                <a:schemeClr val="accent3"/>
              </a:solidFill>
              <a:latin typeface="+mn-ea"/>
              <a:cs typeface="Arial" pitchFamily="34" charset="0"/>
            </a:endParaRPr>
          </a:p>
        </p:txBody>
      </p:sp>
      <p:grpSp>
        <p:nvGrpSpPr>
          <p:cNvPr id="37" name="Group 21"/>
          <p:cNvGrpSpPr/>
          <p:nvPr/>
        </p:nvGrpSpPr>
        <p:grpSpPr>
          <a:xfrm>
            <a:off x="5946451" y="4155847"/>
            <a:ext cx="3115034" cy="851754"/>
            <a:chOff x="2113657" y="3985558"/>
            <a:chExt cx="2739430" cy="851754"/>
          </a:xfrm>
        </p:grpSpPr>
        <p:sp>
          <p:nvSpPr>
            <p:cNvPr id="38" name="TextBox 37"/>
            <p:cNvSpPr txBox="1"/>
            <p:nvPr/>
          </p:nvSpPr>
          <p:spPr>
            <a:xfrm>
              <a:off x="2113657" y="4560313"/>
              <a:ext cx="21201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.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475760" y="3985558"/>
              <a:ext cx="2377327" cy="3885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한국인 교사의 공급 부족</a:t>
              </a:r>
            </a:p>
          </p:txBody>
        </p:sp>
      </p:grpSp>
      <p:pic>
        <p:nvPicPr>
          <p:cNvPr id="40" name="Picture 2" descr="ë¤ë¬¸í ê°ì  ì¦ê° ì¶ì´ì ëí ì´ë¯¸ì§ ê²ìê²°ê³¼">
            <a:extLst>
              <a:ext uri="{FF2B5EF4-FFF2-40B4-BE49-F238E27FC236}">
                <a16:creationId xmlns:a16="http://schemas.microsoft.com/office/drawing/2014/main" id="{8F9FEB1A-9323-4D65-8330-D6D8D167BF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80" b="5180"/>
          <a:stretch>
            <a:fillRect/>
          </a:stretch>
        </p:blipFill>
        <p:spPr bwMode="auto">
          <a:xfrm>
            <a:off x="740132" y="2069445"/>
            <a:ext cx="2448545" cy="2024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3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378" y="239643"/>
            <a:ext cx="560742" cy="60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3" name="그림 개체 틀 2">
            <a:extLst>
              <a:ext uri="{FF2B5EF4-FFF2-40B4-BE49-F238E27FC236}">
                <a16:creationId xmlns:a16="http://schemas.microsoft.com/office/drawing/2014/main" id="{7885BF91-ADED-4297-9238-1AC3FB503BB1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l="4681" r="4681"/>
          <a:stretch>
            <a:fillRect/>
          </a:stretch>
        </p:blipFill>
        <p:spPr>
          <a:xfrm>
            <a:off x="3341767" y="2060848"/>
            <a:ext cx="2448273" cy="2024054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E0FBCB7F-64FF-4B2A-9507-597B965F6AF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99511" y="2541608"/>
            <a:ext cx="2467000" cy="117135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6106242-4F4E-4A73-A452-3072B8235E6E}"/>
              </a:ext>
            </a:extLst>
          </p:cNvPr>
          <p:cNvSpPr txBox="1"/>
          <p:nvPr/>
        </p:nvSpPr>
        <p:spPr>
          <a:xfrm>
            <a:off x="3149488" y="5320825"/>
            <a:ext cx="28328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rgbClr val="FF0000"/>
                </a:solidFill>
              </a:rPr>
              <a:t>한국어 교육 앱</a:t>
            </a:r>
            <a:endParaRPr lang="ko-KR" altLang="en-US" sz="3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ACE4DB-04BC-40E1-99C3-A09E8A0C91AF}"/>
              </a:ext>
            </a:extLst>
          </p:cNvPr>
          <p:cNvSpPr txBox="1"/>
          <p:nvPr/>
        </p:nvSpPr>
        <p:spPr>
          <a:xfrm>
            <a:off x="2126772" y="4880129"/>
            <a:ext cx="4936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교사를 대신하고</a:t>
            </a:r>
            <a:r>
              <a:rPr lang="en-US" altLang="ko-KR" dirty="0"/>
              <a:t>,</a:t>
            </a:r>
            <a:r>
              <a:rPr lang="ko-KR" altLang="en-US" dirty="0"/>
              <a:t> 많은 수요를 충족시킬 수 있는</a:t>
            </a:r>
          </a:p>
        </p:txBody>
      </p:sp>
    </p:spTree>
    <p:extLst>
      <p:ext uri="{BB962C8B-B14F-4D97-AF65-F5344CB8AC3E}">
        <p14:creationId xmlns:p14="http://schemas.microsoft.com/office/powerpoint/2010/main" val="2861155971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 cstate="print"/>
          <a:srcRect t="29954" b="45530"/>
          <a:stretch>
            <a:fillRect/>
          </a:stretch>
        </p:blipFill>
        <p:spPr bwMode="auto">
          <a:xfrm>
            <a:off x="-9525" y="908720"/>
            <a:ext cx="9163050" cy="45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333011" y="313441"/>
            <a:ext cx="1569813" cy="523271"/>
          </a:xfrm>
          <a:prstGeom prst="rect">
            <a:avLst/>
          </a:prstGeom>
        </p:spPr>
      </p:pic>
      <p:cxnSp>
        <p:nvCxnSpPr>
          <p:cNvPr id="26" name="직선 연결선 25"/>
          <p:cNvCxnSpPr/>
          <p:nvPr/>
        </p:nvCxnSpPr>
        <p:spPr>
          <a:xfrm>
            <a:off x="611560" y="6234927"/>
            <a:ext cx="8034282" cy="2385"/>
          </a:xfrm>
          <a:prstGeom prst="line">
            <a:avLst/>
          </a:prstGeom>
          <a:ln w="63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600646" y="1321570"/>
            <a:ext cx="64452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맑은 고딕" pitchFamily="50" charset="-127"/>
              </a:rPr>
              <a:t>※</a:t>
            </a:r>
            <a:r>
              <a:rPr lang="en-US" altLang="ko-KR" sz="2400" b="1" dirty="0">
                <a:ln>
                  <a:solidFill>
                    <a:prstClr val="white">
                      <a:alpha val="55000"/>
                    </a:prstClr>
                  </a:solidFill>
                </a:ln>
                <a:latin typeface="+mn-ea"/>
              </a:rPr>
              <a:t> </a:t>
            </a:r>
            <a:r>
              <a:rPr lang="ko-KR" altLang="en-US" sz="2400" b="1" dirty="0">
                <a:ln>
                  <a:solidFill>
                    <a:prstClr val="white">
                      <a:alpha val="55000"/>
                    </a:prstClr>
                  </a:solidFill>
                </a:ln>
                <a:latin typeface="+mn-ea"/>
              </a:rPr>
              <a:t>차별성</a:t>
            </a:r>
            <a:endParaRPr lang="en-US" altLang="ko-KR" sz="2400" b="1" dirty="0">
              <a:ln>
                <a:solidFill>
                  <a:prstClr val="white">
                    <a:alpha val="55000"/>
                  </a:prstClr>
                </a:solidFill>
              </a:ln>
              <a:latin typeface="+mn-e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72060" y="256338"/>
            <a:ext cx="45596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n>
                  <a:solidFill>
                    <a:schemeClr val="bg1">
                      <a:alpha val="55000"/>
                    </a:schemeClr>
                  </a:solidFill>
                </a:ln>
                <a:latin typeface="+mn-ea"/>
              </a:rPr>
              <a:t>Ⅰ. </a:t>
            </a:r>
            <a:r>
              <a:rPr lang="ko-KR" altLang="en-US" sz="3200" b="1" dirty="0">
                <a:ln>
                  <a:solidFill>
                    <a:schemeClr val="bg1">
                      <a:alpha val="55000"/>
                    </a:schemeClr>
                  </a:solidFill>
                </a:ln>
                <a:latin typeface="+mn-ea"/>
              </a:rPr>
              <a:t>시스템 개요</a:t>
            </a:r>
            <a:endParaRPr lang="en-US" altLang="ko-KR" sz="3200" b="1" dirty="0">
              <a:ln>
                <a:solidFill>
                  <a:schemeClr val="bg1">
                    <a:alpha val="55000"/>
                  </a:schemeClr>
                </a:solidFill>
              </a:ln>
              <a:latin typeface="+mn-ea"/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42DAA-FCAB-4F45-965D-5303BBADCA7C}" type="datetime1">
              <a:rPr lang="ko-KR" altLang="en-US" smtClean="0"/>
              <a:t>2018-12-17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장정호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1ACEB-ED61-4652-B860-9AE94454256B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164751" y="4193397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1"/>
                </a:solidFill>
                <a:latin typeface="+mn-ea"/>
                <a:cs typeface="Arial" pitchFamily="34" charset="0"/>
              </a:rPr>
              <a:t>01</a:t>
            </a:r>
            <a:endParaRPr lang="ko-KR" altLang="en-US" b="1" dirty="0">
              <a:solidFill>
                <a:schemeClr val="accent1"/>
              </a:solidFill>
              <a:latin typeface="+mn-ea"/>
              <a:cs typeface="Arial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551767" y="4169130"/>
            <a:ext cx="2410826" cy="388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한국어 말하기 듣기 어려움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578018" y="4200902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2"/>
                </a:solidFill>
                <a:latin typeface="+mn-ea"/>
                <a:cs typeface="Arial" pitchFamily="34" charset="0"/>
              </a:rPr>
              <a:t>02</a:t>
            </a:r>
            <a:endParaRPr lang="ko-KR" altLang="en-US" b="1" dirty="0">
              <a:solidFill>
                <a:schemeClr val="accent2"/>
              </a:solidFill>
              <a:latin typeface="+mn-ea"/>
              <a:cs typeface="Arial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987934" y="4167636"/>
            <a:ext cx="2703283" cy="388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대화 연습이 효과적인 학습법 </a:t>
            </a:r>
          </a:p>
        </p:txBody>
      </p:sp>
      <p:pic>
        <p:nvPicPr>
          <p:cNvPr id="83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378" y="239643"/>
            <a:ext cx="560742" cy="60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6106242-4F4E-4A73-A452-3072B8235E6E}"/>
              </a:ext>
            </a:extLst>
          </p:cNvPr>
          <p:cNvSpPr txBox="1"/>
          <p:nvPr/>
        </p:nvSpPr>
        <p:spPr>
          <a:xfrm>
            <a:off x="2077080" y="5320825"/>
            <a:ext cx="49776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/>
              <a:t>앱에 </a:t>
            </a:r>
            <a:r>
              <a:rPr lang="ko-KR" altLang="en-US" sz="3200" b="1" dirty="0" err="1">
                <a:solidFill>
                  <a:srgbClr val="FF0000"/>
                </a:solidFill>
              </a:rPr>
              <a:t>챗봇</a:t>
            </a:r>
            <a:r>
              <a:rPr lang="ko-KR" altLang="en-US" sz="3200" dirty="0" err="1"/>
              <a:t>을</a:t>
            </a:r>
            <a:r>
              <a:rPr lang="ko-KR" altLang="en-US" sz="3200" dirty="0"/>
              <a:t> 접목시켜 보자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ACE4DB-04BC-40E1-99C3-A09E8A0C91AF}"/>
              </a:ext>
            </a:extLst>
          </p:cNvPr>
          <p:cNvSpPr txBox="1"/>
          <p:nvPr/>
        </p:nvSpPr>
        <p:spPr>
          <a:xfrm>
            <a:off x="1920594" y="4885531"/>
            <a:ext cx="5290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말하기</a:t>
            </a:r>
            <a:r>
              <a:rPr lang="en-US" altLang="ko-KR" dirty="0"/>
              <a:t>, </a:t>
            </a:r>
            <a:r>
              <a:rPr lang="ko-KR" altLang="en-US" dirty="0"/>
              <a:t>듣기 학습이 동시에 가능한 실전 대화 학습</a:t>
            </a:r>
            <a:r>
              <a:rPr lang="en-US" altLang="ko-KR" dirty="0"/>
              <a:t>?</a:t>
            </a:r>
            <a:endParaRPr lang="ko-KR" altLang="en-US" dirty="0"/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58EE057A-6BFE-4245-928E-C314B023A35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1600" y="2128734"/>
            <a:ext cx="3097941" cy="2036720"/>
          </a:xfrm>
          <a:prstGeom prst="rect">
            <a:avLst/>
          </a:prstGeom>
        </p:spPr>
      </p:pic>
      <p:pic>
        <p:nvPicPr>
          <p:cNvPr id="25" name="Picture 2" descr="http://www.womaneconomy.kr/news/photo/201505/13853_16166_5819.jpg">
            <a:extLst>
              <a:ext uri="{FF2B5EF4-FFF2-40B4-BE49-F238E27FC236}">
                <a16:creationId xmlns:a16="http://schemas.microsoft.com/office/drawing/2014/main" id="{7C89C241-31C0-4224-A927-93FE5E6A5A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7322" y="1984759"/>
            <a:ext cx="2994463" cy="2040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9F218B0-8427-46FE-84E5-8181316CD8A9}"/>
              </a:ext>
            </a:extLst>
          </p:cNvPr>
          <p:cNvSpPr txBox="1"/>
          <p:nvPr/>
        </p:nvSpPr>
        <p:spPr>
          <a:xfrm>
            <a:off x="1745241" y="1881105"/>
            <a:ext cx="13324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한국어 어려운 점</a:t>
            </a:r>
          </a:p>
        </p:txBody>
      </p:sp>
    </p:spTree>
    <p:extLst>
      <p:ext uri="{BB962C8B-B14F-4D97-AF65-F5344CB8AC3E}">
        <p14:creationId xmlns:p14="http://schemas.microsoft.com/office/powerpoint/2010/main" val="397082175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 cstate="print"/>
          <a:srcRect t="29954" b="45530"/>
          <a:stretch>
            <a:fillRect/>
          </a:stretch>
        </p:blipFill>
        <p:spPr bwMode="auto">
          <a:xfrm>
            <a:off x="-9525" y="908720"/>
            <a:ext cx="9163050" cy="45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직사각형 7"/>
          <p:cNvSpPr/>
          <p:nvPr/>
        </p:nvSpPr>
        <p:spPr>
          <a:xfrm>
            <a:off x="600646" y="1321570"/>
            <a:ext cx="64452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맑은 고딕" pitchFamily="50" charset="-127"/>
              </a:rPr>
              <a:t>※</a:t>
            </a:r>
            <a:r>
              <a:rPr lang="en-US" altLang="ko-KR" sz="2400" b="1" dirty="0">
                <a:ln>
                  <a:solidFill>
                    <a:prstClr val="white">
                      <a:alpha val="55000"/>
                    </a:prstClr>
                  </a:solidFill>
                </a:ln>
                <a:latin typeface="+mn-ea"/>
              </a:rPr>
              <a:t> </a:t>
            </a:r>
            <a:r>
              <a:rPr lang="ko-KR" altLang="en-US" sz="2400" b="1" dirty="0" err="1">
                <a:ln>
                  <a:solidFill>
                    <a:prstClr val="white">
                      <a:alpha val="55000"/>
                    </a:prstClr>
                  </a:solidFill>
                </a:ln>
                <a:latin typeface="+mn-ea"/>
              </a:rPr>
              <a:t>챗봇이란</a:t>
            </a:r>
            <a:r>
              <a:rPr lang="en-US" altLang="ko-KR" sz="2400" b="1" dirty="0">
                <a:ln>
                  <a:solidFill>
                    <a:prstClr val="white">
                      <a:alpha val="55000"/>
                    </a:prstClr>
                  </a:solidFill>
                </a:ln>
                <a:latin typeface="+mn-ea"/>
              </a:rPr>
              <a:t>?</a:t>
            </a:r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333011" y="313441"/>
            <a:ext cx="1569813" cy="523271"/>
          </a:xfrm>
          <a:prstGeom prst="rect">
            <a:avLst/>
          </a:prstGeom>
        </p:spPr>
      </p:pic>
      <p:cxnSp>
        <p:nvCxnSpPr>
          <p:cNvPr id="31" name="직선 연결선 30"/>
          <p:cNvCxnSpPr/>
          <p:nvPr/>
        </p:nvCxnSpPr>
        <p:spPr>
          <a:xfrm>
            <a:off x="611560" y="6234927"/>
            <a:ext cx="8034282" cy="2385"/>
          </a:xfrm>
          <a:prstGeom prst="line">
            <a:avLst/>
          </a:prstGeom>
          <a:ln w="63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872060" y="256338"/>
            <a:ext cx="45596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n>
                  <a:solidFill>
                    <a:schemeClr val="bg1">
                      <a:alpha val="55000"/>
                    </a:schemeClr>
                  </a:solidFill>
                </a:ln>
                <a:latin typeface="+mn-ea"/>
              </a:rPr>
              <a:t>Ⅰ. </a:t>
            </a:r>
            <a:r>
              <a:rPr lang="ko-KR" altLang="en-US" sz="3200" b="1" dirty="0">
                <a:ln>
                  <a:solidFill>
                    <a:schemeClr val="bg1">
                      <a:alpha val="55000"/>
                    </a:schemeClr>
                  </a:solidFill>
                </a:ln>
                <a:latin typeface="+mn-ea"/>
              </a:rPr>
              <a:t>시스템 개요</a:t>
            </a:r>
            <a:endParaRPr lang="en-US" altLang="ko-KR" sz="3200" b="1" dirty="0">
              <a:ln>
                <a:solidFill>
                  <a:schemeClr val="bg1">
                    <a:alpha val="55000"/>
                  </a:schemeClr>
                </a:solidFill>
              </a:ln>
              <a:latin typeface="+mn-ea"/>
            </a:endParaRP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C0499-E72E-4F73-BE59-52EF99D35343}" type="datetime1">
              <a:rPr lang="ko-KR" altLang="en-US" smtClean="0"/>
              <a:t>2018-12-17</a:t>
            </a:fld>
            <a:endParaRPr lang="ko-KR" altLang="en-US" dirty="0"/>
          </a:p>
        </p:txBody>
      </p:sp>
      <p:sp>
        <p:nvSpPr>
          <p:cNvPr id="10" name="바닥글 개체 틀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장정호</a:t>
            </a: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1ACEB-ED61-4652-B860-9AE94454256B}" type="slidenum">
              <a:rPr lang="ko-KR" altLang="en-US" smtClean="0"/>
              <a:pPr/>
              <a:t>6</a:t>
            </a:fld>
            <a:endParaRPr lang="ko-KR" altLang="en-US"/>
          </a:p>
        </p:txBody>
      </p:sp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378" y="239643"/>
            <a:ext cx="560742" cy="60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내용 개체 틀 8">
            <a:extLst>
              <a:ext uri="{FF2B5EF4-FFF2-40B4-BE49-F238E27FC236}">
                <a16:creationId xmlns:a16="http://schemas.microsoft.com/office/drawing/2014/main" id="{F2031E13-F827-49A9-AA07-EC6F399BF607}"/>
              </a:ext>
            </a:extLst>
          </p:cNvPr>
          <p:cNvSpPr txBox="1">
            <a:spLocks/>
          </p:cNvSpPr>
          <p:nvPr/>
        </p:nvSpPr>
        <p:spPr>
          <a:xfrm>
            <a:off x="630660" y="1783235"/>
            <a:ext cx="7886700" cy="414573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음성이나 문자를 통해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 algn="ctr">
              <a:buFont typeface="Arial" pitchFamily="34" charset="0"/>
              <a:buNone/>
            </a:pPr>
            <a:r>
              <a:rPr lang="ko-KR" altLang="en-US" dirty="0">
                <a:solidFill>
                  <a:srgbClr val="ED1C24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정해진 응답 규칙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에 따라 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 algn="ctr">
              <a:buFont typeface="Arial" pitchFamily="34" charset="0"/>
              <a:buNone/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대화를 수행하는 컴퓨터 프로그램</a:t>
            </a:r>
          </a:p>
        </p:txBody>
      </p:sp>
    </p:spTree>
    <p:extLst>
      <p:ext uri="{BB962C8B-B14F-4D97-AF65-F5344CB8AC3E}">
        <p14:creationId xmlns:p14="http://schemas.microsoft.com/office/powerpoint/2010/main" val="2766015004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 cstate="print"/>
          <a:srcRect t="29954" b="45530"/>
          <a:stretch>
            <a:fillRect/>
          </a:stretch>
        </p:blipFill>
        <p:spPr bwMode="auto">
          <a:xfrm>
            <a:off x="-9525" y="908720"/>
            <a:ext cx="9163050" cy="45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직사각형 7"/>
          <p:cNvSpPr/>
          <p:nvPr/>
        </p:nvSpPr>
        <p:spPr>
          <a:xfrm>
            <a:off x="600646" y="1321570"/>
            <a:ext cx="64452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맑은 고딕" pitchFamily="50" charset="-127"/>
              </a:rPr>
              <a:t>※</a:t>
            </a:r>
            <a:r>
              <a:rPr lang="en-US" altLang="ko-KR" sz="2400" b="1" dirty="0">
                <a:ln>
                  <a:solidFill>
                    <a:prstClr val="white">
                      <a:alpha val="55000"/>
                    </a:prstClr>
                  </a:solidFill>
                </a:ln>
                <a:latin typeface="+mn-ea"/>
              </a:rPr>
              <a:t> </a:t>
            </a:r>
            <a:r>
              <a:rPr lang="ko-KR" altLang="en-US" sz="2400" b="1" dirty="0" err="1">
                <a:ln>
                  <a:solidFill>
                    <a:prstClr val="white">
                      <a:alpha val="55000"/>
                    </a:prstClr>
                  </a:solidFill>
                </a:ln>
                <a:latin typeface="+mn-ea"/>
              </a:rPr>
              <a:t>챗봇이란</a:t>
            </a:r>
            <a:r>
              <a:rPr lang="en-US" altLang="ko-KR" sz="2400" b="1" dirty="0">
                <a:ln>
                  <a:solidFill>
                    <a:prstClr val="white">
                      <a:alpha val="55000"/>
                    </a:prstClr>
                  </a:solidFill>
                </a:ln>
                <a:latin typeface="+mn-ea"/>
              </a:rPr>
              <a:t>? - </a:t>
            </a:r>
            <a:r>
              <a:rPr lang="ko-KR" altLang="en-US" sz="2400" b="1" dirty="0">
                <a:ln>
                  <a:solidFill>
                    <a:prstClr val="white">
                      <a:alpha val="55000"/>
                    </a:prstClr>
                  </a:solidFill>
                </a:ln>
                <a:latin typeface="+mn-ea"/>
              </a:rPr>
              <a:t>사례</a:t>
            </a:r>
            <a:endParaRPr lang="en-US" altLang="ko-KR" sz="2400" b="1" dirty="0">
              <a:ln>
                <a:solidFill>
                  <a:prstClr val="white">
                    <a:alpha val="55000"/>
                  </a:prstClr>
                </a:solidFill>
              </a:ln>
              <a:latin typeface="+mn-ea"/>
            </a:endParaRPr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333011" y="313441"/>
            <a:ext cx="1569813" cy="523271"/>
          </a:xfrm>
          <a:prstGeom prst="rect">
            <a:avLst/>
          </a:prstGeom>
        </p:spPr>
      </p:pic>
      <p:cxnSp>
        <p:nvCxnSpPr>
          <p:cNvPr id="31" name="직선 연결선 30"/>
          <p:cNvCxnSpPr/>
          <p:nvPr/>
        </p:nvCxnSpPr>
        <p:spPr>
          <a:xfrm>
            <a:off x="611560" y="6234927"/>
            <a:ext cx="8034282" cy="2385"/>
          </a:xfrm>
          <a:prstGeom prst="line">
            <a:avLst/>
          </a:prstGeom>
          <a:ln w="63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872060" y="256338"/>
            <a:ext cx="45596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n>
                  <a:solidFill>
                    <a:schemeClr val="bg1">
                      <a:alpha val="55000"/>
                    </a:schemeClr>
                  </a:solidFill>
                </a:ln>
                <a:latin typeface="+mn-ea"/>
              </a:rPr>
              <a:t>Ⅰ. </a:t>
            </a:r>
            <a:r>
              <a:rPr lang="ko-KR" altLang="en-US" sz="3200" b="1" dirty="0">
                <a:ln>
                  <a:solidFill>
                    <a:schemeClr val="bg1">
                      <a:alpha val="55000"/>
                    </a:schemeClr>
                  </a:solidFill>
                </a:ln>
                <a:latin typeface="+mn-ea"/>
              </a:rPr>
              <a:t>시스템 개요</a:t>
            </a:r>
            <a:endParaRPr lang="en-US" altLang="ko-KR" sz="3200" b="1" dirty="0">
              <a:ln>
                <a:solidFill>
                  <a:schemeClr val="bg1">
                    <a:alpha val="55000"/>
                  </a:schemeClr>
                </a:solidFill>
              </a:ln>
              <a:latin typeface="+mn-ea"/>
            </a:endParaRP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EDD80-E33B-435F-B6BE-335430C4DC8C}" type="datetime1">
              <a:rPr lang="ko-KR" altLang="en-US" smtClean="0"/>
              <a:t>2018-12-17</a:t>
            </a:fld>
            <a:endParaRPr lang="ko-KR" altLang="en-US" dirty="0"/>
          </a:p>
        </p:txBody>
      </p:sp>
      <p:sp>
        <p:nvSpPr>
          <p:cNvPr id="10" name="바닥글 개체 틀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장정호</a:t>
            </a: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1ACEB-ED61-4652-B860-9AE94454256B}" type="slidenum">
              <a:rPr lang="ko-KR" altLang="en-US" smtClean="0"/>
              <a:pPr/>
              <a:t>7</a:t>
            </a:fld>
            <a:endParaRPr lang="ko-KR" altLang="en-US"/>
          </a:p>
        </p:txBody>
      </p:sp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378" y="239643"/>
            <a:ext cx="560742" cy="60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2" descr="ì±ë´ ìì© ì¬ë¡ì ëí ì´ë¯¸ì§ ê²ìê²°ê³¼">
            <a:extLst>
              <a:ext uri="{FF2B5EF4-FFF2-40B4-BE49-F238E27FC236}">
                <a16:creationId xmlns:a16="http://schemas.microsoft.com/office/drawing/2014/main" id="{33D2B855-4594-49BC-B3E5-AB7B0EFE93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3098" y="1916832"/>
            <a:ext cx="5023423" cy="4002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795E9F6-2F9C-4D10-938D-080773CC5134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933979"/>
            <a:ext cx="2251498" cy="4002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268505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 cstate="print"/>
          <a:srcRect t="29954" b="45530"/>
          <a:stretch>
            <a:fillRect/>
          </a:stretch>
        </p:blipFill>
        <p:spPr bwMode="auto">
          <a:xfrm>
            <a:off x="-9525" y="908720"/>
            <a:ext cx="9163050" cy="45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직사각형 7"/>
          <p:cNvSpPr/>
          <p:nvPr/>
        </p:nvSpPr>
        <p:spPr>
          <a:xfrm>
            <a:off x="600646" y="1321570"/>
            <a:ext cx="64452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맑은 고딕" pitchFamily="50" charset="-127"/>
              </a:rPr>
              <a:t>※</a:t>
            </a:r>
            <a:r>
              <a:rPr lang="en-US" altLang="ko-KR" sz="2400" b="1" dirty="0">
                <a:ln>
                  <a:solidFill>
                    <a:prstClr val="white">
                      <a:alpha val="55000"/>
                    </a:prstClr>
                  </a:solidFill>
                </a:ln>
                <a:latin typeface="+mn-ea"/>
              </a:rPr>
              <a:t> </a:t>
            </a:r>
            <a:r>
              <a:rPr lang="ko-KR" altLang="en-US" sz="2400" b="1" dirty="0">
                <a:ln>
                  <a:solidFill>
                    <a:prstClr val="white">
                      <a:alpha val="55000"/>
                    </a:prstClr>
                  </a:solidFill>
                </a:ln>
                <a:latin typeface="+mn-ea"/>
              </a:rPr>
              <a:t>기존 시스템과의 차이점</a:t>
            </a:r>
            <a:endParaRPr lang="en-US" altLang="ko-KR" sz="2400" b="1" dirty="0">
              <a:ln>
                <a:solidFill>
                  <a:prstClr val="white">
                    <a:alpha val="55000"/>
                  </a:prstClr>
                </a:solidFill>
              </a:ln>
              <a:latin typeface="+mn-ea"/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3241476"/>
              </p:ext>
            </p:extLst>
          </p:nvPr>
        </p:nvGraphicFramePr>
        <p:xfrm>
          <a:off x="598749" y="2013346"/>
          <a:ext cx="7871215" cy="37839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84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909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909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909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3815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한국어 학원</a:t>
                      </a: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기존 한국어 </a:t>
                      </a: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교육 어플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훈민정음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056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b="1" dirty="0"/>
                        <a:t>대본 기반</a:t>
                      </a:r>
                      <a:endParaRPr lang="en-US" altLang="ko-KR" b="1" dirty="0"/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b="1" dirty="0"/>
                        <a:t>말하기 듣기 학습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+mn-ea"/>
                          <a:ea typeface="+mn-ea"/>
                        </a:rPr>
                        <a:t>O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+mn-ea"/>
                          <a:ea typeface="+mn-ea"/>
                        </a:rPr>
                        <a:t>O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O</a:t>
                      </a:r>
                      <a:endParaRPr lang="ko-KR" altLang="en-US" b="1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381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b="1" dirty="0" err="1"/>
                        <a:t>챗봇</a:t>
                      </a:r>
                      <a:r>
                        <a:rPr lang="ko-KR" altLang="en-US" b="1" dirty="0"/>
                        <a:t> 회화 </a:t>
                      </a:r>
                      <a:br>
                        <a:rPr lang="en-US" altLang="ko-KR" b="1" dirty="0"/>
                      </a:br>
                      <a:r>
                        <a:rPr lang="ko-KR" altLang="en-US" b="1" dirty="0"/>
                        <a:t>연습 서비스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+mn-ea"/>
                          <a:ea typeface="+mn-ea"/>
                        </a:rPr>
                        <a:t>X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+mn-ea"/>
                          <a:ea typeface="+mn-ea"/>
                        </a:rPr>
                        <a:t>X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O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65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b="1" dirty="0"/>
                        <a:t>학습 준비 </a:t>
                      </a:r>
                      <a:endParaRPr lang="en-US" altLang="ko-KR" b="1" dirty="0"/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b="1" dirty="0"/>
                        <a:t>시간</a:t>
                      </a:r>
                      <a:r>
                        <a:rPr lang="en-US" altLang="ko-KR" b="1" dirty="0"/>
                        <a:t>/ </a:t>
                      </a:r>
                      <a:r>
                        <a:rPr lang="ko-KR" altLang="en-US" b="1" dirty="0"/>
                        <a:t>가격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+mn-ea"/>
                          <a:ea typeface="+mn-ea"/>
                        </a:rPr>
                        <a:t>많음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+mn-ea"/>
                          <a:ea typeface="+mn-ea"/>
                        </a:rPr>
                        <a:t>적음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적음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8" name="그림 1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333011" y="313441"/>
            <a:ext cx="1569813" cy="523271"/>
          </a:xfrm>
          <a:prstGeom prst="rect">
            <a:avLst/>
          </a:prstGeom>
        </p:spPr>
      </p:pic>
      <p:cxnSp>
        <p:nvCxnSpPr>
          <p:cNvPr id="23" name="직선 연결선 22"/>
          <p:cNvCxnSpPr/>
          <p:nvPr/>
        </p:nvCxnSpPr>
        <p:spPr>
          <a:xfrm>
            <a:off x="611560" y="6234927"/>
            <a:ext cx="8034282" cy="2385"/>
          </a:xfrm>
          <a:prstGeom prst="line">
            <a:avLst/>
          </a:prstGeom>
          <a:ln w="63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872060" y="256338"/>
            <a:ext cx="45596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n>
                  <a:solidFill>
                    <a:schemeClr val="bg1">
                      <a:alpha val="55000"/>
                    </a:schemeClr>
                  </a:solidFill>
                </a:ln>
                <a:latin typeface="+mn-ea"/>
              </a:rPr>
              <a:t>Ⅰ. </a:t>
            </a:r>
            <a:r>
              <a:rPr lang="ko-KR" altLang="en-US" sz="3200" b="1" dirty="0">
                <a:ln>
                  <a:solidFill>
                    <a:schemeClr val="bg1">
                      <a:alpha val="55000"/>
                    </a:schemeClr>
                  </a:solidFill>
                </a:ln>
                <a:latin typeface="+mn-ea"/>
              </a:rPr>
              <a:t>시스템 개요</a:t>
            </a:r>
            <a:endParaRPr lang="en-US" altLang="ko-KR" sz="3200" b="1" dirty="0">
              <a:ln>
                <a:solidFill>
                  <a:schemeClr val="bg1">
                    <a:alpha val="55000"/>
                  </a:schemeClr>
                </a:solidFill>
              </a:ln>
              <a:latin typeface="+mn-ea"/>
            </a:endParaRP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9A52D-280D-4C33-82F8-8DF478FFEE40}" type="datetime1">
              <a:rPr lang="ko-KR" altLang="en-US" smtClean="0"/>
              <a:t>2018-12-17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장정호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1ACEB-ED61-4652-B860-9AE94454256B}" type="slidenum">
              <a:rPr lang="ko-KR" altLang="en-US" smtClean="0"/>
              <a:pPr/>
              <a:t>8</a:t>
            </a:fld>
            <a:endParaRPr lang="ko-KR" altLang="en-US"/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378" y="239643"/>
            <a:ext cx="560742" cy="60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3917233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 cstate="print"/>
          <a:srcRect t="29954" b="45530"/>
          <a:stretch>
            <a:fillRect/>
          </a:stretch>
        </p:blipFill>
        <p:spPr bwMode="auto">
          <a:xfrm>
            <a:off x="-9525" y="908720"/>
            <a:ext cx="9163050" cy="45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333011" y="313441"/>
            <a:ext cx="1569813" cy="523271"/>
          </a:xfrm>
          <a:prstGeom prst="rect">
            <a:avLst/>
          </a:prstGeom>
        </p:spPr>
      </p:pic>
      <p:cxnSp>
        <p:nvCxnSpPr>
          <p:cNvPr id="26" name="직선 연결선 25"/>
          <p:cNvCxnSpPr/>
          <p:nvPr/>
        </p:nvCxnSpPr>
        <p:spPr>
          <a:xfrm>
            <a:off x="611560" y="6234927"/>
            <a:ext cx="8034282" cy="2385"/>
          </a:xfrm>
          <a:prstGeom prst="line">
            <a:avLst/>
          </a:prstGeom>
          <a:ln w="63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872060" y="256338"/>
            <a:ext cx="45596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n>
                  <a:solidFill>
                    <a:schemeClr val="bg1">
                      <a:alpha val="55000"/>
                    </a:schemeClr>
                  </a:solidFill>
                </a:ln>
                <a:latin typeface="+mn-ea"/>
              </a:rPr>
              <a:t>Ⅰ. </a:t>
            </a:r>
            <a:r>
              <a:rPr lang="ko-KR" altLang="en-US" sz="3200" b="1" dirty="0">
                <a:ln>
                  <a:solidFill>
                    <a:schemeClr val="bg1">
                      <a:alpha val="55000"/>
                    </a:schemeClr>
                  </a:solidFill>
                </a:ln>
                <a:latin typeface="+mn-ea"/>
              </a:rPr>
              <a:t>시스템 개요</a:t>
            </a:r>
            <a:endParaRPr lang="en-US" altLang="ko-KR" sz="3200" b="1" dirty="0">
              <a:ln>
                <a:solidFill>
                  <a:schemeClr val="bg1">
                    <a:alpha val="55000"/>
                  </a:schemeClr>
                </a:solidFill>
              </a:ln>
              <a:latin typeface="+mn-ea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8B11B-6D40-45DA-AF73-0BDF3352DB86}" type="datetime1">
              <a:rPr lang="ko-KR" altLang="en-US" smtClean="0"/>
              <a:t>2018-12-17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장정호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1ACEB-ED61-4652-B860-9AE94454256B}" type="slidenum">
              <a:rPr lang="ko-KR" altLang="en-US" smtClean="0"/>
              <a:pPr/>
              <a:t>9</a:t>
            </a:fld>
            <a:endParaRPr lang="ko-KR" altLang="en-US"/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378" y="239643"/>
            <a:ext cx="560742" cy="60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직사각형 55"/>
          <p:cNvSpPr/>
          <p:nvPr/>
        </p:nvSpPr>
        <p:spPr>
          <a:xfrm>
            <a:off x="600674" y="1340768"/>
            <a:ext cx="64452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맑은 고딕" pitchFamily="50" charset="-127"/>
              </a:rPr>
              <a:t>※</a:t>
            </a:r>
            <a:r>
              <a:rPr lang="en-US" altLang="ko-KR" sz="2400" b="1" dirty="0">
                <a:ln>
                  <a:solidFill>
                    <a:prstClr val="white">
                      <a:alpha val="55000"/>
                    </a:prstClr>
                  </a:solidFill>
                </a:ln>
                <a:latin typeface="+mn-ea"/>
              </a:rPr>
              <a:t> </a:t>
            </a:r>
            <a:r>
              <a:rPr lang="ko-KR" altLang="en-US" sz="2400" b="1" dirty="0">
                <a:ln>
                  <a:solidFill>
                    <a:prstClr val="white">
                      <a:alpha val="55000"/>
                    </a:prstClr>
                  </a:solidFill>
                </a:ln>
                <a:latin typeface="+mn-ea"/>
              </a:rPr>
              <a:t>사업성</a:t>
            </a:r>
            <a:endParaRPr lang="en-US" altLang="ko-KR" sz="2400" b="1" dirty="0">
              <a:ln>
                <a:solidFill>
                  <a:prstClr val="white">
                    <a:alpha val="55000"/>
                  </a:prstClr>
                </a:solidFill>
              </a:ln>
              <a:latin typeface="+mn-ea"/>
            </a:endParaRPr>
          </a:p>
        </p:txBody>
      </p:sp>
      <p:sp>
        <p:nvSpPr>
          <p:cNvPr id="57" name="내용 개체 틀 8">
            <a:extLst>
              <a:ext uri="{FF2B5EF4-FFF2-40B4-BE49-F238E27FC236}">
                <a16:creationId xmlns:a16="http://schemas.microsoft.com/office/drawing/2014/main" id="{F2031E13-F827-49A9-AA07-EC6F399BF607}"/>
              </a:ext>
            </a:extLst>
          </p:cNvPr>
          <p:cNvSpPr txBox="1">
            <a:spLocks/>
          </p:cNvSpPr>
          <p:nvPr/>
        </p:nvSpPr>
        <p:spPr>
          <a:xfrm>
            <a:off x="685379" y="4182510"/>
            <a:ext cx="7886700" cy="129614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sz="2000" dirty="0">
                <a:latin typeface="+mn-ea"/>
              </a:rPr>
              <a:t>다문화 가정 인구의 증가</a:t>
            </a:r>
            <a:endParaRPr lang="en-US" altLang="ko-KR" sz="2000" dirty="0">
              <a:latin typeface="+mn-ea"/>
            </a:endParaRPr>
          </a:p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sz="2000" dirty="0">
                <a:latin typeface="+mn-ea"/>
              </a:rPr>
              <a:t>한국어를 배우려는 외국인 급증</a:t>
            </a:r>
            <a:endParaRPr lang="en-US" altLang="ko-KR" sz="2000" dirty="0"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273277" y="5436443"/>
            <a:ext cx="4128053" cy="5774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rgbClr val="ED1C24"/>
                </a:solidFill>
                <a:latin typeface="+mn-ea"/>
                <a:sym typeface="Wingdings" panose="05000000000000000000" pitchFamily="2" charset="2"/>
              </a:rPr>
              <a:t>    </a:t>
            </a:r>
            <a:r>
              <a:rPr lang="ko-KR" altLang="en-US" sz="2400" b="1" dirty="0">
                <a:solidFill>
                  <a:srgbClr val="ED1C24"/>
                </a:solidFill>
                <a:latin typeface="+mn-ea"/>
                <a:sym typeface="Wingdings" panose="05000000000000000000" pitchFamily="2" charset="2"/>
              </a:rPr>
              <a:t>한국어 교육 수요 충분 </a:t>
            </a:r>
            <a:endParaRPr lang="en-US" altLang="ko-KR" sz="2400" b="1" dirty="0">
              <a:solidFill>
                <a:srgbClr val="ED1C24"/>
              </a:solidFill>
              <a:latin typeface="+mn-ea"/>
            </a:endParaRPr>
          </a:p>
        </p:txBody>
      </p:sp>
      <p:pic>
        <p:nvPicPr>
          <p:cNvPr id="80" name="Picture 2" descr="ë¤ë¬¸í ê°ì  ì¦ê° ì¶ì´ì ëí ì´ë¯¸ì§ ê²ìê²°ê³¼">
            <a:extLst>
              <a:ext uri="{FF2B5EF4-FFF2-40B4-BE49-F238E27FC236}">
                <a16:creationId xmlns:a16="http://schemas.microsoft.com/office/drawing/2014/main" id="{FA3B86B8-9547-483C-AC72-4DF620A97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4504" y="1747511"/>
            <a:ext cx="2727015" cy="2513792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그림 개체 틀 2">
            <a:extLst>
              <a:ext uri="{FF2B5EF4-FFF2-40B4-BE49-F238E27FC236}">
                <a16:creationId xmlns:a16="http://schemas.microsoft.com/office/drawing/2014/main" id="{B4006BD3-7531-4FB5-9DF4-C2E0C8625082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l="4681" r="4681"/>
          <a:stretch>
            <a:fillRect/>
          </a:stretch>
        </p:blipFill>
        <p:spPr>
          <a:xfrm>
            <a:off x="1730766" y="1951159"/>
            <a:ext cx="2448273" cy="2024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402497"/>
      </p:ext>
    </p:extLst>
  </p:cSld>
  <p:clrMapOvr>
    <a:masterClrMapping/>
  </p:clrMapOvr>
  <p:transition>
    <p:fad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균형">
  <a:themeElements>
    <a:clrScheme name="각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균형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균형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>
    <a:spDef>
      <a:spPr/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ln w="34925">
          <a:headEnd type="none" w="med" len="med"/>
          <a:tailEnd type="arrow"/>
        </a:ln>
      </a:spPr>
      <a:bodyPr/>
      <a:lstStyle/>
      <a:style>
        <a:lnRef idx="2">
          <a:schemeClr val="dk1"/>
        </a:lnRef>
        <a:fillRef idx="0">
          <a:schemeClr val="dk1"/>
        </a:fillRef>
        <a:effectRef idx="1">
          <a:schemeClr val="dk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6656</TotalTime>
  <Words>1683</Words>
  <Application>Microsoft Office PowerPoint</Application>
  <PresentationFormat>화면 슬라이드 쇼(4:3)</PresentationFormat>
  <Paragraphs>537</Paragraphs>
  <Slides>38</Slides>
  <Notes>32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38</vt:i4>
      </vt:variant>
    </vt:vector>
  </HeadingPairs>
  <TitlesOfParts>
    <vt:vector size="45" baseType="lpstr">
      <vt:lpstr>맑은 고딕</vt:lpstr>
      <vt:lpstr>Arial</vt:lpstr>
      <vt:lpstr>HY견고딕</vt:lpstr>
      <vt:lpstr>Franklin Gothic Book</vt:lpstr>
      <vt:lpstr>Wingdings 2</vt:lpstr>
      <vt:lpstr>Perpetua</vt:lpstr>
      <vt:lpstr>균형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beans</dc:creator>
  <cp:lastModifiedBy>정호 장</cp:lastModifiedBy>
  <cp:revision>1507</cp:revision>
  <dcterms:created xsi:type="dcterms:W3CDTF">2010-03-31T16:53:32Z</dcterms:created>
  <dcterms:modified xsi:type="dcterms:W3CDTF">2018-12-17T05:35:09Z</dcterms:modified>
</cp:coreProperties>
</file>