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나눔바른펜" panose="020B0503000000000000" pitchFamily="50" charset="-127"/>
      <p:regular r:id="rId21"/>
      <p:bold r:id="rId22"/>
    </p:embeddedFont>
    <p:embeddedFont>
      <p:font typeface="배달의민족 주아" panose="02020603020101020101" pitchFamily="18" charset="-127"/>
      <p:regular r:id="rId23"/>
    </p:embeddedFont>
    <p:embeddedFont>
      <p:font typeface="아리따-돋움(TTF)-SemiBold" panose="02020603020101020101" pitchFamily="18" charset="-127"/>
      <p:regular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4" themeSkinType="4" themeTransitionType="4119" useThemeTransition="1" byMouseClick="1" attrType="0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5"/>
    <p:restoredTop sz="88213"/>
  </p:normalViewPr>
  <p:slideViewPr>
    <p:cSldViewPr snapToObjects="1">
      <p:cViewPr varScale="1">
        <p:scale>
          <a:sx n="75" d="100"/>
          <a:sy n="75" d="100"/>
        </p:scale>
        <p:origin x="1445" y="6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7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7DDEAA4-6C31-D442-97C3-82CCAFB72043}" type="slidenum">
              <a:rPr kumimoji="1" lang="en-US" altLang="en-US"/>
              <a:pPr lvl="0">
                <a:defRPr lang="ko-KR" altLang="en-US"/>
              </a:pPr>
              <a:t>9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4EFAAE-C073-4F4D-9144-42201DB8FB8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AC44573-731C-4FBA-98E5-CFE1723B445E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AC7FDEF-6626-488B-9C87-89207FEA3389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3835986-DBD2-4B3B-B7EF-9CD29685A0F2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D9C0BEB-F05E-4CA0-9ED6-0AD0BE38A143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42E77FF-FF0B-409E-83CC-BBF4DAC8FE5E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28EFD3-1180-463F-907E-70B340EE3AA9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7F447D0-C7AF-4973-BCDB-BE4621EDD119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B9C6771-A029-4925-94A5-7EA258B50BC6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40E763D-E66F-493E-81AB-9574181B34A7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39F25B0-6303-4AC5-BC9B-8C4E04B97529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7935DA-F35F-463C-A02E-C7E1D1FAB090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ECDD918-C701-4AD1-BD87-3D18DEEA136F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5E75E0E-6ED5-4CF2-923B-FE7C18F2E6F1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91193" y="4202113"/>
            <a:ext cx="1656000" cy="0"/>
          </a:xfrm>
          <a:prstGeom prst="line">
            <a:avLst/>
          </a:prstGeom>
          <a:ln w="7620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99729" y="4202113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83578" y="2746260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99729" y="2746260"/>
            <a:ext cx="1656000" cy="0"/>
          </a:xfrm>
          <a:prstGeom prst="line">
            <a:avLst/>
          </a:prstGeom>
          <a:ln w="7620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9729" y="4202113"/>
            <a:ext cx="1656000" cy="0"/>
          </a:xfrm>
          <a:prstGeom prst="line">
            <a:avLst/>
          </a:prstGeom>
          <a:ln w="76200">
            <a:solidFill>
              <a:srgbClr val="1661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2308" y="2762054"/>
            <a:ext cx="5134885" cy="1279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생체인식기술을 활용한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실종자 프로파일링 시스템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0869" y="4357493"/>
            <a:ext cx="5134885" cy="14603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아리따-돋움(TTF)-SemiBold"/>
                <a:ea typeface="아리따-돋움(TTF)-SemiBold"/>
              </a:rPr>
              <a:t>감시자들</a:t>
            </a:r>
          </a:p>
          <a:p>
            <a:pPr algn="r">
              <a:lnSpc>
                <a:spcPct val="120000"/>
              </a:lnSpc>
              <a:defRPr lang="ko-KR" altLang="en-US"/>
            </a:pP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43DCF"/>
              </a:solidFill>
              <a:latin typeface="아리따-돋움(TTF)-SemiBold"/>
              <a:ea typeface="아리따-돋움(TTF)-SemiBold"/>
            </a:endParaRPr>
          </a:p>
          <a:p>
            <a:pPr algn="r">
              <a:lnSpc>
                <a:spcPct val="120000"/>
              </a:lnSpc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아리따-돋움(TTF)-SemiBold"/>
                <a:ea typeface="아리따-돋움(TTF)-SemiBold"/>
              </a:rPr>
              <a:t>201433810 송정주</a:t>
            </a:r>
          </a:p>
          <a:p>
            <a:pPr algn="r">
              <a:lnSpc>
                <a:spcPct val="120000"/>
              </a:lnSpc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아리따-돋움(TTF)-SemiBold"/>
                <a:ea typeface="아리따-돋움(TTF)-SemiBold"/>
              </a:rPr>
              <a:t>201433780 문현지</a:t>
            </a:r>
          </a:p>
          <a:p>
            <a:pPr algn="r">
              <a:lnSpc>
                <a:spcPct val="120000"/>
              </a:lnSpc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아리따-돋움(TTF)-SemiBold"/>
                <a:ea typeface="아리따-돋움(TTF)-SemiBold"/>
              </a:rPr>
              <a:t>201033073 장현석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07669" y="1687658"/>
            <a:ext cx="776662" cy="9492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1364" y="207235"/>
            <a:ext cx="828092" cy="7734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009027-1AB9-44FB-BDC0-13AAAD57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 (관리자 기능)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660445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그룹 325"/>
          <p:cNvGrpSpPr/>
          <p:nvPr/>
        </p:nvGrpSpPr>
        <p:grpSpPr>
          <a:xfrm>
            <a:off x="2727340" y="1628774"/>
            <a:ext cx="6756206" cy="4646124"/>
            <a:chOff x="2727340" y="1736788"/>
            <a:chExt cx="6756206" cy="4646124"/>
          </a:xfrm>
        </p:grpSpPr>
        <p:sp>
          <p:nvSpPr>
            <p:cNvPr id="281" name="사각형: 둥근 모서리 280"/>
            <p:cNvSpPr/>
            <p:nvPr/>
          </p:nvSpPr>
          <p:spPr>
            <a:xfrm>
              <a:off x="4986000" y="1736788"/>
              <a:ext cx="1260000" cy="504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E9AE2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웹</a:t>
              </a:r>
            </a:p>
          </p:txBody>
        </p:sp>
        <p:cxnSp>
          <p:nvCxnSpPr>
            <p:cNvPr id="286" name="연결선: 꺾임 285"/>
            <p:cNvCxnSpPr>
              <a:endCxn id="289" idx="0"/>
            </p:cNvCxnSpPr>
            <p:nvPr/>
          </p:nvCxnSpPr>
          <p:spPr>
            <a:xfrm>
              <a:off x="5616000" y="2566435"/>
              <a:ext cx="3057208" cy="251229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사각형: 둥근 모서리 288"/>
            <p:cNvSpPr/>
            <p:nvPr/>
          </p:nvSpPr>
          <p:spPr>
            <a:xfrm>
              <a:off x="8043208" y="2817664"/>
              <a:ext cx="1260000" cy="5040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CA56A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로그인</a:t>
              </a:r>
            </a:p>
          </p:txBody>
        </p:sp>
        <p:cxnSp>
          <p:nvCxnSpPr>
            <p:cNvPr id="292" name="연결선: 꺾임 291"/>
            <p:cNvCxnSpPr>
              <a:stCxn id="281" idx="2"/>
              <a:endCxn id="293" idx="0"/>
            </p:cNvCxnSpPr>
            <p:nvPr/>
          </p:nvCxnSpPr>
          <p:spPr>
            <a:xfrm rot="5400000">
              <a:off x="3734905" y="2017453"/>
              <a:ext cx="1657759" cy="2104429"/>
            </a:xfrm>
            <a:prstGeom prst="bentConnector3">
              <a:avLst>
                <a:gd name="adj1" fmla="val 74575"/>
              </a:avLst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사각형: 둥근 모서리 292"/>
            <p:cNvSpPr/>
            <p:nvPr/>
          </p:nvSpPr>
          <p:spPr>
            <a:xfrm>
              <a:off x="2727340" y="3898548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다운로드 /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매뉴얼</a:t>
              </a:r>
            </a:p>
          </p:txBody>
        </p:sp>
        <p:sp>
          <p:nvSpPr>
            <p:cNvPr id="301" name="사각형: 둥근 모서리 300"/>
            <p:cNvSpPr/>
            <p:nvPr/>
          </p:nvSpPr>
          <p:spPr>
            <a:xfrm>
              <a:off x="4836000" y="3898602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걸음걸이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영상 관리</a:t>
              </a:r>
            </a:p>
          </p:txBody>
        </p:sp>
        <p:sp>
          <p:nvSpPr>
            <p:cNvPr id="302" name="사각형: 둥근 모서리 301"/>
            <p:cNvSpPr/>
            <p:nvPr/>
          </p:nvSpPr>
          <p:spPr>
            <a:xfrm>
              <a:off x="6795824" y="3898602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문의게시판</a:t>
              </a:r>
            </a:p>
          </p:txBody>
        </p:sp>
        <p:cxnSp>
          <p:nvCxnSpPr>
            <p:cNvPr id="305" name="직선 연결선 304"/>
            <p:cNvCxnSpPr>
              <a:stCxn id="301" idx="0"/>
            </p:cNvCxnSpPr>
            <p:nvPr/>
          </p:nvCxnSpPr>
          <p:spPr>
            <a:xfrm rot="16200000">
              <a:off x="5206178" y="3484550"/>
              <a:ext cx="828103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>
              <a:off x="5619600" y="3468388"/>
              <a:ext cx="1944000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5400000" flipH="1">
              <a:off x="7356185" y="3682548"/>
              <a:ext cx="432000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사각형: 둥근 모서리 314"/>
            <p:cNvSpPr/>
            <p:nvPr/>
          </p:nvSpPr>
          <p:spPr>
            <a:xfrm>
              <a:off x="5915978" y="4942732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요청 확인</a:t>
              </a:r>
            </a:p>
          </p:txBody>
        </p:sp>
        <p:sp>
          <p:nvSpPr>
            <p:cNvPr id="316" name="사각형: 둥근 모서리 315"/>
            <p:cNvSpPr/>
            <p:nvPr/>
          </p:nvSpPr>
          <p:spPr>
            <a:xfrm>
              <a:off x="5915977" y="5806840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유사도 입력 /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실종자 확인</a:t>
              </a:r>
            </a:p>
          </p:txBody>
        </p:sp>
        <p:cxnSp>
          <p:nvCxnSpPr>
            <p:cNvPr id="317" name="연결선: 꺾임 316"/>
            <p:cNvCxnSpPr>
              <a:stCxn id="301" idx="2"/>
              <a:endCxn id="316" idx="1"/>
            </p:cNvCxnSpPr>
            <p:nvPr/>
          </p:nvCxnSpPr>
          <p:spPr>
            <a:xfrm rot="5400000" flipV="1">
              <a:off x="5012009" y="5190908"/>
              <a:ext cx="1512188" cy="295747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315" idx="1"/>
            </p:cNvCxnSpPr>
            <p:nvPr/>
          </p:nvCxnSpPr>
          <p:spPr>
            <a:xfrm rot="10800000">
              <a:off x="5620230" y="5230768"/>
              <a:ext cx="295747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사각형: 둥근 모서리 318"/>
            <p:cNvSpPr/>
            <p:nvPr/>
          </p:nvSpPr>
          <p:spPr>
            <a:xfrm>
              <a:off x="8043208" y="5806839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공지글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수정/삭제</a:t>
              </a:r>
            </a:p>
          </p:txBody>
        </p:sp>
        <p:cxnSp>
          <p:nvCxnSpPr>
            <p:cNvPr id="320" name="연결선: 꺾임 319"/>
            <p:cNvCxnSpPr>
              <a:stCxn id="302" idx="2"/>
              <a:endCxn id="319" idx="1"/>
            </p:cNvCxnSpPr>
            <p:nvPr/>
          </p:nvCxnSpPr>
          <p:spPr>
            <a:xfrm rot="5400000" flipV="1">
              <a:off x="7055537" y="5107205"/>
              <a:ext cx="1512188" cy="463153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사각형: 둥근 모서리 323"/>
            <p:cNvSpPr/>
            <p:nvPr/>
          </p:nvSpPr>
          <p:spPr>
            <a:xfrm>
              <a:off x="8043209" y="4942731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공지글 작성</a:t>
              </a:r>
            </a:p>
          </p:txBody>
        </p:sp>
        <p:cxnSp>
          <p:nvCxnSpPr>
            <p:cNvPr id="325" name="직선 연결선 324"/>
            <p:cNvCxnSpPr>
              <a:stCxn id="324" idx="1"/>
            </p:cNvCxnSpPr>
            <p:nvPr/>
          </p:nvCxnSpPr>
          <p:spPr>
            <a:xfrm rot="10800000" flipV="1">
              <a:off x="7580055" y="5230767"/>
              <a:ext cx="463154" cy="1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50069-E4B3-430F-A737-E87F487F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768459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2573" y="2312876"/>
            <a:ext cx="4892039" cy="3939540"/>
          </a:xfrm>
          <a:prstGeom prst="rect">
            <a:avLst/>
          </a:prstGeom>
        </p:spPr>
      </p:pic>
      <p:sp>
        <p:nvSpPr>
          <p:cNvPr id="399" name="화살표: 오른쪽 1175"/>
          <p:cNvSpPr/>
          <p:nvPr/>
        </p:nvSpPr>
        <p:spPr>
          <a:xfrm>
            <a:off x="5951984" y="3763486"/>
            <a:ext cx="540060" cy="396044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pic>
        <p:nvPicPr>
          <p:cNvPr id="400" name="그림 117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3392" y="1556792"/>
            <a:ext cx="5163472" cy="2286809"/>
          </a:xfrm>
          <a:prstGeom prst="rect">
            <a:avLst/>
          </a:prstGeom>
        </p:spPr>
      </p:pic>
      <p:pic>
        <p:nvPicPr>
          <p:cNvPr id="401" name="그림 117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49075" y="3936737"/>
            <a:ext cx="3081842" cy="2551632"/>
          </a:xfrm>
          <a:prstGeom prst="rect">
            <a:avLst/>
          </a:prstGeom>
        </p:spPr>
      </p:pic>
      <p:sp>
        <p:nvSpPr>
          <p:cNvPr id="403" name="TextBox 402"/>
          <p:cNvSpPr txBox="1"/>
          <p:nvPr/>
        </p:nvSpPr>
        <p:spPr>
          <a:xfrm>
            <a:off x="6712572" y="1520788"/>
            <a:ext cx="4892040" cy="68920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10000"/>
              </a:lnSpc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모든 좌표가 한번에 나오는 </a:t>
            </a:r>
            <a:r>
              <a:rPr lang="en-US" altLang="ko-KR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total</a:t>
            </a:r>
            <a:r>
              <a:rPr lang="ko-KR" altLang="en-US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파일과</a:t>
            </a:r>
          </a:p>
          <a:p>
            <a:pPr algn="ctr">
              <a:lnSpc>
                <a:spcPct val="110000"/>
              </a:lnSpc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각각 좌표마다 데이터만 나오는 2가지 형식으로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2A70E0-C28D-4D26-BC06-21C8A90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4" name="그림 8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339" y="1462001"/>
            <a:ext cx="5522661" cy="4415271"/>
          </a:xfrm>
          <a:prstGeom prst="rect">
            <a:avLst/>
          </a:prstGeom>
        </p:spPr>
      </p:pic>
      <p:sp>
        <p:nvSpPr>
          <p:cNvPr id="406" name="TextBox 405"/>
          <p:cNvSpPr txBox="1"/>
          <p:nvPr/>
        </p:nvSpPr>
        <p:spPr>
          <a:xfrm>
            <a:off x="579687" y="5985284"/>
            <a:ext cx="5516313" cy="39456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10000"/>
              </a:lnSpc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총 10명의 데이터를 얻은 후 </a:t>
            </a:r>
            <a:r>
              <a:rPr lang="en-US" altLang="ko-KR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weka</a:t>
            </a:r>
            <a:r>
              <a:rPr lang="ko-KR" altLang="en-US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에 학습</a:t>
            </a:r>
          </a:p>
        </p:txBody>
      </p:sp>
      <p:grpSp>
        <p:nvGrpSpPr>
          <p:cNvPr id="417" name="그룹 416"/>
          <p:cNvGrpSpPr/>
          <p:nvPr/>
        </p:nvGrpSpPr>
        <p:grpSpPr>
          <a:xfrm>
            <a:off x="6362401" y="2213675"/>
            <a:ext cx="5516314" cy="2331464"/>
            <a:chOff x="6362401" y="2213675"/>
            <a:chExt cx="5516314" cy="2331464"/>
          </a:xfrm>
        </p:grpSpPr>
        <p:grpSp>
          <p:nvGrpSpPr>
            <p:cNvPr id="415" name="그룹 414"/>
            <p:cNvGrpSpPr/>
            <p:nvPr/>
          </p:nvGrpSpPr>
          <p:grpSpPr>
            <a:xfrm>
              <a:off x="6636504" y="3177171"/>
              <a:ext cx="4968107" cy="1367968"/>
              <a:chOff x="6564370" y="1700783"/>
              <a:chExt cx="4968107" cy="1367968"/>
            </a:xfrm>
          </p:grpSpPr>
          <p:sp>
            <p:nvSpPr>
              <p:cNvPr id="410" name="타원 118"/>
              <p:cNvSpPr/>
              <p:nvPr/>
            </p:nvSpPr>
            <p:spPr>
              <a:xfrm>
                <a:off x="6564370" y="1700783"/>
                <a:ext cx="1367968" cy="1367968"/>
              </a:xfrm>
              <a:prstGeom prst="ellipse">
                <a:avLst/>
              </a:prstGeom>
              <a:noFill/>
              <a:ln w="127000" algn="ctr">
                <a:solidFill>
                  <a:srgbClr val="7CB5D2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bg1">
                        <a:lumMod val="10000"/>
                      </a:schemeClr>
                    </a:solidFill>
                    <a:latin typeface="아리따-돋움(TTF)-SemiBold"/>
                    <a:ea typeface="아리따-돋움(TTF)-SemiBold"/>
                  </a:rPr>
                  <a:t>One R</a:t>
                </a:r>
              </a:p>
            </p:txBody>
          </p:sp>
          <p:sp>
            <p:nvSpPr>
              <p:cNvPr id="413" name="타원 118"/>
              <p:cNvSpPr/>
              <p:nvPr/>
            </p:nvSpPr>
            <p:spPr>
              <a:xfrm>
                <a:off x="8341046" y="1700783"/>
                <a:ext cx="1367968" cy="1367968"/>
              </a:xfrm>
              <a:prstGeom prst="ellipse">
                <a:avLst/>
              </a:prstGeom>
              <a:noFill/>
              <a:ln w="127000" algn="ctr">
                <a:solidFill>
                  <a:srgbClr val="056BA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bg1">
                        <a:lumMod val="10000"/>
                      </a:schemeClr>
                    </a:solidFill>
                    <a:latin typeface="아리따-돋움(TTF)-SemiBold"/>
                    <a:ea typeface="아리따-돋움(TTF)-SemiBold"/>
                  </a:rPr>
                  <a:t>C4.5</a:t>
                </a:r>
              </a:p>
            </p:txBody>
          </p:sp>
          <p:sp>
            <p:nvSpPr>
              <p:cNvPr id="414" name="타원 118"/>
              <p:cNvSpPr/>
              <p:nvPr/>
            </p:nvSpPr>
            <p:spPr>
              <a:xfrm>
                <a:off x="10164509" y="1700783"/>
                <a:ext cx="1367968" cy="1367968"/>
              </a:xfrm>
              <a:prstGeom prst="ellipse">
                <a:avLst/>
              </a:prstGeom>
              <a:noFill/>
              <a:ln w="127000" algn="ctr">
                <a:solidFill>
                  <a:srgbClr val="10457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bg1">
                        <a:lumMod val="10000"/>
                      </a:schemeClr>
                    </a:solidFill>
                    <a:latin typeface="아리따-돋움(TTF)-SemiBold"/>
                    <a:ea typeface="아리따-돋움(TTF)-SemiBold"/>
                  </a:rPr>
                  <a:t>Naïves Bayes</a:t>
                </a:r>
              </a:p>
            </p:txBody>
          </p:sp>
        </p:grpSp>
        <p:sp>
          <p:nvSpPr>
            <p:cNvPr id="416" name="TextBox 415"/>
            <p:cNvSpPr txBox="1"/>
            <p:nvPr/>
          </p:nvSpPr>
          <p:spPr>
            <a:xfrm>
              <a:off x="6362401" y="2213675"/>
              <a:ext cx="5516314" cy="690688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110000"/>
                </a:lnSpc>
                <a:defRPr lang="ko-KR" altLang="en-US"/>
              </a:pPr>
              <a:r>
                <a:rPr lang="ko-KR" altLang="en-US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3가지의 알고리즘 중 가장 정확도가 높은 </a:t>
              </a:r>
            </a:p>
            <a:p>
              <a:pPr algn="ctr">
                <a:lnSpc>
                  <a:spcPct val="110000"/>
                </a:lnSpc>
                <a:defRPr lang="ko-KR" altLang="en-US"/>
              </a:pPr>
              <a:r>
                <a:rPr lang="ko-KR" altLang="en-US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'Naïves Bayes'를 선택하여 데이터마이닝</a:t>
              </a:r>
            </a:p>
          </p:txBody>
        </p:sp>
      </p:grpSp>
      <p:cxnSp>
        <p:nvCxnSpPr>
          <p:cNvPr id="418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0" name="그림 14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923355" y="237600"/>
            <a:ext cx="601200" cy="734400"/>
          </a:xfrm>
          <a:prstGeom prst="rect">
            <a:avLst/>
          </a:prstGeom>
        </p:spPr>
      </p:pic>
      <p:cxnSp>
        <p:nvCxnSpPr>
          <p:cNvPr id="421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08BE89-CF66-4512-ABA4-073FA252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그룹 398"/>
          <p:cNvGrpSpPr/>
          <p:nvPr/>
        </p:nvGrpSpPr>
        <p:grpSpPr>
          <a:xfrm>
            <a:off x="335360" y="1772822"/>
            <a:ext cx="10873349" cy="3924461"/>
            <a:chOff x="335360" y="1700783"/>
            <a:chExt cx="10873349" cy="3924461"/>
          </a:xfrm>
        </p:grpSpPr>
        <p:grpSp>
          <p:nvGrpSpPr>
            <p:cNvPr id="368" name="그룹 367"/>
            <p:cNvGrpSpPr/>
            <p:nvPr/>
          </p:nvGrpSpPr>
          <p:grpSpPr>
            <a:xfrm>
              <a:off x="8508372" y="2125573"/>
              <a:ext cx="2700337" cy="907374"/>
              <a:chOff x="-348806" y="2341602"/>
              <a:chExt cx="2700337" cy="907374"/>
            </a:xfrm>
            <a:solidFill>
              <a:srgbClr val="7CB5D2"/>
            </a:solidFill>
          </p:grpSpPr>
          <p:sp>
            <p:nvSpPr>
              <p:cNvPr id="369" name="화살표: 오각형 368"/>
              <p:cNvSpPr/>
              <p:nvPr/>
            </p:nvSpPr>
            <p:spPr>
              <a:xfrm>
                <a:off x="439471" y="2341602"/>
                <a:ext cx="1912060" cy="907374"/>
              </a:xfrm>
              <a:prstGeom prst="homePlate">
                <a:avLst>
                  <a:gd name="adj" fmla="val 50000"/>
                </a:avLst>
              </a:prstGeom>
              <a:solidFill>
                <a:srgbClr val="104577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 lang="ko-KR" altLang="en-US"/>
                </a:pPr>
                <a:r>
                  <a:rPr lang="ko-KR" altLang="en-US" sz="2000" b="1">
                    <a:latin typeface="나눔바른펜"/>
                    <a:ea typeface="나눔바른펜"/>
                  </a:rPr>
                  <a:t>유사도 확인</a:t>
                </a:r>
              </a:p>
            </p:txBody>
          </p:sp>
          <p:sp>
            <p:nvSpPr>
              <p:cNvPr id="370" name="화살표: 오각형 369"/>
              <p:cNvSpPr/>
              <p:nvPr/>
            </p:nvSpPr>
            <p:spPr>
              <a:xfrm>
                <a:off x="-348806" y="2341602"/>
                <a:ext cx="1232827" cy="907374"/>
              </a:xfrm>
              <a:prstGeom prst="homePlat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365" name="그룹 364"/>
            <p:cNvGrpSpPr/>
            <p:nvPr/>
          </p:nvGrpSpPr>
          <p:grpSpPr>
            <a:xfrm>
              <a:off x="3595510" y="2125573"/>
              <a:ext cx="2700337" cy="907374"/>
              <a:chOff x="-348806" y="2341602"/>
              <a:chExt cx="2700337" cy="907374"/>
            </a:xfrm>
            <a:solidFill>
              <a:srgbClr val="7CB5D2"/>
            </a:solidFill>
          </p:grpSpPr>
          <p:sp>
            <p:nvSpPr>
              <p:cNvPr id="366" name="화살표: 오각형 365"/>
              <p:cNvSpPr/>
              <p:nvPr/>
            </p:nvSpPr>
            <p:spPr>
              <a:xfrm>
                <a:off x="439471" y="2341602"/>
                <a:ext cx="1912060" cy="907374"/>
              </a:xfrm>
              <a:prstGeom prst="homePlate">
                <a:avLst>
                  <a:gd name="adj" fmla="val 50000"/>
                </a:avLst>
              </a:prstGeom>
              <a:solidFill>
                <a:srgbClr val="05619A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 lang="ko-KR" altLang="en-US"/>
                </a:pPr>
                <a:r>
                  <a:rPr lang="ko-KR" altLang="en-US" sz="2000" b="1">
                    <a:latin typeface="나눔바른펜"/>
                    <a:ea typeface="나눔바른펜"/>
                  </a:rPr>
                  <a:t>좌표 업로드</a:t>
                </a:r>
              </a:p>
            </p:txBody>
          </p:sp>
          <p:sp>
            <p:nvSpPr>
              <p:cNvPr id="367" name="화살표: 오각형 366"/>
              <p:cNvSpPr/>
              <p:nvPr/>
            </p:nvSpPr>
            <p:spPr>
              <a:xfrm>
                <a:off x="-348806" y="2341602"/>
                <a:ext cx="1232827" cy="907374"/>
              </a:xfrm>
              <a:prstGeom prst="homePlat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362" name="그룹 361"/>
            <p:cNvGrpSpPr/>
            <p:nvPr/>
          </p:nvGrpSpPr>
          <p:grpSpPr>
            <a:xfrm>
              <a:off x="1975314" y="2125573"/>
              <a:ext cx="2700336" cy="907374"/>
              <a:chOff x="-348806" y="2341602"/>
              <a:chExt cx="2700336" cy="907374"/>
            </a:xfrm>
            <a:solidFill>
              <a:srgbClr val="7CB5D2"/>
            </a:solidFill>
          </p:grpSpPr>
          <p:sp>
            <p:nvSpPr>
              <p:cNvPr id="363" name="화살표: 오각형 362"/>
              <p:cNvSpPr/>
              <p:nvPr/>
            </p:nvSpPr>
            <p:spPr>
              <a:xfrm>
                <a:off x="439470" y="2341602"/>
                <a:ext cx="1912060" cy="907374"/>
              </a:xfrm>
              <a:prstGeom prst="homePlate">
                <a:avLst>
                  <a:gd name="adj" fmla="val 50000"/>
                </a:avLst>
              </a:prstGeom>
              <a:solidFill>
                <a:srgbClr val="529EC3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 lang="ko-KR" altLang="en-US"/>
                </a:pPr>
                <a:r>
                  <a:rPr lang="en-US" altLang="ko-KR" b="1">
                    <a:latin typeface="나눔바른펜"/>
                    <a:ea typeface="나눔바른펜"/>
                  </a:rPr>
                  <a:t>csv</a:t>
                </a:r>
                <a:r>
                  <a:rPr lang="ko-KR" altLang="en-US" b="1">
                    <a:latin typeface="나눔바른펜"/>
                    <a:ea typeface="나눔바른펜"/>
                  </a:rPr>
                  <a:t>파일 출력</a:t>
                </a:r>
              </a:p>
            </p:txBody>
          </p:sp>
          <p:sp>
            <p:nvSpPr>
              <p:cNvPr id="364" name="화살표: 오각형 363"/>
              <p:cNvSpPr/>
              <p:nvPr/>
            </p:nvSpPr>
            <p:spPr>
              <a:xfrm>
                <a:off x="-348806" y="2341602"/>
                <a:ext cx="1232827" cy="907374"/>
              </a:xfrm>
              <a:prstGeom prst="homePlat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357" name="그룹 356"/>
            <p:cNvGrpSpPr/>
            <p:nvPr/>
          </p:nvGrpSpPr>
          <p:grpSpPr>
            <a:xfrm>
              <a:off x="335360" y="2125573"/>
              <a:ext cx="2700337" cy="907374"/>
              <a:chOff x="-348806" y="2341602"/>
              <a:chExt cx="2700337" cy="907374"/>
            </a:xfrm>
            <a:solidFill>
              <a:srgbClr val="7CB5D2"/>
            </a:solidFill>
          </p:grpSpPr>
          <p:sp>
            <p:nvSpPr>
              <p:cNvPr id="353" name="화살표: 오각형 352"/>
              <p:cNvSpPr/>
              <p:nvPr/>
            </p:nvSpPr>
            <p:spPr>
              <a:xfrm>
                <a:off x="439471" y="2341602"/>
                <a:ext cx="1912060" cy="907374"/>
              </a:xfrm>
              <a:prstGeom prst="homePlate">
                <a:avLst>
                  <a:gd name="adj" fmla="val 50000"/>
                </a:avLst>
              </a:prstGeom>
              <a:solidFill>
                <a:srgbClr val="7CB5D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 lang="ko-KR" altLang="en-US"/>
                </a:pPr>
                <a:r>
                  <a:rPr lang="ko-KR" altLang="en-US" sz="2000" b="1">
                    <a:latin typeface="나눔바른펜"/>
                    <a:ea typeface="나눔바른펜"/>
                  </a:rPr>
                  <a:t>영상 녹화</a:t>
                </a:r>
              </a:p>
            </p:txBody>
          </p:sp>
          <p:sp>
            <p:nvSpPr>
              <p:cNvPr id="356" name="화살표: 오각형 355"/>
              <p:cNvSpPr/>
              <p:nvPr/>
            </p:nvSpPr>
            <p:spPr>
              <a:xfrm>
                <a:off x="-348806" y="2341602"/>
                <a:ext cx="1232827" cy="907374"/>
              </a:xfrm>
              <a:prstGeom prst="homePlat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371" name="직선 연결선 370"/>
            <p:cNvCxnSpPr>
              <a:stCxn id="366" idx="3"/>
              <a:endCxn id="370" idx="3"/>
            </p:cNvCxnSpPr>
            <p:nvPr/>
          </p:nvCxnSpPr>
          <p:spPr>
            <a:xfrm>
              <a:off x="6295848" y="2579260"/>
              <a:ext cx="3445362" cy="0"/>
            </a:xfrm>
            <a:prstGeom prst="line">
              <a:avLst/>
            </a:prstGeom>
            <a:ln w="28575">
              <a:solidFill>
                <a:schemeClr val="bg1">
                  <a:lumMod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연결선: 꺾임 373"/>
            <p:cNvCxnSpPr/>
            <p:nvPr/>
          </p:nvCxnSpPr>
          <p:spPr>
            <a:xfrm rot="10800000" flipV="1">
              <a:off x="1019516" y="2579338"/>
              <a:ext cx="6768754" cy="1245704"/>
            </a:xfrm>
            <a:prstGeom prst="bentConnector3">
              <a:avLst>
                <a:gd name="adj1" fmla="val -177"/>
              </a:avLst>
            </a:prstGeom>
            <a:ln w="28575">
              <a:solidFill>
                <a:schemeClr val="bg1">
                  <a:lumMod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3" name="그룹 392"/>
            <p:cNvGrpSpPr/>
            <p:nvPr/>
          </p:nvGrpSpPr>
          <p:grpSpPr>
            <a:xfrm>
              <a:off x="875501" y="4293095"/>
              <a:ext cx="8605094" cy="1332149"/>
              <a:chOff x="2063552" y="4257092"/>
              <a:chExt cx="8605094" cy="1332149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3125670" y="4257092"/>
                <a:ext cx="2340260" cy="3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b="1">
                    <a:solidFill>
                      <a:schemeClr val="bg1">
                        <a:lumMod val="50000"/>
                      </a:schemeClr>
                    </a:solidFill>
                    <a:latin typeface="나눔바른펜"/>
                    <a:ea typeface="나눔바른펜"/>
                  </a:rPr>
                  <a:t>관리자 권한</a:t>
                </a:r>
              </a:p>
            </p:txBody>
          </p:sp>
          <p:grpSp>
            <p:nvGrpSpPr>
              <p:cNvPr id="391" name="그룹 390"/>
              <p:cNvGrpSpPr/>
              <p:nvPr/>
            </p:nvGrpSpPr>
            <p:grpSpPr>
              <a:xfrm>
                <a:off x="2063552" y="4681866"/>
                <a:ext cx="8605094" cy="907375"/>
                <a:chOff x="2387449" y="4681866"/>
                <a:chExt cx="7596982" cy="907375"/>
              </a:xfrm>
            </p:grpSpPr>
            <p:grpSp>
              <p:nvGrpSpPr>
                <p:cNvPr id="377" name="그룹 367"/>
                <p:cNvGrpSpPr/>
                <p:nvPr/>
              </p:nvGrpSpPr>
              <p:grpSpPr>
                <a:xfrm>
                  <a:off x="7284096" y="4681866"/>
                  <a:ext cx="2700336" cy="907374"/>
                  <a:chOff x="-348806" y="2341602"/>
                  <a:chExt cx="2700336" cy="907374"/>
                </a:xfrm>
                <a:solidFill>
                  <a:srgbClr val="7CB5D2"/>
                </a:solidFill>
              </p:grpSpPr>
              <p:sp>
                <p:nvSpPr>
                  <p:cNvPr id="378" name="화살표: 오각형 368"/>
                  <p:cNvSpPr/>
                  <p:nvPr/>
                </p:nvSpPr>
                <p:spPr>
                  <a:xfrm>
                    <a:off x="439470" y="2341602"/>
                    <a:ext cx="1912060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rgbClr val="0A2E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r">
                      <a:defRPr lang="ko-KR" altLang="en-US"/>
                    </a:pPr>
                    <a:r>
                      <a:rPr lang="ko-KR" altLang="en-US" sz="2000" b="1">
                        <a:latin typeface="나눔바른펜"/>
                        <a:ea typeface="나눔바른펜"/>
                      </a:rPr>
                      <a:t>측정 값 전달</a:t>
                    </a:r>
                  </a:p>
                </p:txBody>
              </p:sp>
              <p:sp>
                <p:nvSpPr>
                  <p:cNvPr id="379" name="화살표: 오각형 369"/>
                  <p:cNvSpPr/>
                  <p:nvPr/>
                </p:nvSpPr>
                <p:spPr>
                  <a:xfrm>
                    <a:off x="-348806" y="2341602"/>
                    <a:ext cx="1232827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380" name="그룹 364"/>
                <p:cNvGrpSpPr/>
                <p:nvPr/>
              </p:nvGrpSpPr>
              <p:grpSpPr>
                <a:xfrm>
                  <a:off x="5647598" y="4681866"/>
                  <a:ext cx="2700337" cy="907374"/>
                  <a:chOff x="-348806" y="2341602"/>
                  <a:chExt cx="2700337" cy="907374"/>
                </a:xfrm>
                <a:solidFill>
                  <a:srgbClr val="7CB5D2"/>
                </a:solidFill>
              </p:grpSpPr>
              <p:sp>
                <p:nvSpPr>
                  <p:cNvPr id="381" name="화살표: 오각형 365"/>
                  <p:cNvSpPr/>
                  <p:nvPr/>
                </p:nvSpPr>
                <p:spPr>
                  <a:xfrm>
                    <a:off x="439471" y="2341602"/>
                    <a:ext cx="1912060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rgbClr val="2377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r">
                      <a:defRPr lang="ko-KR" altLang="en-US"/>
                    </a:pPr>
                    <a:r>
                      <a:rPr lang="en-US" altLang="ko-KR" sz="2000" b="1">
                        <a:latin typeface="나눔바른펜"/>
                        <a:ea typeface="나눔바른펜"/>
                      </a:rPr>
                      <a:t>weka</a:t>
                    </a:r>
                    <a:r>
                      <a:rPr lang="ko-KR" altLang="en-US" sz="2000" b="1">
                        <a:latin typeface="나눔바른펜"/>
                        <a:ea typeface="나눔바른펜"/>
                      </a:rPr>
                      <a:t> 처리</a:t>
                    </a:r>
                  </a:p>
                </p:txBody>
              </p:sp>
              <p:sp>
                <p:nvSpPr>
                  <p:cNvPr id="382" name="화살표: 오각형 366"/>
                  <p:cNvSpPr/>
                  <p:nvPr/>
                </p:nvSpPr>
                <p:spPr>
                  <a:xfrm>
                    <a:off x="-348806" y="2341602"/>
                    <a:ext cx="1232827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383" name="그룹 361"/>
                <p:cNvGrpSpPr/>
                <p:nvPr/>
              </p:nvGrpSpPr>
              <p:grpSpPr>
                <a:xfrm>
                  <a:off x="4027403" y="4681866"/>
                  <a:ext cx="2700333" cy="907374"/>
                  <a:chOff x="-348806" y="2341602"/>
                  <a:chExt cx="2700333" cy="907374"/>
                </a:xfrm>
                <a:solidFill>
                  <a:srgbClr val="7CB5D2"/>
                </a:solidFill>
              </p:grpSpPr>
              <p:sp>
                <p:nvSpPr>
                  <p:cNvPr id="384" name="화살표: 오각형 362"/>
                  <p:cNvSpPr/>
                  <p:nvPr/>
                </p:nvSpPr>
                <p:spPr>
                  <a:xfrm>
                    <a:off x="439467" y="2341602"/>
                    <a:ext cx="1912060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tx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r">
                      <a:defRPr lang="ko-KR" altLang="en-US"/>
                    </a:pPr>
                    <a:r>
                      <a:rPr lang="ko-KR" altLang="en-US" b="1">
                        <a:latin typeface="나눔바른펜"/>
                        <a:ea typeface="나눔바른펜"/>
                      </a:rPr>
                      <a:t>.</a:t>
                    </a:r>
                    <a:r>
                      <a:rPr lang="en-US" altLang="ko-KR" b="1">
                        <a:latin typeface="나눔바른펜"/>
                        <a:ea typeface="나눔바른펜"/>
                      </a:rPr>
                      <a:t>arff</a:t>
                    </a:r>
                    <a:r>
                      <a:rPr lang="ko-KR" altLang="en-US" b="1">
                        <a:latin typeface="나눔바른펜"/>
                        <a:ea typeface="나눔바른펜"/>
                      </a:rPr>
                      <a:t> 로 변환</a:t>
                    </a:r>
                  </a:p>
                </p:txBody>
              </p:sp>
              <p:sp>
                <p:nvSpPr>
                  <p:cNvPr id="385" name="화살표: 오각형 363"/>
                  <p:cNvSpPr/>
                  <p:nvPr/>
                </p:nvSpPr>
                <p:spPr>
                  <a:xfrm>
                    <a:off x="-348806" y="2341602"/>
                    <a:ext cx="1232827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386" name="그룹 356"/>
                <p:cNvGrpSpPr/>
                <p:nvPr/>
              </p:nvGrpSpPr>
              <p:grpSpPr>
                <a:xfrm>
                  <a:off x="2387449" y="4681867"/>
                  <a:ext cx="2700337" cy="907374"/>
                  <a:chOff x="-348806" y="2341602"/>
                  <a:chExt cx="2700337" cy="907374"/>
                </a:xfrm>
                <a:solidFill>
                  <a:srgbClr val="7CB5D2"/>
                </a:solidFill>
              </p:grpSpPr>
              <p:sp>
                <p:nvSpPr>
                  <p:cNvPr id="387" name="화살표: 오각형 352"/>
                  <p:cNvSpPr/>
                  <p:nvPr/>
                </p:nvSpPr>
                <p:spPr>
                  <a:xfrm>
                    <a:off x="439471" y="2341602"/>
                    <a:ext cx="1912060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r">
                      <a:defRPr lang="ko-KR" altLang="en-US"/>
                    </a:pPr>
                    <a:r>
                      <a:rPr lang="ko-KR" altLang="en-US" sz="2000" b="1">
                        <a:latin typeface="나눔바른펜"/>
                        <a:ea typeface="나눔바른펜"/>
                      </a:rPr>
                      <a:t>파일 다운로드</a:t>
                    </a:r>
                  </a:p>
                </p:txBody>
              </p:sp>
              <p:sp>
                <p:nvSpPr>
                  <p:cNvPr id="388" name="화살표: 오각형 355"/>
                  <p:cNvSpPr/>
                  <p:nvPr/>
                </p:nvSpPr>
                <p:spPr>
                  <a:xfrm>
                    <a:off x="-348806" y="2341602"/>
                    <a:ext cx="1232827" cy="907374"/>
                  </a:xfrm>
                  <a:prstGeom prst="homePlat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</p:grpSp>
        <p:cxnSp>
          <p:nvCxnSpPr>
            <p:cNvPr id="375" name="연결선: 꺾임 374"/>
            <p:cNvCxnSpPr/>
            <p:nvPr/>
          </p:nvCxnSpPr>
          <p:spPr>
            <a:xfrm rot="16200000" flipH="1">
              <a:off x="679265" y="4165293"/>
              <a:ext cx="1346513" cy="666012"/>
            </a:xfrm>
            <a:prstGeom prst="bentConnector3">
              <a:avLst>
                <a:gd name="adj1" fmla="val 100174"/>
              </a:avLst>
            </a:prstGeom>
            <a:ln w="28575">
              <a:solidFill>
                <a:schemeClr val="bg1">
                  <a:lumMod val="70000"/>
                </a:schemeClr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6295848" y="2125573"/>
              <a:ext cx="2340260" cy="366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  <a:latin typeface="나눔바른펜"/>
                  <a:ea typeface="나눔바른펜"/>
                </a:rPr>
                <a:t>사용자 요청</a:t>
              </a:r>
            </a:p>
          </p:txBody>
        </p:sp>
        <p:cxnSp>
          <p:nvCxnSpPr>
            <p:cNvPr id="394" name="연결선: 꺾임 393"/>
            <p:cNvCxnSpPr>
              <a:stCxn id="378" idx="3"/>
            </p:cNvCxnSpPr>
            <p:nvPr/>
          </p:nvCxnSpPr>
          <p:spPr>
            <a:xfrm flipH="1" flipV="1">
              <a:off x="8508383" y="2708918"/>
              <a:ext cx="972212" cy="2462638"/>
            </a:xfrm>
            <a:prstGeom prst="bentConnector4">
              <a:avLst>
                <a:gd name="adj1" fmla="val -41137"/>
                <a:gd name="adj2" fmla="val 59215"/>
              </a:avLst>
            </a:prstGeom>
            <a:ln w="28575">
              <a:solidFill>
                <a:schemeClr val="bg1">
                  <a:lumMod val="7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TextBox 394"/>
            <p:cNvSpPr txBox="1"/>
            <p:nvPr/>
          </p:nvSpPr>
          <p:spPr>
            <a:xfrm>
              <a:off x="8679677" y="3278503"/>
              <a:ext cx="1232828" cy="366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  <a:latin typeface="나눔바른펜"/>
                  <a:ea typeface="나눔바른펜"/>
                </a:rPr>
                <a:t>관리자 응답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199420" y="1700783"/>
              <a:ext cx="2340260" cy="36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  <a:latin typeface="나눔바른펜"/>
                  <a:ea typeface="나눔바른펜"/>
                </a:rPr>
                <a:t>사용자 권한</a:t>
              </a:r>
            </a:p>
          </p:txBody>
        </p:sp>
      </p:grpSp>
      <p:cxnSp>
        <p:nvCxnSpPr>
          <p:cNvPr id="400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2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103377" y="237600"/>
            <a:ext cx="601200" cy="734400"/>
          </a:xfrm>
          <a:prstGeom prst="rect">
            <a:avLst/>
          </a:prstGeom>
        </p:spPr>
      </p:pic>
      <p:cxnSp>
        <p:nvCxnSpPr>
          <p:cNvPr id="40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FD8282-7716-4281-85A6-DC544872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6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기대 효과 및 활용분야</a:t>
            </a: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535430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84"/>
          <p:cNvCxnSpPr/>
          <p:nvPr/>
        </p:nvCxnSpPr>
        <p:spPr>
          <a:xfrm rot="16200000" flipH="1">
            <a:off x="9651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그룹 417"/>
          <p:cNvGrpSpPr/>
          <p:nvPr/>
        </p:nvGrpSpPr>
        <p:grpSpPr>
          <a:xfrm>
            <a:off x="803338" y="2104067"/>
            <a:ext cx="5292661" cy="1000892"/>
            <a:chOff x="800897" y="2024819"/>
            <a:chExt cx="5292661" cy="1000892"/>
          </a:xfrm>
        </p:grpSpPr>
        <p:sp>
          <p:nvSpPr>
            <p:cNvPr id="402" name="직사각형 26"/>
            <p:cNvSpPr/>
            <p:nvPr/>
          </p:nvSpPr>
          <p:spPr>
            <a:xfrm>
              <a:off x="1292215" y="2584383"/>
              <a:ext cx="4801343" cy="441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- 기존 생체 인식인 지문, 홍채 인식의 불편함을 모두 해소</a:t>
              </a:r>
            </a:p>
          </p:txBody>
        </p:sp>
        <p:sp>
          <p:nvSpPr>
            <p:cNvPr id="403" name="직사각형 27"/>
            <p:cNvSpPr/>
            <p:nvPr/>
          </p:nvSpPr>
          <p:spPr>
            <a:xfrm>
              <a:off x="1172677" y="2024819"/>
              <a:ext cx="3699170" cy="452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신체 접촉 없이 특정인 인식 가능</a:t>
              </a:r>
            </a:p>
          </p:txBody>
        </p:sp>
        <p:sp>
          <p:nvSpPr>
            <p:cNvPr id="407" name="자유형 33"/>
            <p:cNvSpPr/>
            <p:nvPr/>
          </p:nvSpPr>
          <p:spPr>
            <a:xfrm>
              <a:off x="800897" y="2146643"/>
              <a:ext cx="225589" cy="27423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7CB5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19" name="그룹 418"/>
          <p:cNvGrpSpPr/>
          <p:nvPr/>
        </p:nvGrpSpPr>
        <p:grpSpPr>
          <a:xfrm>
            <a:off x="6588000" y="2102391"/>
            <a:ext cx="5018400" cy="1000853"/>
            <a:chOff x="800897" y="2024811"/>
            <a:chExt cx="5017962" cy="999421"/>
          </a:xfrm>
        </p:grpSpPr>
        <p:sp>
          <p:nvSpPr>
            <p:cNvPr id="420" name="직사각형 26"/>
            <p:cNvSpPr/>
            <p:nvPr/>
          </p:nvSpPr>
          <p:spPr>
            <a:xfrm>
              <a:off x="1292212" y="2584382"/>
              <a:ext cx="4526645" cy="439849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- 걸음걸이만으로도 자료 수집 가능</a:t>
              </a:r>
            </a:p>
          </p:txBody>
        </p:sp>
        <p:sp>
          <p:nvSpPr>
            <p:cNvPr id="421" name="직사각형 27"/>
            <p:cNvSpPr/>
            <p:nvPr/>
          </p:nvSpPr>
          <p:spPr>
            <a:xfrm>
              <a:off x="1172676" y="2024810"/>
              <a:ext cx="4646182" cy="447762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얼굴이 안보이더라도 행동으로 추적 가능 </a:t>
              </a:r>
            </a:p>
          </p:txBody>
        </p:sp>
        <p:sp>
          <p:nvSpPr>
            <p:cNvPr id="422" name="자유형 33"/>
            <p:cNvSpPr/>
            <p:nvPr/>
          </p:nvSpPr>
          <p:spPr>
            <a:xfrm>
              <a:off x="800897" y="2146643"/>
              <a:ext cx="225589" cy="27423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0561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802800" y="4446000"/>
            <a:ext cx="5291999" cy="1364400"/>
            <a:chOff x="800897" y="2024818"/>
            <a:chExt cx="5292660" cy="1363223"/>
          </a:xfrm>
        </p:grpSpPr>
        <p:sp>
          <p:nvSpPr>
            <p:cNvPr id="424" name="직사각형 26"/>
            <p:cNvSpPr/>
            <p:nvPr/>
          </p:nvSpPr>
          <p:spPr>
            <a:xfrm>
              <a:off x="1292214" y="2584384"/>
              <a:ext cx="4801343" cy="803658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- 기존의 </a:t>
              </a:r>
              <a:r>
                <a:rPr lang="en-US" altLang="ko-KR">
                  <a:solidFill>
                    <a:srgbClr val="000000"/>
                  </a:solidFill>
                  <a:latin typeface="나눔바른펜"/>
                  <a:ea typeface="나눔바른펜"/>
                </a:rPr>
                <a:t>cctv</a:t>
              </a: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 카메라에 어댑터만 추가하면 되기 때문에</a:t>
              </a:r>
            </a:p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   새로 설치하는 것 보다 적은 비용으로 고효율 가능</a:t>
              </a:r>
            </a:p>
          </p:txBody>
        </p:sp>
        <p:sp>
          <p:nvSpPr>
            <p:cNvPr id="425" name="직사각형 27"/>
            <p:cNvSpPr/>
            <p:nvPr/>
          </p:nvSpPr>
          <p:spPr>
            <a:xfrm>
              <a:off x="1172676" y="2024818"/>
              <a:ext cx="3699170" cy="452623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설치하는데 비용 절감</a:t>
              </a:r>
            </a:p>
          </p:txBody>
        </p:sp>
        <p:sp>
          <p:nvSpPr>
            <p:cNvPr id="426" name="자유형 33"/>
            <p:cNvSpPr/>
            <p:nvPr/>
          </p:nvSpPr>
          <p:spPr>
            <a:xfrm>
              <a:off x="800897" y="2146643"/>
              <a:ext cx="225589" cy="27423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124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27" name="그룹 426"/>
          <p:cNvGrpSpPr/>
          <p:nvPr/>
        </p:nvGrpSpPr>
        <p:grpSpPr>
          <a:xfrm>
            <a:off x="6588000" y="4445999"/>
            <a:ext cx="5291998" cy="1362345"/>
            <a:chOff x="800897" y="2024818"/>
            <a:chExt cx="5292660" cy="1362716"/>
          </a:xfrm>
        </p:grpSpPr>
        <p:sp>
          <p:nvSpPr>
            <p:cNvPr id="428" name="직사각형 26"/>
            <p:cNvSpPr/>
            <p:nvPr/>
          </p:nvSpPr>
          <p:spPr>
            <a:xfrm>
              <a:off x="1292212" y="2584382"/>
              <a:ext cx="4801344" cy="803152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- 입국심사대, 실종자, 범죄자 검출하는 등</a:t>
              </a:r>
            </a:p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>
                  <a:solidFill>
                    <a:srgbClr val="000000"/>
                  </a:solidFill>
                  <a:latin typeface="나눔바른펜"/>
                  <a:ea typeface="나눔바른펜"/>
                </a:rPr>
                <a:t>   다방면으로 활용 가능</a:t>
              </a:r>
            </a:p>
          </p:txBody>
        </p:sp>
        <p:sp>
          <p:nvSpPr>
            <p:cNvPr id="429" name="직사각형 27"/>
            <p:cNvSpPr/>
            <p:nvPr/>
          </p:nvSpPr>
          <p:spPr>
            <a:xfrm>
              <a:off x="1172675" y="2024818"/>
              <a:ext cx="3699170" cy="452623"/>
            </a:xfrm>
            <a:prstGeom prst="rect">
              <a:avLst/>
            </a:prstGeom>
          </p:spPr>
          <p:txBody>
            <a:bodyPr vert="horz" wrap="square" lIns="91440" tIns="45720" rIns="91440" bIns="45720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>
                      <a:lumMod val="30000"/>
                    </a:schemeClr>
                  </a:solidFill>
                  <a:latin typeface="나눔바른펜"/>
                  <a:ea typeface="나눔바른펜"/>
                </a:rPr>
                <a:t>공항, 경찰 등 다방면의 활용</a:t>
              </a:r>
            </a:p>
          </p:txBody>
        </p:sp>
        <p:sp>
          <p:nvSpPr>
            <p:cNvPr id="430" name="자유형 33"/>
            <p:cNvSpPr/>
            <p:nvPr/>
          </p:nvSpPr>
          <p:spPr>
            <a:xfrm>
              <a:off x="800897" y="2146643"/>
              <a:ext cx="225589" cy="27423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163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72D95B-DEC8-4C37-9435-9AA70CE4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4"/>
          <p:cNvCxnSpPr/>
          <p:nvPr/>
        </p:nvCxnSpPr>
        <p:spPr>
          <a:xfrm>
            <a:off x="6891193" y="4257103"/>
            <a:ext cx="1656000" cy="0"/>
          </a:xfrm>
          <a:prstGeom prst="line">
            <a:avLst/>
          </a:prstGeom>
          <a:ln w="7620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/>
          <p:cNvCxnSpPr/>
          <p:nvPr/>
        </p:nvCxnSpPr>
        <p:spPr>
          <a:xfrm>
            <a:off x="3599729" y="4257103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/>
          <p:cNvCxnSpPr/>
          <p:nvPr/>
        </p:nvCxnSpPr>
        <p:spPr>
          <a:xfrm>
            <a:off x="4583578" y="2801250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6"/>
          <p:cNvCxnSpPr/>
          <p:nvPr/>
        </p:nvCxnSpPr>
        <p:spPr>
          <a:xfrm>
            <a:off x="3599729" y="2801250"/>
            <a:ext cx="1656000" cy="0"/>
          </a:xfrm>
          <a:prstGeom prst="line">
            <a:avLst/>
          </a:prstGeom>
          <a:ln w="7620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9"/>
          <p:cNvCxnSpPr/>
          <p:nvPr/>
        </p:nvCxnSpPr>
        <p:spPr>
          <a:xfrm>
            <a:off x="6119729" y="4257103"/>
            <a:ext cx="1656000" cy="0"/>
          </a:xfrm>
          <a:prstGeom prst="line">
            <a:avLst/>
          </a:prstGeom>
          <a:ln w="76200">
            <a:solidFill>
              <a:srgbClr val="1661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/>
          <p:cNvSpPr txBox="1"/>
          <p:nvPr/>
        </p:nvSpPr>
        <p:spPr>
          <a:xfrm>
            <a:off x="3412308" y="2835909"/>
            <a:ext cx="5134885" cy="1279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THANK YOU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:</a:t>
            </a: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 </a:t>
            </a:r>
            <a:r>
              <a:rPr lang="en-US" altLang="ko-KR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펜"/>
                <a:ea typeface="나눔바른펜"/>
              </a:rPr>
              <a:t>)</a:t>
            </a:r>
          </a:p>
        </p:txBody>
      </p:sp>
      <p:pic>
        <p:nvPicPr>
          <p:cNvPr id="17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7669" y="1719769"/>
            <a:ext cx="776662" cy="9492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EE7ABB-7EB5-46CD-A24E-940E805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908650" y="2680252"/>
            <a:ext cx="1009200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50396" y="1282117"/>
            <a:ext cx="1789314" cy="0"/>
          </a:xfrm>
          <a:prstGeom prst="line">
            <a:avLst/>
          </a:prstGeom>
          <a:ln w="5715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4238" y="5023801"/>
            <a:ext cx="9937104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211342" y="5023801"/>
            <a:ext cx="1789314" cy="0"/>
          </a:xfrm>
          <a:prstGeom prst="line">
            <a:avLst/>
          </a:prstGeom>
          <a:ln w="5715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7388" y="512676"/>
            <a:ext cx="2800264" cy="756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104577"/>
                </a:solidFill>
                <a:latin typeface="나눔고딕"/>
                <a:ea typeface="나눔고딕"/>
              </a:rPr>
              <a:t>INDEX</a:t>
            </a:r>
            <a:endParaRPr lang="ko-KR" altLang="en-US" sz="4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104577"/>
              </a:solidFill>
              <a:latin typeface="나눔고딕"/>
              <a:ea typeface="나눔고딕"/>
            </a:endParaRPr>
          </a:p>
        </p:txBody>
      </p:sp>
      <p:cxnSp>
        <p:nvCxnSpPr>
          <p:cNvPr id="30" name="직선 연결선 6"/>
          <p:cNvCxnSpPr/>
          <p:nvPr/>
        </p:nvCxnSpPr>
        <p:spPr>
          <a:xfrm>
            <a:off x="274238" y="2680252"/>
            <a:ext cx="1789314" cy="0"/>
          </a:xfrm>
          <a:prstGeom prst="line">
            <a:avLst/>
          </a:prstGeom>
          <a:ln w="57150">
            <a:solidFill>
              <a:srgbClr val="1045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509836" y="3275826"/>
            <a:ext cx="11238792" cy="1140542"/>
            <a:chOff x="587388" y="3275826"/>
            <a:chExt cx="11238792" cy="114054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43572" y="3429000"/>
              <a:ext cx="0" cy="987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587388" y="3275826"/>
              <a:ext cx="1614838" cy="1018044"/>
              <a:chOff x="2638116" y="2809902"/>
              <a:chExt cx="1614838" cy="101804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01</a:t>
                </a:r>
                <a:endParaRPr lang="ko-KR" altLang="en-US" sz="27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고딕"/>
                  <a:ea typeface="나눔고딕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638116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제안 배경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423592" y="3275826"/>
              <a:ext cx="1614838" cy="1018044"/>
              <a:chOff x="2638116" y="2809902"/>
              <a:chExt cx="1614838" cy="1018044"/>
            </a:xfrm>
          </p:grpSpPr>
          <p:sp>
            <p:nvSpPr>
              <p:cNvPr id="39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</a:t>
                </a:r>
                <a:r>
                  <a:rPr lang="ko-KR" altLang="en-US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2</a:t>
                </a:r>
              </a:p>
            </p:txBody>
          </p:sp>
          <p:cxnSp>
            <p:nvCxnSpPr>
              <p:cNvPr id="40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27"/>
              <p:cNvSpPr txBox="1"/>
              <p:nvPr/>
            </p:nvSpPr>
            <p:spPr>
              <a:xfrm>
                <a:off x="2638116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시스템 특징</a:t>
                </a:r>
              </a:p>
            </p:txBody>
          </p:sp>
        </p:grpSp>
        <p:cxnSp>
          <p:nvCxnSpPr>
            <p:cNvPr id="42" name="직선 연결선 11"/>
            <p:cNvCxnSpPr/>
            <p:nvPr/>
          </p:nvCxnSpPr>
          <p:spPr>
            <a:xfrm>
              <a:off x="4295800" y="3429000"/>
              <a:ext cx="0" cy="987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4481162" y="3275826"/>
              <a:ext cx="1614838" cy="1018044"/>
              <a:chOff x="2638116" y="2809902"/>
              <a:chExt cx="1614838" cy="1018044"/>
            </a:xfrm>
          </p:grpSpPr>
          <p:sp>
            <p:nvSpPr>
              <p:cNvPr id="44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</a:t>
                </a:r>
                <a:r>
                  <a:rPr lang="ko-KR" altLang="en-US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3</a:t>
                </a:r>
              </a:p>
            </p:txBody>
          </p:sp>
          <p:cxnSp>
            <p:nvCxnSpPr>
              <p:cNvPr id="45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27"/>
              <p:cNvSpPr txBox="1"/>
              <p:nvPr/>
            </p:nvSpPr>
            <p:spPr>
              <a:xfrm>
                <a:off x="2638116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서비스 개요</a:t>
                </a:r>
              </a:p>
            </p:txBody>
          </p:sp>
        </p:grpSp>
        <p:cxnSp>
          <p:nvCxnSpPr>
            <p:cNvPr id="47" name="직선 연결선 11"/>
            <p:cNvCxnSpPr/>
            <p:nvPr/>
          </p:nvCxnSpPr>
          <p:spPr>
            <a:xfrm>
              <a:off x="6240016" y="3429000"/>
              <a:ext cx="0" cy="987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6389374" y="3275826"/>
              <a:ext cx="1614838" cy="1018044"/>
              <a:chOff x="2710124" y="2809902"/>
              <a:chExt cx="1614838" cy="1018044"/>
            </a:xfrm>
          </p:grpSpPr>
          <p:sp>
            <p:nvSpPr>
              <p:cNvPr id="49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</a:t>
                </a:r>
                <a:r>
                  <a:rPr lang="ko-KR" altLang="en-US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4</a:t>
                </a:r>
              </a:p>
            </p:txBody>
          </p:sp>
          <p:cxnSp>
            <p:nvCxnSpPr>
              <p:cNvPr id="50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27"/>
              <p:cNvSpPr txBox="1"/>
              <p:nvPr/>
            </p:nvSpPr>
            <p:spPr>
              <a:xfrm>
                <a:off x="2710124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적용 기술</a:t>
                </a:r>
              </a:p>
            </p:txBody>
          </p:sp>
        </p:grpSp>
        <p:cxnSp>
          <p:nvCxnSpPr>
            <p:cNvPr id="52" name="직선 연결선 11"/>
            <p:cNvCxnSpPr/>
            <p:nvPr/>
          </p:nvCxnSpPr>
          <p:spPr>
            <a:xfrm>
              <a:off x="8184232" y="3429000"/>
              <a:ext cx="0" cy="987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8333590" y="3275826"/>
              <a:ext cx="1614838" cy="1018044"/>
              <a:chOff x="2638116" y="2809902"/>
              <a:chExt cx="1614838" cy="1018044"/>
            </a:xfrm>
          </p:grpSpPr>
          <p:sp>
            <p:nvSpPr>
              <p:cNvPr id="54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</a:t>
                </a:r>
                <a:r>
                  <a:rPr lang="ko-KR" altLang="en-US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5</a:t>
                </a:r>
              </a:p>
            </p:txBody>
          </p:sp>
          <p:cxnSp>
            <p:nvCxnSpPr>
              <p:cNvPr id="55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27"/>
              <p:cNvSpPr txBox="1"/>
              <p:nvPr/>
            </p:nvSpPr>
            <p:spPr>
              <a:xfrm>
                <a:off x="2638116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개발 내용</a:t>
                </a:r>
              </a:p>
            </p:txBody>
          </p:sp>
        </p:grpSp>
        <p:cxnSp>
          <p:nvCxnSpPr>
            <p:cNvPr id="57" name="직선 연결선 11"/>
            <p:cNvCxnSpPr/>
            <p:nvPr/>
          </p:nvCxnSpPr>
          <p:spPr>
            <a:xfrm>
              <a:off x="10056440" y="3429000"/>
              <a:ext cx="0" cy="987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10211342" y="3275826"/>
              <a:ext cx="1614838" cy="1018044"/>
              <a:chOff x="2638116" y="2809902"/>
              <a:chExt cx="1614838" cy="1018044"/>
            </a:xfrm>
          </p:grpSpPr>
          <p:sp>
            <p:nvSpPr>
              <p:cNvPr id="59" name="TextBox 8"/>
              <p:cNvSpPr txBox="1"/>
              <p:nvPr/>
            </p:nvSpPr>
            <p:spPr>
              <a:xfrm>
                <a:off x="3183159" y="2809902"/>
                <a:ext cx="948192" cy="49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0</a:t>
                </a:r>
                <a:r>
                  <a:rPr lang="ko-KR" altLang="en-US" sz="27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고딕"/>
                    <a:ea typeface="나눔고딕"/>
                  </a:rPr>
                  <a:t>6</a:t>
                </a:r>
              </a:p>
            </p:txBody>
          </p:sp>
          <p:cxnSp>
            <p:nvCxnSpPr>
              <p:cNvPr id="60" name="직선 연결선 16"/>
              <p:cNvCxnSpPr/>
              <p:nvPr/>
            </p:nvCxnSpPr>
            <p:spPr>
              <a:xfrm>
                <a:off x="3273134" y="3205102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27"/>
              <p:cNvSpPr txBox="1"/>
              <p:nvPr/>
            </p:nvSpPr>
            <p:spPr>
              <a:xfrm>
                <a:off x="2638116" y="3342037"/>
                <a:ext cx="1614838" cy="4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26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펜"/>
                    <a:ea typeface="나눔바른펜"/>
                  </a:rPr>
                  <a:t>기대 효과</a:t>
                </a: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08568" y="1730998"/>
            <a:ext cx="776662" cy="9492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66C519-F4DF-4852-8EC3-AE66BB5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1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4183700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제안 배경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655840" y="238603"/>
            <a:ext cx="599915" cy="733229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16200000" flipH="1">
            <a:off x="7203250" y="567350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 flipH="1">
            <a:off x="9651522" y="57080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육각형 7"/>
          <p:cNvSpPr/>
          <p:nvPr/>
        </p:nvSpPr>
        <p:spPr>
          <a:xfrm>
            <a:off x="1103757" y="3256130"/>
            <a:ext cx="1775460" cy="151218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CB5D2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900">
                <a:latin typeface="배달의민족 주아"/>
                <a:ea typeface="배달의민족 주아"/>
              </a:rPr>
              <a:t>지문인식의 한계</a:t>
            </a:r>
          </a:p>
        </p:txBody>
      </p:sp>
      <p:sp>
        <p:nvSpPr>
          <p:cNvPr id="100" name="육각형 8"/>
          <p:cNvSpPr/>
          <p:nvPr/>
        </p:nvSpPr>
        <p:spPr>
          <a:xfrm>
            <a:off x="5208600" y="2104175"/>
            <a:ext cx="1774800" cy="1512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5619A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900">
                <a:latin typeface="배달의민족 주아"/>
                <a:ea typeface="배달의민족 주아"/>
              </a:rPr>
              <a:t>보행인식</a:t>
            </a:r>
          </a:p>
          <a:p>
            <a:pPr algn="ctr">
              <a:defRPr lang="ko-KR" altLang="en-US"/>
            </a:pPr>
            <a:r>
              <a:rPr lang="ko-KR" altLang="en-US" sz="1900">
                <a:latin typeface="배달의민족 주아"/>
                <a:ea typeface="배달의민족 주아"/>
              </a:rPr>
              <a:t>기술</a:t>
            </a:r>
          </a:p>
        </p:txBody>
      </p:sp>
      <p:sp>
        <p:nvSpPr>
          <p:cNvPr id="101" name="TextBox 9"/>
          <p:cNvSpPr txBox="1"/>
          <p:nvPr/>
        </p:nvSpPr>
        <p:spPr>
          <a:xfrm>
            <a:off x="623316" y="2457839"/>
            <a:ext cx="2736342" cy="67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767897" rtl="0" eaLnBrk="1" latinLnBrk="1" hangingPunct="1">
              <a:defRPr lang="ko-KR" altLang="en-US"/>
            </a:pPr>
            <a:r>
              <a:rPr kumimoji="0" lang="ko-KR" altLang="en-US" sz="1900" b="1" i="0" u="none" strike="noStrike" kern="1200" cap="none" normalizeH="0">
                <a:solidFill>
                  <a:srgbClr val="4D4D4D"/>
                </a:solidFill>
                <a:latin typeface="나눔바른펜"/>
                <a:ea typeface="나눔바른펜"/>
              </a:rPr>
              <a:t>수분에 취약하고, </a:t>
            </a:r>
          </a:p>
          <a:p>
            <a:pPr marL="0" algn="ctr" defTabSz="767897" rtl="0" eaLnBrk="1" latinLnBrk="1" hangingPunct="1">
              <a:defRPr lang="ko-KR" altLang="en-US"/>
            </a:pPr>
            <a:r>
              <a:rPr kumimoji="0" lang="ko-KR" altLang="en-US" sz="1900" b="1" i="0" u="none" strike="noStrike" kern="1200" cap="none" normalizeH="0">
                <a:solidFill>
                  <a:srgbClr val="4D4D4D"/>
                </a:solidFill>
                <a:latin typeface="나눔바른펜"/>
                <a:ea typeface="나눔바른펜"/>
              </a:rPr>
              <a:t>외부 요인에 의한 지문소실</a:t>
            </a:r>
          </a:p>
        </p:txBody>
      </p:sp>
      <p:sp>
        <p:nvSpPr>
          <p:cNvPr id="102" name="육각형 10"/>
          <p:cNvSpPr/>
          <p:nvPr/>
        </p:nvSpPr>
        <p:spPr>
          <a:xfrm>
            <a:off x="9264396" y="3326402"/>
            <a:ext cx="1774800" cy="1512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E436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algn="ctr" defTabSz="805350" rtl="0" eaLnBrk="1" latinLnBrk="1" hangingPunct="1">
              <a:defRPr lang="ko-KR" altLang="en-US"/>
            </a:pPr>
            <a:r>
              <a:rPr kumimoji="0" lang="ko-KR" altLang="en-US" sz="1900" b="0" i="0" u="none" strike="noStrike" kern="1200" cap="none" normalizeH="0">
                <a:solidFill>
                  <a:srgbClr val="FFFFFF"/>
                </a:solidFill>
                <a:latin typeface="배달의민족 주아"/>
                <a:ea typeface="배달의민족 주아"/>
              </a:rPr>
              <a:t>최종 시스템</a:t>
            </a:r>
          </a:p>
        </p:txBody>
      </p:sp>
      <p:sp>
        <p:nvSpPr>
          <p:cNvPr id="103" name="TextBox 13"/>
          <p:cNvSpPr txBox="1"/>
          <p:nvPr/>
        </p:nvSpPr>
        <p:spPr>
          <a:xfrm>
            <a:off x="4790847" y="1281073"/>
            <a:ext cx="2610306" cy="66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805350" rtl="0" eaLnBrk="1" latinLnBrk="1" hangingPunct="1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카메라만으로도</a:t>
            </a:r>
          </a:p>
          <a:p>
            <a:pPr marL="0" algn="ctr" defTabSz="805350" rtl="0" eaLnBrk="1" latinLnBrk="1" hangingPunct="1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어디서나 가능한 인식</a:t>
            </a:r>
          </a:p>
        </p:txBody>
      </p:sp>
      <p:sp>
        <p:nvSpPr>
          <p:cNvPr id="104" name="TextBox 15"/>
          <p:cNvSpPr txBox="1"/>
          <p:nvPr/>
        </p:nvSpPr>
        <p:spPr>
          <a:xfrm>
            <a:off x="4744800" y="5997602"/>
            <a:ext cx="2700000" cy="3924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endParaRPr lang="en-US" altLang="ko-KR" sz="2000">
              <a:solidFill>
                <a:schemeClr val="bg1">
                  <a:lumMod val="30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05" name="TextBox 16"/>
          <p:cNvSpPr txBox="1"/>
          <p:nvPr/>
        </p:nvSpPr>
        <p:spPr>
          <a:xfrm>
            <a:off x="9107666" y="2461745"/>
            <a:ext cx="2088261" cy="67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최적화된</a:t>
            </a:r>
          </a:p>
          <a:p>
            <a:pPr algn="ctr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프로파일링 시스템</a:t>
            </a:r>
          </a:p>
        </p:txBody>
      </p:sp>
      <p:sp>
        <p:nvSpPr>
          <p:cNvPr id="106" name="등호 28"/>
          <p:cNvSpPr/>
          <p:nvPr/>
        </p:nvSpPr>
        <p:spPr>
          <a:xfrm>
            <a:off x="7680198" y="3616175"/>
            <a:ext cx="936117" cy="792099"/>
          </a:xfrm>
          <a:prstGeom prst="mathEqual">
            <a:avLst>
              <a:gd name="adj1" fmla="val 23520"/>
              <a:gd name="adj2" fmla="val 11760"/>
            </a:avLst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" name="육각형 30"/>
          <p:cNvSpPr/>
          <p:nvPr/>
        </p:nvSpPr>
        <p:spPr>
          <a:xfrm>
            <a:off x="5208600" y="4365272"/>
            <a:ext cx="1774800" cy="1512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5619A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900">
                <a:latin typeface="배달의민족 주아"/>
                <a:ea typeface="배달의민족 주아"/>
              </a:rPr>
              <a:t>실종자</a:t>
            </a:r>
          </a:p>
          <a:p>
            <a:pPr algn="ctr">
              <a:defRPr lang="ko-KR" altLang="en-US"/>
            </a:pPr>
            <a:r>
              <a:rPr lang="ko-KR" altLang="en-US" sz="1900">
                <a:latin typeface="배달의민족 주아"/>
                <a:ea typeface="배달의민족 주아"/>
              </a:rPr>
              <a:t>프로파일</a:t>
            </a:r>
          </a:p>
        </p:txBody>
      </p:sp>
      <p:sp>
        <p:nvSpPr>
          <p:cNvPr id="108" name="오른쪽 화살표 31"/>
          <p:cNvSpPr/>
          <p:nvPr/>
        </p:nvSpPr>
        <p:spPr>
          <a:xfrm>
            <a:off x="3575685" y="3724188"/>
            <a:ext cx="1080135" cy="576072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TextBox 32"/>
          <p:cNvSpPr txBox="1"/>
          <p:nvPr/>
        </p:nvSpPr>
        <p:spPr>
          <a:xfrm>
            <a:off x="4860201" y="5997602"/>
            <a:ext cx="2471598" cy="66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공공데이터를 이용한</a:t>
            </a:r>
          </a:p>
          <a:p>
            <a:pPr algn="ctr">
              <a:defRPr lang="ko-KR" altLang="en-US"/>
            </a:pPr>
            <a:r>
              <a:rPr lang="ko-KR" altLang="en-US" sz="1900" b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실종자 정보</a:t>
            </a:r>
          </a:p>
        </p:txBody>
      </p:sp>
      <p:sp>
        <p:nvSpPr>
          <p:cNvPr id="116" name="십자형 115"/>
          <p:cNvSpPr/>
          <p:nvPr/>
        </p:nvSpPr>
        <p:spPr>
          <a:xfrm>
            <a:off x="5876246" y="3790029"/>
            <a:ext cx="439507" cy="444391"/>
          </a:xfrm>
          <a:prstGeom prst="plus">
            <a:avLst>
              <a:gd name="adj" fmla="val 34375"/>
            </a:avLst>
          </a:prstGeom>
          <a:solidFill>
            <a:srgbClr val="464D4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8" name="TextBox 9"/>
          <p:cNvSpPr txBox="1"/>
          <p:nvPr/>
        </p:nvSpPr>
        <p:spPr>
          <a:xfrm>
            <a:off x="623316" y="4905164"/>
            <a:ext cx="2736342" cy="67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743901" rtl="0" eaLnBrk="1" latinLnBrk="1" hangingPunct="1">
              <a:defRPr lang="ko-KR" altLang="en-US"/>
            </a:pPr>
            <a:r>
              <a:rPr kumimoji="0" lang="ko-KR" altLang="en-US" sz="1900" b="1" i="0" u="none" strike="noStrike" kern="1200" cap="none" normalizeH="0">
                <a:solidFill>
                  <a:srgbClr val="4D4D4D"/>
                </a:solidFill>
                <a:latin typeface="나눔바른펜"/>
                <a:ea typeface="나눔바른펜"/>
              </a:rPr>
              <a:t>사용자가 직접 자의로</a:t>
            </a:r>
          </a:p>
          <a:p>
            <a:pPr marL="0" algn="ctr" defTabSz="743901" rtl="0" eaLnBrk="1" latinLnBrk="1" hangingPunct="1">
              <a:defRPr lang="ko-KR" altLang="en-US"/>
            </a:pPr>
            <a:r>
              <a:rPr kumimoji="0" lang="ko-KR" altLang="en-US" sz="1900" b="1" i="0" u="none" strike="noStrike" kern="1200" cap="none" normalizeH="0">
                <a:solidFill>
                  <a:srgbClr val="4D4D4D"/>
                </a:solidFill>
                <a:latin typeface="나눔바른펜"/>
                <a:ea typeface="나눔바른펜"/>
              </a:rPr>
              <a:t>접촉해야만 한다는 번거러움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642C12-B54B-4D49-AA39-A16E9DD7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2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시스템 특징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4800" y="237600"/>
            <a:ext cx="599760" cy="733320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 rot="16200000" flipH="1">
            <a:off x="4680000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 flipH="1">
            <a:off x="9651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443293" y="2240851"/>
            <a:ext cx="11325164" cy="3274754"/>
            <a:chOff x="443293" y="2240851"/>
            <a:chExt cx="11325164" cy="327475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3779982" y="2240851"/>
              <a:ext cx="1656000" cy="1656000"/>
              <a:chOff x="3924000" y="2275200"/>
              <a:chExt cx="1656000" cy="1656000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3924000" y="2275200"/>
                <a:ext cx="1656000" cy="1656000"/>
              </a:xfrm>
              <a:prstGeom prst="ellipse">
                <a:avLst/>
              </a:prstGeom>
              <a:noFill/>
              <a:ln w="127000" algn="ctr">
                <a:solidFill>
                  <a:srgbClr val="05619A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311762" y="2692542"/>
                <a:ext cx="880475" cy="880475"/>
              </a:xfrm>
              <a:prstGeom prst="rect">
                <a:avLst/>
              </a:prstGeom>
            </p:spPr>
          </p:pic>
        </p:grpSp>
        <p:grpSp>
          <p:nvGrpSpPr>
            <p:cNvPr id="135" name="그룹 134"/>
            <p:cNvGrpSpPr/>
            <p:nvPr/>
          </p:nvGrpSpPr>
          <p:grpSpPr>
            <a:xfrm>
              <a:off x="6640263" y="2240851"/>
              <a:ext cx="1656000" cy="1656000"/>
              <a:chOff x="6552000" y="2275200"/>
              <a:chExt cx="1656000" cy="165600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6552000" y="2275200"/>
                <a:ext cx="1656000" cy="1656000"/>
              </a:xfrm>
              <a:prstGeom prst="ellipse">
                <a:avLst/>
              </a:prstGeom>
              <a:noFill/>
              <a:ln w="127000" algn="ctr">
                <a:solidFill>
                  <a:srgbClr val="10457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6834733" y="2525532"/>
                <a:ext cx="1090534" cy="1090534"/>
              </a:xfrm>
              <a:prstGeom prst="rect">
                <a:avLst/>
              </a:prstGeom>
            </p:spPr>
          </p:pic>
        </p:grpSp>
        <p:grpSp>
          <p:nvGrpSpPr>
            <p:cNvPr id="134" name="그룹 133"/>
            <p:cNvGrpSpPr/>
            <p:nvPr/>
          </p:nvGrpSpPr>
          <p:grpSpPr>
            <a:xfrm>
              <a:off x="9444418" y="2240851"/>
              <a:ext cx="1656000" cy="1656000"/>
              <a:chOff x="9180000" y="2275200"/>
              <a:chExt cx="1656000" cy="1656000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9180000" y="2275200"/>
                <a:ext cx="1656000" cy="1656000"/>
              </a:xfrm>
              <a:prstGeom prst="ellipse">
                <a:avLst/>
              </a:prstGeom>
              <a:noFill/>
              <a:ln w="127000" algn="ctr">
                <a:solidFill>
                  <a:srgbClr val="1E436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512453" y="2632926"/>
                <a:ext cx="976096" cy="976096"/>
              </a:xfrm>
              <a:prstGeom prst="rect">
                <a:avLst/>
              </a:prstGeom>
            </p:spPr>
          </p:pic>
        </p:grpSp>
        <p:sp>
          <p:nvSpPr>
            <p:cNvPr id="136" name="TextBox 135"/>
            <p:cNvSpPr txBox="1"/>
            <p:nvPr/>
          </p:nvSpPr>
          <p:spPr>
            <a:xfrm>
              <a:off x="443293" y="4329112"/>
              <a:ext cx="2756093" cy="8245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카메라 촬영만으로도</a:t>
              </a:r>
            </a:p>
            <a:p>
              <a:pPr algn="ctr">
                <a:lnSpc>
                  <a:spcPct val="120000"/>
                </a:lnSpc>
                <a:defRPr lang="ko-KR" altLang="en-US"/>
              </a:pPr>
              <a:r>
                <a:rPr lang="en-US" altLang="ko-KR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3D</a:t>
              </a: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 영상을 받아올 수 있다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51644" y="4329112"/>
              <a:ext cx="2756093" cy="8245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공공데이터를 활용하여</a:t>
              </a:r>
            </a:p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실제 실종자를 확인한다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59995" y="4329112"/>
              <a:ext cx="2900113" cy="82454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걸음걸이 좌표 데이터를</a:t>
              </a:r>
            </a:p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1초 당 15개 이상 저장한다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12364" y="4329112"/>
              <a:ext cx="2756093" cy="1186493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기존 영상과 비교하여</a:t>
              </a:r>
            </a:p>
            <a:p>
              <a:pPr algn="ctr">
                <a:lnSpc>
                  <a:spcPct val="120000"/>
                </a:lnSpc>
                <a:defRPr lang="ko-KR" altLang="en-US"/>
              </a:pPr>
              <a:r>
                <a:rPr lang="ko-KR" altLang="en-US" sz="2000" b="1">
                  <a:solidFill>
                    <a:schemeClr val="tx1"/>
                  </a:solidFill>
                  <a:latin typeface="나눔바른펜"/>
                  <a:ea typeface="나눔바른펜"/>
                </a:rPr>
                <a:t>걸음걸이 유사도를 측정한다.</a:t>
              </a:r>
            </a:p>
            <a:p>
              <a:pPr algn="ctr">
                <a:lnSpc>
                  <a:spcPct val="120000"/>
                </a:lnSpc>
                <a:defRPr lang="ko-KR" altLang="en-US"/>
              </a:pPr>
              <a:endParaRPr lang="ko-KR" altLang="en-US" sz="2000" b="1">
                <a:solidFill>
                  <a:schemeClr val="tx1"/>
                </a:solidFill>
                <a:latin typeface="나눔바른펜"/>
                <a:ea typeface="나눔바른펜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983360" y="2240851"/>
              <a:ext cx="1665980" cy="1836229"/>
              <a:chOff x="983360" y="2240851"/>
              <a:chExt cx="1665980" cy="1836229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993340" y="2240851"/>
                <a:ext cx="1656000" cy="1656000"/>
                <a:chOff x="1296000" y="2275200"/>
                <a:chExt cx="1656000" cy="1656000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1296000" y="2275200"/>
                  <a:ext cx="1656000" cy="1656000"/>
                </a:xfrm>
                <a:prstGeom prst="ellipse">
                  <a:avLst/>
                </a:prstGeom>
                <a:noFill/>
                <a:ln w="127000" algn="ctr">
                  <a:solidFill>
                    <a:srgbClr val="7CB5D2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1620000" y="2635200"/>
                  <a:ext cx="1037964" cy="871199"/>
                </a:xfrm>
                <a:prstGeom prst="rect">
                  <a:avLst/>
                </a:prstGeom>
              </p:spPr>
            </p:pic>
          </p:grpSp>
          <p:sp>
            <p:nvSpPr>
              <p:cNvPr id="142" name="타원 141"/>
              <p:cNvSpPr/>
              <p:nvPr/>
            </p:nvSpPr>
            <p:spPr>
              <a:xfrm>
                <a:off x="983360" y="3465004"/>
                <a:ext cx="612076" cy="612076"/>
              </a:xfrm>
              <a:prstGeom prst="ellipse">
                <a:avLst/>
              </a:prstGeom>
              <a:solidFill>
                <a:srgbClr val="7CB5D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600">
                    <a:latin typeface="아리따-돋움(TTF)-SemiBold"/>
                    <a:ea typeface="아리따-돋움(TTF)-SemiBold"/>
                  </a:rPr>
                  <a:t>01</a:t>
                </a:r>
              </a:p>
            </p:txBody>
          </p:sp>
        </p:grpSp>
        <p:sp>
          <p:nvSpPr>
            <p:cNvPr id="143" name="타원 142"/>
            <p:cNvSpPr/>
            <p:nvPr/>
          </p:nvSpPr>
          <p:spPr>
            <a:xfrm>
              <a:off x="3755783" y="3466800"/>
              <a:ext cx="612000" cy="612000"/>
            </a:xfrm>
            <a:prstGeom prst="ellipse">
              <a:avLst/>
            </a:prstGeom>
            <a:solidFill>
              <a:srgbClr val="05619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600">
                  <a:latin typeface="아리따-돋움(TTF)-SemiBold"/>
                  <a:ea typeface="아리따-돋움(TTF)-SemiBold"/>
                </a:rPr>
                <a:t>02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564135" y="3466800"/>
              <a:ext cx="612000" cy="612000"/>
            </a:xfrm>
            <a:prstGeom prst="ellipse">
              <a:avLst/>
            </a:prstGeom>
            <a:solidFill>
              <a:srgbClr val="10457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600">
                  <a:latin typeface="아리따-돋움(TTF)-SemiBold"/>
                  <a:ea typeface="아리따-돋움(TTF)-SemiBold"/>
                </a:rPr>
                <a:t>03</a:t>
              </a:r>
            </a:p>
          </p:txBody>
        </p:sp>
        <p:sp>
          <p:nvSpPr>
            <p:cNvPr id="145" name="타원 144"/>
            <p:cNvSpPr/>
            <p:nvPr/>
          </p:nvSpPr>
          <p:spPr>
            <a:xfrm>
              <a:off x="9408491" y="3466800"/>
              <a:ext cx="612000" cy="612000"/>
            </a:xfrm>
            <a:prstGeom prst="ellipse">
              <a:avLst/>
            </a:prstGeom>
            <a:solidFill>
              <a:srgbClr val="1E436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600">
                  <a:latin typeface="아리따-돋움(TTF)-SemiBold"/>
                  <a:ea typeface="아리따-돋움(TTF)-SemiBold"/>
                </a:rPr>
                <a:t>04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5071ED-88CB-4FAA-B7E7-E8702F0F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3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서비스 개요</a:t>
            </a: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 flipH="1">
            <a:off x="9651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066800" y="237600"/>
            <a:ext cx="599760" cy="733320"/>
          </a:xfrm>
          <a:prstGeom prst="rect">
            <a:avLst/>
          </a:prstGeom>
        </p:spPr>
      </p:pic>
      <p:sp>
        <p:nvSpPr>
          <p:cNvPr id="157" name="화살표: 오각형 156"/>
          <p:cNvSpPr/>
          <p:nvPr/>
        </p:nvSpPr>
        <p:spPr>
          <a:xfrm>
            <a:off x="0" y="1880910"/>
            <a:ext cx="4725000" cy="828000"/>
          </a:xfrm>
          <a:prstGeom prst="homePlate">
            <a:avLst>
              <a:gd name="adj" fmla="val 65816"/>
            </a:avLst>
          </a:prstGeom>
          <a:solidFill>
            <a:srgbClr val="7CB5D2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2700" b="1">
                <a:latin typeface="나눔바른펜"/>
                <a:ea typeface="나눔바른펜"/>
              </a:rPr>
              <a:t>     걸음걸이 패턴 학습</a:t>
            </a:r>
          </a:p>
        </p:txBody>
      </p:sp>
      <p:sp>
        <p:nvSpPr>
          <p:cNvPr id="172" name="화살표: 오각형 171"/>
          <p:cNvSpPr/>
          <p:nvPr/>
        </p:nvSpPr>
        <p:spPr>
          <a:xfrm>
            <a:off x="0" y="3015000"/>
            <a:ext cx="5339905" cy="828000"/>
          </a:xfrm>
          <a:prstGeom prst="homePlate">
            <a:avLst>
              <a:gd name="adj" fmla="val 64943"/>
            </a:avLst>
          </a:prstGeom>
          <a:solidFill>
            <a:srgbClr val="05619A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2700" b="1">
                <a:latin typeface="나눔바른펜"/>
                <a:ea typeface="나눔바른펜"/>
              </a:rPr>
              <a:t>     걸음걸이 패턴 인식</a:t>
            </a:r>
          </a:p>
        </p:txBody>
      </p:sp>
      <p:sp>
        <p:nvSpPr>
          <p:cNvPr id="173" name="화살표: 오각형 172"/>
          <p:cNvSpPr/>
          <p:nvPr/>
        </p:nvSpPr>
        <p:spPr>
          <a:xfrm>
            <a:off x="0" y="4221099"/>
            <a:ext cx="5915977" cy="828000"/>
          </a:xfrm>
          <a:prstGeom prst="homePlate">
            <a:avLst>
              <a:gd name="adj" fmla="val 66069"/>
            </a:avLst>
          </a:prstGeom>
          <a:solidFill>
            <a:srgbClr val="104577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2700" b="1">
                <a:latin typeface="나눔바른펜"/>
                <a:ea typeface="나눔바른펜"/>
              </a:rPr>
              <a:t>     실종자 프로파일링 데이터</a:t>
            </a:r>
          </a:p>
        </p:txBody>
      </p:sp>
      <p:sp>
        <p:nvSpPr>
          <p:cNvPr id="174" name="화살표: 오각형 173"/>
          <p:cNvSpPr/>
          <p:nvPr/>
        </p:nvSpPr>
        <p:spPr>
          <a:xfrm>
            <a:off x="0" y="5409248"/>
            <a:ext cx="6564058" cy="828000"/>
          </a:xfrm>
          <a:prstGeom prst="homePlate">
            <a:avLst>
              <a:gd name="adj" fmla="val 66083"/>
            </a:avLst>
          </a:prstGeom>
          <a:solidFill>
            <a:srgbClr val="1E436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2700" b="1">
                <a:latin typeface="나눔바른펜"/>
                <a:ea typeface="나눔바른펜"/>
              </a:rPr>
              <a:t>     걸음걸이 지식베이스 생성</a:t>
            </a:r>
          </a:p>
        </p:txBody>
      </p:sp>
      <p:sp>
        <p:nvSpPr>
          <p:cNvPr id="179" name="TextBox 52"/>
          <p:cNvSpPr txBox="1"/>
          <p:nvPr/>
        </p:nvSpPr>
        <p:spPr>
          <a:xfrm>
            <a:off x="7366680" y="2015108"/>
            <a:ext cx="4105836" cy="328841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·  시계열 특징 추출 기법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·  </a:t>
            </a:r>
            <a:r>
              <a:rPr lang="ko-KR" altLang="en-US" sz="2800" b="1" dirty="0" err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머신러닝</a:t>
            </a: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 기법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·  반복적인 학습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·  특정인에 대한 인식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·  </a:t>
            </a:r>
            <a:r>
              <a:rPr lang="ko-KR" altLang="en-US" sz="2800" b="1" dirty="0" err="1">
                <a:solidFill>
                  <a:schemeClr val="bg1">
                    <a:lumMod val="30000"/>
                  </a:schemeClr>
                </a:solidFill>
                <a:latin typeface="나눔바른펜"/>
                <a:ea typeface="나눔바른펜"/>
              </a:rPr>
              <a:t>데이터마이닝</a:t>
            </a:r>
            <a:endParaRPr lang="ko-KR" altLang="en-US" sz="2800" b="1" dirty="0">
              <a:solidFill>
                <a:schemeClr val="bg1">
                  <a:lumMod val="30000"/>
                </a:schemeClr>
              </a:solidFill>
              <a:latin typeface="나눔바른펜"/>
              <a:ea typeface="나눔바른펜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5E137-C55D-4968-B4D1-B320E344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4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적용 기술</a:t>
            </a: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 flipH="1">
            <a:off x="9651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220265" y="237600"/>
            <a:ext cx="599760" cy="73332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701" y="1798588"/>
            <a:ext cx="3948127" cy="1305965"/>
          </a:xfrm>
          <a:prstGeom prst="rect">
            <a:avLst/>
          </a:prstGeom>
        </p:spPr>
      </p:pic>
      <p:pic>
        <p:nvPicPr>
          <p:cNvPr id="182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9312" y="3605669"/>
            <a:ext cx="3636403" cy="1867342"/>
          </a:xfrm>
          <a:prstGeom prst="rect">
            <a:avLst/>
          </a:prstGeom>
        </p:spPr>
      </p:pic>
      <p:pic>
        <p:nvPicPr>
          <p:cNvPr id="183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43872" y="1944813"/>
            <a:ext cx="3329940" cy="1417319"/>
          </a:xfrm>
          <a:prstGeom prst="rect">
            <a:avLst/>
          </a:prstGeom>
        </p:spPr>
      </p:pic>
      <p:pic>
        <p:nvPicPr>
          <p:cNvPr id="184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21021" y="4340108"/>
            <a:ext cx="3349958" cy="1537164"/>
          </a:xfrm>
          <a:prstGeom prst="rect">
            <a:avLst/>
          </a:prstGeom>
        </p:spPr>
      </p:pic>
      <p:pic>
        <p:nvPicPr>
          <p:cNvPr id="185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67023" y="4428576"/>
            <a:ext cx="3581605" cy="1044436"/>
          </a:xfrm>
          <a:prstGeom prst="rect">
            <a:avLst/>
          </a:prstGeom>
        </p:spPr>
      </p:pic>
      <p:pic>
        <p:nvPicPr>
          <p:cNvPr id="186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96300" y="1400356"/>
            <a:ext cx="2758440" cy="27127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8DBA4-EB09-459A-9CB1-9AFABED2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</a:t>
            </a: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08414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23"/>
          <p:cNvGrpSpPr/>
          <p:nvPr/>
        </p:nvGrpSpPr>
        <p:grpSpPr>
          <a:xfrm>
            <a:off x="1330053" y="1447200"/>
            <a:ext cx="9531894" cy="4682138"/>
            <a:chOff x="1330052" y="1484756"/>
            <a:chExt cx="9531894" cy="4682138"/>
          </a:xfrm>
        </p:grpSpPr>
        <p:sp>
          <p:nvSpPr>
            <p:cNvPr id="196" name="모서리가 둥근 직사각형 5"/>
            <p:cNvSpPr/>
            <p:nvPr/>
          </p:nvSpPr>
          <p:spPr>
            <a:xfrm>
              <a:off x="1330052" y="3376070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시계열</a:t>
              </a:r>
            </a:p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데이터 분석</a:t>
              </a:r>
            </a:p>
          </p:txBody>
        </p:sp>
        <p:sp>
          <p:nvSpPr>
            <p:cNvPr id="197" name="모서리가 둥근 직사각형 7"/>
            <p:cNvSpPr/>
            <p:nvPr/>
          </p:nvSpPr>
          <p:spPr>
            <a:xfrm>
              <a:off x="5336832" y="2425482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걸음걸이 분석</a:t>
              </a:r>
            </a:p>
          </p:txBody>
        </p:sp>
        <p:sp>
          <p:nvSpPr>
            <p:cNvPr id="198" name="모서리가 둥근 직사각형 8"/>
            <p:cNvSpPr/>
            <p:nvPr/>
          </p:nvSpPr>
          <p:spPr>
            <a:xfrm>
              <a:off x="5336832" y="3392806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 dirty="0" err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데이터마이닝</a:t>
              </a:r>
              <a:endParaRPr lang="ko-KR" altLang="en-US" b="1" dirty="0">
                <a:solidFill>
                  <a:schemeClr val="tx1">
                    <a:lumMod val="70000"/>
                    <a:lumOff val="30000"/>
                  </a:schemeClr>
                </a:solidFill>
                <a:latin typeface="나눔바른펜"/>
                <a:ea typeface="나눔바른펜"/>
              </a:endParaRPr>
            </a:p>
          </p:txBody>
        </p:sp>
        <p:sp>
          <p:nvSpPr>
            <p:cNvPr id="199" name="모서리가 둥근 직사각형 9"/>
            <p:cNvSpPr/>
            <p:nvPr/>
          </p:nvSpPr>
          <p:spPr>
            <a:xfrm>
              <a:off x="9343613" y="3392806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특정인에 대한 인식</a:t>
              </a:r>
            </a:p>
          </p:txBody>
        </p:sp>
        <p:sp>
          <p:nvSpPr>
            <p:cNvPr id="200" name="모서리가 둥근 직사각형 10"/>
            <p:cNvSpPr/>
            <p:nvPr/>
          </p:nvSpPr>
          <p:spPr>
            <a:xfrm>
              <a:off x="5336832" y="1484756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시스템</a:t>
              </a:r>
            </a:p>
          </p:txBody>
        </p:sp>
        <p:sp>
          <p:nvSpPr>
            <p:cNvPr id="201" name="모서리가 둥근 직사각형 13"/>
            <p:cNvSpPr/>
            <p:nvPr/>
          </p:nvSpPr>
          <p:spPr>
            <a:xfrm>
              <a:off x="1330052" y="4431531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통계적 모델링</a:t>
              </a:r>
            </a:p>
          </p:txBody>
        </p:sp>
        <p:sp>
          <p:nvSpPr>
            <p:cNvPr id="202" name="모서리가 둥근 직사각형 14"/>
            <p:cNvSpPr/>
            <p:nvPr/>
          </p:nvSpPr>
          <p:spPr>
            <a:xfrm>
              <a:off x="3553135" y="5532859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영상 수집 및</a:t>
              </a:r>
            </a:p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특칭 추출</a:t>
              </a:r>
            </a:p>
          </p:txBody>
        </p:sp>
        <p:sp>
          <p:nvSpPr>
            <p:cNvPr id="203" name="모서리가 둥근 직사각형 15"/>
            <p:cNvSpPr/>
            <p:nvPr/>
          </p:nvSpPr>
          <p:spPr>
            <a:xfrm>
              <a:off x="5305371" y="5533295"/>
              <a:ext cx="1519200" cy="633600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특징 강화</a:t>
              </a:r>
            </a:p>
          </p:txBody>
        </p:sp>
        <p:sp>
          <p:nvSpPr>
            <p:cNvPr id="204" name="모서리가 둥근 직사각형 19"/>
            <p:cNvSpPr/>
            <p:nvPr/>
          </p:nvSpPr>
          <p:spPr>
            <a:xfrm>
              <a:off x="7009519" y="5533295"/>
              <a:ext cx="1519200" cy="633600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특징 학습 및</a:t>
              </a:r>
            </a:p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개인 식별</a:t>
              </a:r>
            </a:p>
          </p:txBody>
        </p:sp>
        <p:cxnSp>
          <p:nvCxnSpPr>
            <p:cNvPr id="205" name="직선 화살표 연결선 25"/>
            <p:cNvCxnSpPr>
              <a:stCxn id="200" idx="2"/>
              <a:endCxn id="197" idx="0"/>
            </p:cNvCxnSpPr>
            <p:nvPr/>
          </p:nvCxnSpPr>
          <p:spPr>
            <a:xfrm rot="16200000" flipH="1">
              <a:off x="5941864" y="2271347"/>
              <a:ext cx="308271" cy="0"/>
            </a:xfrm>
            <a:prstGeom prst="straightConnector1">
              <a:avLst/>
            </a:prstGeom>
            <a:ln>
              <a:solidFill>
                <a:srgbClr val="05619A"/>
              </a:solidFill>
              <a:tailEnd type="triangl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206" name="그룹 1059"/>
            <p:cNvGrpSpPr/>
            <p:nvPr/>
          </p:nvGrpSpPr>
          <p:grpSpPr>
            <a:xfrm>
              <a:off x="2089219" y="3057937"/>
              <a:ext cx="8013562" cy="334869"/>
              <a:chOff x="2507920" y="2301843"/>
              <a:chExt cx="8013562" cy="334869"/>
            </a:xfrm>
            <a:effectLst/>
          </p:grpSpPr>
          <p:cxnSp>
            <p:nvCxnSpPr>
              <p:cNvPr id="207" name="직선 화살표 연결선 28"/>
              <p:cNvCxnSpPr>
                <a:stCxn id="197" idx="2"/>
                <a:endCxn id="198" idx="0"/>
              </p:cNvCxnSpPr>
              <p:nvPr/>
            </p:nvCxnSpPr>
            <p:spPr>
              <a:xfrm rot="16200000" flipH="1">
                <a:off x="6347266" y="2469277"/>
                <a:ext cx="334869" cy="0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08" name="직선 연결선 1031"/>
              <p:cNvCxnSpPr/>
              <p:nvPr/>
            </p:nvCxnSpPr>
            <p:spPr>
              <a:xfrm flipH="1">
                <a:off x="2507921" y="2469277"/>
                <a:ext cx="4006779" cy="0"/>
              </a:xfrm>
              <a:prstGeom prst="line">
                <a:avLst/>
              </a:prstGeom>
              <a:ln>
                <a:solidFill>
                  <a:srgbClr val="05619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09" name="직선 화살표 연결선 1033"/>
              <p:cNvCxnSpPr>
                <a:endCxn id="196" idx="0"/>
              </p:cNvCxnSpPr>
              <p:nvPr/>
            </p:nvCxnSpPr>
            <p:spPr>
              <a:xfrm rot="16200000" flipH="1">
                <a:off x="2432571" y="2544626"/>
                <a:ext cx="150698" cy="0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10" name="직선 연결선 42"/>
              <p:cNvCxnSpPr/>
              <p:nvPr/>
            </p:nvCxnSpPr>
            <p:spPr>
              <a:xfrm flipH="1">
                <a:off x="6514701" y="2469277"/>
                <a:ext cx="4006779" cy="0"/>
              </a:xfrm>
              <a:prstGeom prst="line">
                <a:avLst/>
              </a:prstGeom>
              <a:ln>
                <a:solidFill>
                  <a:srgbClr val="05619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11" name="직선 화살표 연결선 1035"/>
              <p:cNvCxnSpPr>
                <a:endCxn id="199" idx="0"/>
              </p:cNvCxnSpPr>
              <p:nvPr/>
            </p:nvCxnSpPr>
            <p:spPr>
              <a:xfrm rot="5400000">
                <a:off x="10437765" y="2552994"/>
                <a:ext cx="167434" cy="1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</p:grpSp>
        <p:cxnSp>
          <p:nvCxnSpPr>
            <p:cNvPr id="212" name="직선 화살표 연결선 1037"/>
            <p:cNvCxnSpPr>
              <a:endCxn id="201" idx="0"/>
            </p:cNvCxnSpPr>
            <p:nvPr/>
          </p:nvCxnSpPr>
          <p:spPr>
            <a:xfrm rot="5400000">
              <a:off x="1886085" y="4228397"/>
              <a:ext cx="406268" cy="0"/>
            </a:xfrm>
            <a:prstGeom prst="straightConnector1">
              <a:avLst/>
            </a:prstGeom>
            <a:ln>
              <a:solidFill>
                <a:srgbClr val="05619A"/>
              </a:solidFill>
              <a:tailEnd type="triangl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213" name="그룹 1060"/>
            <p:cNvGrpSpPr/>
            <p:nvPr/>
          </p:nvGrpSpPr>
          <p:grpSpPr>
            <a:xfrm>
              <a:off x="6082974" y="5259695"/>
              <a:ext cx="1646627" cy="259200"/>
              <a:chOff x="6501673" y="4503600"/>
              <a:chExt cx="1646627" cy="259200"/>
            </a:xfrm>
            <a:effectLst/>
          </p:grpSpPr>
          <p:cxnSp>
            <p:nvCxnSpPr>
              <p:cNvPr id="214" name="직선 화살표 연결선 1045"/>
              <p:cNvCxnSpPr/>
              <p:nvPr/>
            </p:nvCxnSpPr>
            <p:spPr>
              <a:xfrm rot="16200000" flipH="1">
                <a:off x="8030066" y="4633093"/>
                <a:ext cx="236469" cy="0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15" name="직선 화살표 연결선 1051"/>
              <p:cNvCxnSpPr/>
              <p:nvPr/>
            </p:nvCxnSpPr>
            <p:spPr>
              <a:xfrm rot="5400000">
                <a:off x="6372073" y="4633200"/>
                <a:ext cx="259200" cy="0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216" name="모서리가 둥근 직사각형 63"/>
            <p:cNvSpPr/>
            <p:nvPr/>
          </p:nvSpPr>
          <p:spPr>
            <a:xfrm>
              <a:off x="5336832" y="4431531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 dirty="0" err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머신러닝</a:t>
              </a:r>
              <a:endParaRPr lang="ko-KR" altLang="en-US" b="1" dirty="0">
                <a:solidFill>
                  <a:schemeClr val="tx1">
                    <a:lumMod val="70000"/>
                    <a:lumOff val="30000"/>
                  </a:schemeClr>
                </a:solidFill>
                <a:latin typeface="나눔바른펜"/>
                <a:ea typeface="나눔바른펜"/>
              </a:endParaRPr>
            </a:p>
          </p:txBody>
        </p:sp>
        <p:cxnSp>
          <p:nvCxnSpPr>
            <p:cNvPr id="217" name="직선 화살표 연결선 31"/>
            <p:cNvCxnSpPr>
              <a:stCxn id="198" idx="2"/>
              <a:endCxn id="216" idx="0"/>
            </p:cNvCxnSpPr>
            <p:nvPr/>
          </p:nvCxnSpPr>
          <p:spPr>
            <a:xfrm rot="16200000" flipH="1">
              <a:off x="5892864" y="4228396"/>
              <a:ext cx="406269" cy="0"/>
            </a:xfrm>
            <a:prstGeom prst="straightConnector1">
              <a:avLst/>
            </a:prstGeom>
            <a:ln>
              <a:solidFill>
                <a:srgbClr val="05619A"/>
              </a:solidFill>
              <a:tailEnd type="triangl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</p:cxnSp>
        <p:sp>
          <p:nvSpPr>
            <p:cNvPr id="218" name="모서리가 둥근 직사각형 66"/>
            <p:cNvSpPr/>
            <p:nvPr/>
          </p:nvSpPr>
          <p:spPr>
            <a:xfrm>
              <a:off x="9343613" y="4455901"/>
              <a:ext cx="1518334" cy="632455"/>
            </a:xfrm>
            <a:prstGeom prst="roundRect">
              <a:avLst>
                <a:gd name="adj" fmla="val 16667"/>
              </a:avLst>
            </a:prstGeom>
            <a:ln>
              <a:solidFill>
                <a:srgbClr val="05619A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실종자</a:t>
              </a:r>
            </a:p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바른펜"/>
                  <a:ea typeface="나눔바른펜"/>
                </a:rPr>
                <a:t>프로파일 정보</a:t>
              </a:r>
            </a:p>
          </p:txBody>
        </p:sp>
        <p:cxnSp>
          <p:nvCxnSpPr>
            <p:cNvPr id="219" name="직선 화살표 연결선 33"/>
            <p:cNvCxnSpPr>
              <a:stCxn id="199" idx="2"/>
              <a:endCxn id="218" idx="0"/>
            </p:cNvCxnSpPr>
            <p:nvPr/>
          </p:nvCxnSpPr>
          <p:spPr>
            <a:xfrm rot="16200000" flipH="1">
              <a:off x="9887460" y="4240581"/>
              <a:ext cx="430639" cy="0"/>
            </a:xfrm>
            <a:prstGeom prst="straightConnector1">
              <a:avLst/>
            </a:prstGeom>
            <a:ln>
              <a:solidFill>
                <a:srgbClr val="05619A"/>
              </a:solidFill>
              <a:tailEnd type="triangl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3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220" name="그룹 1066"/>
            <p:cNvGrpSpPr/>
            <p:nvPr/>
          </p:nvGrpSpPr>
          <p:grpSpPr>
            <a:xfrm>
              <a:off x="4345221" y="5065295"/>
              <a:ext cx="3384376" cy="442127"/>
              <a:chOff x="4763852" y="4309200"/>
              <a:chExt cx="3384376" cy="442127"/>
            </a:xfrm>
            <a:effectLst/>
          </p:grpSpPr>
          <p:cxnSp>
            <p:nvCxnSpPr>
              <p:cNvPr id="221" name="직선 연결선 1041"/>
              <p:cNvCxnSpPr/>
              <p:nvPr/>
            </p:nvCxnSpPr>
            <p:spPr>
              <a:xfrm>
                <a:off x="6492044" y="4309200"/>
                <a:ext cx="0" cy="205200"/>
              </a:xfrm>
              <a:prstGeom prst="line">
                <a:avLst/>
              </a:prstGeom>
              <a:ln>
                <a:solidFill>
                  <a:srgbClr val="05619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22" name="직선 연결선 1031"/>
              <p:cNvCxnSpPr/>
              <p:nvPr/>
            </p:nvCxnSpPr>
            <p:spPr>
              <a:xfrm rot="10800000" flipV="1">
                <a:off x="4763852" y="4514857"/>
                <a:ext cx="3384376" cy="1"/>
              </a:xfrm>
              <a:prstGeom prst="line">
                <a:avLst/>
              </a:prstGeom>
              <a:ln>
                <a:solidFill>
                  <a:srgbClr val="05619A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23" name="직선 화살표 연결선 1045"/>
              <p:cNvCxnSpPr/>
              <p:nvPr/>
            </p:nvCxnSpPr>
            <p:spPr>
              <a:xfrm rot="16200000" flipH="1">
                <a:off x="4645618" y="4633093"/>
                <a:ext cx="236469" cy="0"/>
              </a:xfrm>
              <a:prstGeom prst="straightConnector1">
                <a:avLst/>
              </a:prstGeom>
              <a:ln>
                <a:solidFill>
                  <a:srgbClr val="05619A"/>
                </a:solidFill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3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ADF995-D615-4932-953B-0D283A4B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91301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1070"/>
          <p:cNvGrpSpPr/>
          <p:nvPr/>
        </p:nvGrpSpPr>
        <p:grpSpPr>
          <a:xfrm>
            <a:off x="1349627" y="1381117"/>
            <a:ext cx="9492746" cy="5144270"/>
            <a:chOff x="767304" y="614540"/>
            <a:chExt cx="9433212" cy="5334771"/>
          </a:xfrm>
        </p:grpSpPr>
        <p:grpSp>
          <p:nvGrpSpPr>
            <p:cNvPr id="226" name="그룹 1071"/>
            <p:cNvGrpSpPr/>
            <p:nvPr/>
          </p:nvGrpSpPr>
          <p:grpSpPr>
            <a:xfrm>
              <a:off x="767304" y="620629"/>
              <a:ext cx="3960528" cy="2808371"/>
              <a:chOff x="3287618" y="620627"/>
              <a:chExt cx="3960528" cy="2808372"/>
            </a:xfrm>
          </p:grpSpPr>
          <p:sp>
            <p:nvSpPr>
              <p:cNvPr id="227" name="직사각형 1072"/>
              <p:cNvSpPr/>
              <p:nvPr/>
            </p:nvSpPr>
            <p:spPr>
              <a:xfrm>
                <a:off x="3287648" y="1052702"/>
                <a:ext cx="3024378" cy="23762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>
                  <a:latin typeface="나눔바른고딕"/>
                  <a:ea typeface="나눔바른고딕"/>
                </a:endParaRPr>
              </a:p>
            </p:txBody>
          </p:sp>
          <p:pic>
            <p:nvPicPr>
              <p:cNvPr id="228" name="그림 107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765862" y="1139044"/>
                <a:ext cx="2019310" cy="2203613"/>
              </a:xfrm>
              <a:prstGeom prst="rect">
                <a:avLst/>
              </a:prstGeom>
            </p:spPr>
          </p:pic>
          <p:sp>
            <p:nvSpPr>
              <p:cNvPr id="229" name="직사각형 1074"/>
              <p:cNvSpPr/>
              <p:nvPr/>
            </p:nvSpPr>
            <p:spPr>
              <a:xfrm>
                <a:off x="6456045" y="1052702"/>
                <a:ext cx="432054" cy="23762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...</a:t>
                </a:r>
              </a:p>
            </p:txBody>
          </p:sp>
          <p:sp>
            <p:nvSpPr>
              <p:cNvPr id="230" name="직사각형 1075"/>
              <p:cNvSpPr/>
              <p:nvPr/>
            </p:nvSpPr>
            <p:spPr>
              <a:xfrm>
                <a:off x="7032117" y="1052703"/>
                <a:ext cx="216027" cy="23762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>
                  <a:solidFill>
                    <a:schemeClr val="tx1"/>
                  </a:solidFill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31" name="TextBox 1076"/>
              <p:cNvSpPr txBox="1"/>
              <p:nvPr/>
            </p:nvSpPr>
            <p:spPr>
              <a:xfrm>
                <a:off x="3287617" y="620626"/>
                <a:ext cx="3960527" cy="379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바른고딕"/>
                    <a:ea typeface="나눔바른고딕"/>
                  </a:rPr>
                  <a:t>걸음걸이 측정 기기</a:t>
                </a:r>
              </a:p>
            </p:txBody>
          </p:sp>
        </p:grpSp>
        <p:grpSp>
          <p:nvGrpSpPr>
            <p:cNvPr id="232" name="그룹 1077"/>
            <p:cNvGrpSpPr/>
            <p:nvPr/>
          </p:nvGrpSpPr>
          <p:grpSpPr>
            <a:xfrm>
              <a:off x="5519928" y="620636"/>
              <a:ext cx="2016257" cy="2808365"/>
              <a:chOff x="5519922" y="620635"/>
              <a:chExt cx="2016257" cy="2808364"/>
            </a:xfrm>
          </p:grpSpPr>
          <p:sp>
            <p:nvSpPr>
              <p:cNvPr id="233" name="직사각형 1078"/>
              <p:cNvSpPr/>
              <p:nvPr/>
            </p:nvSpPr>
            <p:spPr>
              <a:xfrm>
                <a:off x="5519928" y="1052703"/>
                <a:ext cx="2016252" cy="237629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34" name="직사각형 1079"/>
              <p:cNvSpPr/>
              <p:nvPr/>
            </p:nvSpPr>
            <p:spPr>
              <a:xfrm>
                <a:off x="5590800" y="1484756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회원가입</a:t>
                </a:r>
              </a:p>
            </p:txBody>
          </p:sp>
          <p:sp>
            <p:nvSpPr>
              <p:cNvPr id="235" name="직사각형 1080"/>
              <p:cNvSpPr/>
              <p:nvPr/>
            </p:nvSpPr>
            <p:spPr>
              <a:xfrm>
                <a:off x="6600171" y="1484756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로그인</a:t>
                </a:r>
              </a:p>
            </p:txBody>
          </p:sp>
          <p:sp>
            <p:nvSpPr>
              <p:cNvPr id="236" name="직사각형 1081"/>
              <p:cNvSpPr/>
              <p:nvPr/>
            </p:nvSpPr>
            <p:spPr>
              <a:xfrm>
                <a:off x="5590800" y="2026408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영상 등록</a:t>
                </a:r>
              </a:p>
            </p:txBody>
          </p:sp>
          <p:sp>
            <p:nvSpPr>
              <p:cNvPr id="237" name="직사각형 1082"/>
              <p:cNvSpPr/>
              <p:nvPr/>
            </p:nvSpPr>
            <p:spPr>
              <a:xfrm>
                <a:off x="6600171" y="2026408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유사도</a:t>
                </a:r>
              </a:p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검사</a:t>
                </a:r>
              </a:p>
            </p:txBody>
          </p:sp>
          <p:sp>
            <p:nvSpPr>
              <p:cNvPr id="238" name="직사각형 1083"/>
              <p:cNvSpPr/>
              <p:nvPr/>
            </p:nvSpPr>
            <p:spPr>
              <a:xfrm>
                <a:off x="5590800" y="2566430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실종자</a:t>
                </a:r>
              </a:p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조회</a:t>
                </a:r>
              </a:p>
            </p:txBody>
          </p:sp>
          <p:sp>
            <p:nvSpPr>
              <p:cNvPr id="239" name="직사각형 1084"/>
              <p:cNvSpPr/>
              <p:nvPr/>
            </p:nvSpPr>
            <p:spPr>
              <a:xfrm>
                <a:off x="6600171" y="2566430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문의</a:t>
                </a:r>
              </a:p>
            </p:txBody>
          </p:sp>
          <p:sp>
            <p:nvSpPr>
              <p:cNvPr id="240" name="TextBox 1085"/>
              <p:cNvSpPr txBox="1"/>
              <p:nvPr/>
            </p:nvSpPr>
            <p:spPr>
              <a:xfrm>
                <a:off x="5519922" y="620634"/>
                <a:ext cx="2016256" cy="379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바른고딕"/>
                    <a:ea typeface="나눔바른고딕"/>
                  </a:rPr>
                  <a:t>사용자</a:t>
                </a:r>
              </a:p>
            </p:txBody>
          </p:sp>
        </p:grpSp>
        <p:grpSp>
          <p:nvGrpSpPr>
            <p:cNvPr id="241" name="그룹 1086"/>
            <p:cNvGrpSpPr/>
            <p:nvPr/>
          </p:nvGrpSpPr>
          <p:grpSpPr>
            <a:xfrm>
              <a:off x="7896225" y="620636"/>
              <a:ext cx="2016254" cy="2808362"/>
              <a:chOff x="8184153" y="692456"/>
              <a:chExt cx="2016254" cy="2808362"/>
            </a:xfrm>
          </p:grpSpPr>
          <p:sp>
            <p:nvSpPr>
              <p:cNvPr id="242" name="직사각형 1087"/>
              <p:cNvSpPr/>
              <p:nvPr/>
            </p:nvSpPr>
            <p:spPr>
              <a:xfrm>
                <a:off x="8184153" y="1124522"/>
                <a:ext cx="2016252" cy="237629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43" name="직사각형 1088"/>
              <p:cNvSpPr/>
              <p:nvPr/>
            </p:nvSpPr>
            <p:spPr>
              <a:xfrm>
                <a:off x="8255026" y="1556575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가입승인</a:t>
                </a:r>
              </a:p>
            </p:txBody>
          </p:sp>
          <p:sp>
            <p:nvSpPr>
              <p:cNvPr id="244" name="직사각형 1089"/>
              <p:cNvSpPr/>
              <p:nvPr/>
            </p:nvSpPr>
            <p:spPr>
              <a:xfrm>
                <a:off x="9264396" y="1556575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로그인</a:t>
                </a:r>
              </a:p>
            </p:txBody>
          </p:sp>
          <p:sp>
            <p:nvSpPr>
              <p:cNvPr id="245" name="직사각형 1090"/>
              <p:cNvSpPr/>
              <p:nvPr/>
            </p:nvSpPr>
            <p:spPr>
              <a:xfrm>
                <a:off x="8255026" y="2098227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문의 답변</a:t>
                </a:r>
              </a:p>
            </p:txBody>
          </p:sp>
          <p:sp>
            <p:nvSpPr>
              <p:cNvPr id="246" name="직사각형 1091"/>
              <p:cNvSpPr/>
              <p:nvPr/>
            </p:nvSpPr>
            <p:spPr>
              <a:xfrm>
                <a:off x="9264396" y="2098227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영상 관리</a:t>
                </a:r>
              </a:p>
            </p:txBody>
          </p:sp>
          <p:sp>
            <p:nvSpPr>
              <p:cNvPr id="247" name="직사각형 1092"/>
              <p:cNvSpPr/>
              <p:nvPr/>
            </p:nvSpPr>
            <p:spPr>
              <a:xfrm>
                <a:off x="8255025" y="2638249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실종자</a:t>
                </a:r>
              </a:p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조회</a:t>
                </a:r>
              </a:p>
            </p:txBody>
          </p:sp>
          <p:sp>
            <p:nvSpPr>
              <p:cNvPr id="248" name="직사각형 1093"/>
              <p:cNvSpPr/>
              <p:nvPr/>
            </p:nvSpPr>
            <p:spPr>
              <a:xfrm>
                <a:off x="9264396" y="2638249"/>
                <a:ext cx="864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>
                    <a:solidFill>
                      <a:schemeClr val="tx1"/>
                    </a:solidFill>
                    <a:latin typeface="나눔바른고딕"/>
                    <a:ea typeface="나눔바른고딕"/>
                  </a:rPr>
                  <a:t>회원관리</a:t>
                </a:r>
              </a:p>
            </p:txBody>
          </p:sp>
          <p:sp>
            <p:nvSpPr>
              <p:cNvPr id="249" name="TextBox 1094"/>
              <p:cNvSpPr txBox="1"/>
              <p:nvPr/>
            </p:nvSpPr>
            <p:spPr>
              <a:xfrm>
                <a:off x="8184153" y="692455"/>
                <a:ext cx="2016253" cy="379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바른고딕"/>
                    <a:ea typeface="나눔바른고딕"/>
                  </a:rPr>
                  <a:t>관리자</a:t>
                </a:r>
              </a:p>
            </p:txBody>
          </p:sp>
        </p:grpSp>
        <p:sp>
          <p:nvSpPr>
            <p:cNvPr id="250" name="직사각형 1095"/>
            <p:cNvSpPr/>
            <p:nvPr/>
          </p:nvSpPr>
          <p:spPr>
            <a:xfrm>
              <a:off x="767333" y="3573018"/>
              <a:ext cx="3960496" cy="3600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네트워크</a:t>
              </a:r>
            </a:p>
          </p:txBody>
        </p:sp>
        <p:grpSp>
          <p:nvGrpSpPr>
            <p:cNvPr id="251" name="그룹 1096"/>
            <p:cNvGrpSpPr/>
            <p:nvPr/>
          </p:nvGrpSpPr>
          <p:grpSpPr>
            <a:xfrm>
              <a:off x="767335" y="4293104"/>
              <a:ext cx="9433181" cy="1656207"/>
              <a:chOff x="767333" y="4005072"/>
              <a:chExt cx="9433181" cy="1656207"/>
            </a:xfrm>
          </p:grpSpPr>
          <p:sp>
            <p:nvSpPr>
              <p:cNvPr id="252" name="직사각형 1097"/>
              <p:cNvSpPr/>
              <p:nvPr/>
            </p:nvSpPr>
            <p:spPr>
              <a:xfrm>
                <a:off x="767333" y="4005072"/>
                <a:ext cx="9433181" cy="1656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53" name="직사각형 1098"/>
              <p:cNvSpPr/>
              <p:nvPr/>
            </p:nvSpPr>
            <p:spPr>
              <a:xfrm>
                <a:off x="1703450" y="4437126"/>
                <a:ext cx="3240405" cy="1080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나눔바른고딕"/>
                  <a:ea typeface="나눔바른고딕"/>
                </a:endParaRPr>
              </a:p>
            </p:txBody>
          </p:sp>
          <p:sp>
            <p:nvSpPr>
              <p:cNvPr id="254" name="TextBox 1099"/>
              <p:cNvSpPr txBox="1"/>
              <p:nvPr/>
            </p:nvSpPr>
            <p:spPr>
              <a:xfrm>
                <a:off x="1703446" y="4055752"/>
                <a:ext cx="3240413" cy="360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700">
                    <a:latin typeface="나눔바른고딕"/>
                    <a:ea typeface="나눔바른고딕"/>
                  </a:rPr>
                  <a:t>걸음걸이 관리 서버</a:t>
                </a:r>
              </a:p>
            </p:txBody>
          </p:sp>
        </p:grpSp>
        <p:pic>
          <p:nvPicPr>
            <p:cNvPr id="255" name="그림 110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21323" y="4869180"/>
              <a:ext cx="978515" cy="782812"/>
            </a:xfrm>
            <a:prstGeom prst="rect">
              <a:avLst/>
            </a:prstGeom>
          </p:spPr>
        </p:pic>
        <p:sp>
          <p:nvSpPr>
            <p:cNvPr id="256" name="TextBox 1101"/>
            <p:cNvSpPr txBox="1"/>
            <p:nvPr/>
          </p:nvSpPr>
          <p:spPr>
            <a:xfrm>
              <a:off x="1702305" y="4869174"/>
              <a:ext cx="1945386" cy="805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/>
                <a:t>걸음걸이 데이터</a:t>
              </a:r>
            </a:p>
            <a:p>
              <a:pPr algn="ctr">
                <a:defRPr lang="ko-KR" altLang="en-US"/>
              </a:pPr>
              <a:r>
                <a:rPr lang="ko-KR" altLang="en-US" sz="1500"/>
                <a:t>종합 관리/서버</a:t>
              </a:r>
            </a:p>
            <a:p>
              <a:pPr algn="ctr">
                <a:defRPr lang="ko-KR" altLang="en-US"/>
              </a:pPr>
              <a:r>
                <a:rPr lang="en-US" altLang="ko-KR" sz="1500"/>
                <a:t>Spring</a:t>
              </a:r>
            </a:p>
          </p:txBody>
        </p:sp>
        <p:sp>
          <p:nvSpPr>
            <p:cNvPr id="257" name="직사각형 1102"/>
            <p:cNvSpPr/>
            <p:nvPr/>
          </p:nvSpPr>
          <p:spPr>
            <a:xfrm>
              <a:off x="5735955" y="4717732"/>
              <a:ext cx="3240405" cy="10801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8" name="TextBox 1103"/>
            <p:cNvSpPr txBox="1"/>
            <p:nvPr/>
          </p:nvSpPr>
          <p:spPr>
            <a:xfrm>
              <a:off x="6095995" y="4983469"/>
              <a:ext cx="1656208" cy="567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/>
                <a:t>유저 정보</a:t>
              </a:r>
            </a:p>
            <a:p>
              <a:pPr algn="ctr">
                <a:defRPr lang="ko-KR" altLang="en-US"/>
              </a:pPr>
              <a:r>
                <a:rPr lang="en-US" altLang="ko-KR" sz="1500"/>
                <a:t>Spring</a:t>
              </a:r>
            </a:p>
          </p:txBody>
        </p:sp>
        <p:pic>
          <p:nvPicPr>
            <p:cNvPr id="259" name="그림 110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752207" y="4863608"/>
              <a:ext cx="978515" cy="782812"/>
            </a:xfrm>
            <a:prstGeom prst="rect">
              <a:avLst/>
            </a:prstGeom>
          </p:spPr>
        </p:pic>
        <p:sp>
          <p:nvSpPr>
            <p:cNvPr id="260" name="TextBox 1105"/>
            <p:cNvSpPr txBox="1"/>
            <p:nvPr/>
          </p:nvSpPr>
          <p:spPr>
            <a:xfrm>
              <a:off x="5735955" y="4343783"/>
              <a:ext cx="3240409" cy="360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700">
                  <a:latin typeface="나눔바른고딕"/>
                  <a:ea typeface="나눔바른고딕"/>
                </a:rPr>
                <a:t>통합 관리 서버</a:t>
              </a:r>
            </a:p>
          </p:txBody>
        </p:sp>
        <p:sp>
          <p:nvSpPr>
            <p:cNvPr id="261" name="TextBox 1106"/>
            <p:cNvSpPr txBox="1"/>
            <p:nvPr/>
          </p:nvSpPr>
          <p:spPr>
            <a:xfrm>
              <a:off x="767325" y="620642"/>
              <a:ext cx="432054" cy="379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바른고딕"/>
                  <a:ea typeface="나눔바른고딕"/>
                </a:rPr>
                <a:t>①</a:t>
              </a:r>
            </a:p>
          </p:txBody>
        </p:sp>
        <p:cxnSp>
          <p:nvCxnSpPr>
            <p:cNvPr id="262" name="직선 화살표 연결선 1107"/>
            <p:cNvCxnSpPr/>
            <p:nvPr/>
          </p:nvCxnSpPr>
          <p:spPr>
            <a:xfrm rot="16200000" flipH="1">
              <a:off x="1199387" y="3717036"/>
              <a:ext cx="864108" cy="2880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1108"/>
            <p:cNvCxnSpPr/>
            <p:nvPr/>
          </p:nvCxnSpPr>
          <p:spPr>
            <a:xfrm rot="16200000" flipV="1">
              <a:off x="911351" y="3717035"/>
              <a:ext cx="864108" cy="2880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1109"/>
            <p:cNvSpPr txBox="1"/>
            <p:nvPr/>
          </p:nvSpPr>
          <p:spPr>
            <a:xfrm>
              <a:off x="911344" y="3925442"/>
              <a:ext cx="432052" cy="381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바른고딕"/>
                  <a:ea typeface="나눔바른고딕"/>
                </a:rPr>
                <a:t>②</a:t>
              </a:r>
            </a:p>
          </p:txBody>
        </p:sp>
        <p:cxnSp>
          <p:nvCxnSpPr>
            <p:cNvPr id="265" name="직선 화살표 연결선 1110"/>
            <p:cNvCxnSpPr/>
            <p:nvPr/>
          </p:nvCxnSpPr>
          <p:spPr>
            <a:xfrm rot="5400000" flipH="1" flipV="1">
              <a:off x="3356609" y="3432047"/>
              <a:ext cx="1086231" cy="5040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1111"/>
            <p:cNvCxnSpPr/>
            <p:nvPr/>
          </p:nvCxnSpPr>
          <p:spPr>
            <a:xfrm rot="5400000" flipH="1" flipV="1">
              <a:off x="3860673" y="3501008"/>
              <a:ext cx="1086231" cy="5040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1112"/>
            <p:cNvSpPr txBox="1"/>
            <p:nvPr/>
          </p:nvSpPr>
          <p:spPr>
            <a:xfrm>
              <a:off x="4511801" y="4717724"/>
              <a:ext cx="432051" cy="37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③</a:t>
              </a:r>
            </a:p>
          </p:txBody>
        </p:sp>
        <p:cxnSp>
          <p:nvCxnSpPr>
            <p:cNvPr id="268" name="직선 화살표 연결선 1113"/>
            <p:cNvCxnSpPr/>
            <p:nvPr/>
          </p:nvCxnSpPr>
          <p:spPr>
            <a:xfrm rot="16200000" flipH="1">
              <a:off x="5294566" y="3867340"/>
              <a:ext cx="13148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1114"/>
            <p:cNvCxnSpPr/>
            <p:nvPr/>
          </p:nvCxnSpPr>
          <p:spPr>
            <a:xfrm rot="16200000">
              <a:off x="5438585" y="3867340"/>
              <a:ext cx="1314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1115"/>
            <p:cNvCxnSpPr/>
            <p:nvPr/>
          </p:nvCxnSpPr>
          <p:spPr>
            <a:xfrm rot="16200000" flipH="1">
              <a:off x="8073306" y="3861054"/>
              <a:ext cx="13148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1116"/>
            <p:cNvCxnSpPr/>
            <p:nvPr/>
          </p:nvCxnSpPr>
          <p:spPr>
            <a:xfrm rot="16200000">
              <a:off x="8217324" y="3861054"/>
              <a:ext cx="1314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1117"/>
            <p:cNvCxnSpPr>
              <a:stCxn id="253" idx="3"/>
              <a:endCxn id="257" idx="1"/>
            </p:cNvCxnSpPr>
            <p:nvPr/>
          </p:nvCxnSpPr>
          <p:spPr>
            <a:xfrm flipV="1">
              <a:off x="4943856" y="5257800"/>
              <a:ext cx="792099" cy="743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1118"/>
            <p:cNvSpPr txBox="1"/>
            <p:nvPr/>
          </p:nvSpPr>
          <p:spPr>
            <a:xfrm>
              <a:off x="7464170" y="614540"/>
              <a:ext cx="432055" cy="381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바른고딕"/>
                  <a:ea typeface="나눔바른고딕"/>
                </a:rPr>
                <a:t>④</a:t>
              </a:r>
            </a:p>
          </p:txBody>
        </p:sp>
        <p:sp>
          <p:nvSpPr>
            <p:cNvPr id="274" name="TextBox 1119"/>
            <p:cNvSpPr txBox="1"/>
            <p:nvPr/>
          </p:nvSpPr>
          <p:spPr>
            <a:xfrm>
              <a:off x="7248142" y="3867329"/>
              <a:ext cx="432054" cy="38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바른고딕"/>
                  <a:ea typeface="나눔바른고딕"/>
                </a:rPr>
                <a:t>⑤</a:t>
              </a:r>
            </a:p>
          </p:txBody>
        </p:sp>
        <p:sp>
          <p:nvSpPr>
            <p:cNvPr id="275" name="TextBox 1120"/>
            <p:cNvSpPr txBox="1"/>
            <p:nvPr/>
          </p:nvSpPr>
          <p:spPr>
            <a:xfrm>
              <a:off x="5123877" y="4863599"/>
              <a:ext cx="432052" cy="37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>
                  <a:latin typeface="나눔바른고딕"/>
                  <a:ea typeface="나눔바른고딕"/>
                </a:rPr>
                <a:t>⑥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C61392-75FA-4908-8599-FA43F289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7"/>
          <p:cNvCxnSpPr/>
          <p:nvPr/>
        </p:nvCxnSpPr>
        <p:spPr>
          <a:xfrm>
            <a:off x="603564" y="592414"/>
            <a:ext cx="10388980" cy="1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8"/>
          <p:cNvSpPr/>
          <p:nvPr/>
        </p:nvSpPr>
        <p:spPr>
          <a:xfrm>
            <a:off x="11323" y="367167"/>
            <a:ext cx="1136729" cy="464349"/>
          </a:xfrm>
          <a:prstGeom prst="rect">
            <a:avLst/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/>
          </a:p>
        </p:txBody>
      </p:sp>
      <p:sp>
        <p:nvSpPr>
          <p:cNvPr id="59" name="TextBox 9"/>
          <p:cNvSpPr txBox="1"/>
          <p:nvPr/>
        </p:nvSpPr>
        <p:spPr>
          <a:xfrm>
            <a:off x="58811" y="367845"/>
            <a:ext cx="1029057" cy="39611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M JUA_OTF"/>
                <a:ea typeface="BM JUA_OTF"/>
              </a:rPr>
              <a:t>5</a:t>
            </a:r>
            <a:endParaRPr lang="ko-KR" altLang="en-US" sz="2000" b="1" spc="-150">
              <a:solidFill>
                <a:schemeClr val="bg1"/>
              </a:solidFill>
              <a:latin typeface="BM JUA_OTF"/>
              <a:ea typeface="BM JUA_OTF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408551" y="691015"/>
            <a:ext cx="2887249" cy="4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펜"/>
                <a:ea typeface="나눔바른펜"/>
              </a:rPr>
              <a:t>개발 내용 (사용자 기능)</a:t>
            </a:r>
            <a:endParaRPr lang="ko-KR" altLang="en-US" sz="2500" b="1">
              <a:solidFill>
                <a:schemeClr val="tx1">
                  <a:lumMod val="50000"/>
                  <a:lumOff val="50000"/>
                </a:schemeClr>
              </a:solidFill>
              <a:latin typeface="나눔바른펜"/>
              <a:ea typeface="나눔바른펜"/>
            </a:endParaRPr>
          </a:p>
        </p:txBody>
      </p:sp>
      <p:cxnSp>
        <p:nvCxnSpPr>
          <p:cNvPr id="61" name="직선 연결선 13"/>
          <p:cNvCxnSpPr/>
          <p:nvPr/>
        </p:nvCxnSpPr>
        <p:spPr>
          <a:xfrm>
            <a:off x="1290764" y="593143"/>
            <a:ext cx="12191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이등변 삼각형 14"/>
          <p:cNvSpPr/>
          <p:nvPr/>
        </p:nvSpPr>
        <p:spPr>
          <a:xfrm rot="5400000">
            <a:off x="1058479" y="444047"/>
            <a:ext cx="467474" cy="313718"/>
          </a:xfrm>
          <a:prstGeom prst="triangle">
            <a:avLst>
              <a:gd name="adj" fmla="val 50000"/>
            </a:avLst>
          </a:prstGeom>
          <a:solidFill>
            <a:srgbClr val="1045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9840416" y="605217"/>
            <a:ext cx="1764196" cy="5825"/>
          </a:xfrm>
          <a:prstGeom prst="straightConnector1">
            <a:avLst/>
          </a:prstGeom>
          <a:ln w="12700">
            <a:solidFill>
              <a:srgbClr val="CFCFC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H="1">
            <a:off x="10677636" y="563252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16200000" flipH="1">
            <a:off x="6051122" y="557553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16200000" flipH="1">
            <a:off x="4680000" y="5580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563309" y="237600"/>
            <a:ext cx="601200" cy="734400"/>
          </a:xfrm>
          <a:prstGeom prst="rect">
            <a:avLst/>
          </a:prstGeom>
        </p:spPr>
      </p:pic>
      <p:cxnSp>
        <p:nvCxnSpPr>
          <p:cNvPr id="180" name="직선 연결선 179"/>
          <p:cNvCxnSpPr/>
          <p:nvPr/>
        </p:nvCxnSpPr>
        <p:spPr>
          <a:xfrm rot="16200000" flipH="1">
            <a:off x="7203354" y="561600"/>
            <a:ext cx="90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16200000" flipH="1">
            <a:off x="8499394" y="561004"/>
            <a:ext cx="89754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그룹 322"/>
          <p:cNvGrpSpPr/>
          <p:nvPr/>
        </p:nvGrpSpPr>
        <p:grpSpPr>
          <a:xfrm>
            <a:off x="819076" y="1628800"/>
            <a:ext cx="10281340" cy="4646124"/>
            <a:chOff x="819076" y="1664779"/>
            <a:chExt cx="10281340" cy="4646124"/>
          </a:xfrm>
        </p:grpSpPr>
        <p:sp>
          <p:nvSpPr>
            <p:cNvPr id="281" name="사각형: 둥근 모서리 280"/>
            <p:cNvSpPr/>
            <p:nvPr/>
          </p:nvSpPr>
          <p:spPr>
            <a:xfrm>
              <a:off x="4986000" y="1664779"/>
              <a:ext cx="1260000" cy="504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E9AE2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웹</a:t>
              </a:r>
            </a:p>
          </p:txBody>
        </p:sp>
        <p:cxnSp>
          <p:nvCxnSpPr>
            <p:cNvPr id="286" name="연결선: 꺾임 285"/>
            <p:cNvCxnSpPr>
              <a:endCxn id="287" idx="0"/>
            </p:cNvCxnSpPr>
            <p:nvPr/>
          </p:nvCxnSpPr>
          <p:spPr>
            <a:xfrm>
              <a:off x="5616000" y="2494425"/>
              <a:ext cx="4854416" cy="252032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사각형: 둥근 모서리 286"/>
            <p:cNvSpPr/>
            <p:nvPr/>
          </p:nvSpPr>
          <p:spPr>
            <a:xfrm>
              <a:off x="9840416" y="2746457"/>
              <a:ext cx="1260000" cy="5040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CA56A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회원가입</a:t>
              </a:r>
            </a:p>
          </p:txBody>
        </p:sp>
        <p:sp>
          <p:nvSpPr>
            <p:cNvPr id="289" name="사각형: 둥근 모서리 288"/>
            <p:cNvSpPr/>
            <p:nvPr/>
          </p:nvSpPr>
          <p:spPr>
            <a:xfrm>
              <a:off x="6618354" y="2746457"/>
              <a:ext cx="1260000" cy="5040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CA56A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로그인</a:t>
              </a:r>
            </a:p>
          </p:txBody>
        </p:sp>
        <p:sp>
          <p:nvSpPr>
            <p:cNvPr id="290" name="사각형: 둥근 모서리 289"/>
            <p:cNvSpPr/>
            <p:nvPr/>
          </p:nvSpPr>
          <p:spPr>
            <a:xfrm>
              <a:off x="8256270" y="2746457"/>
              <a:ext cx="1260157" cy="50406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CA56A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500">
                  <a:solidFill>
                    <a:schemeClr val="tx1"/>
                  </a:solidFill>
                  <a:latin typeface="나눔바른펜"/>
                  <a:ea typeface="나눔바른펜"/>
                  <a:cs typeface="함초롬돋움"/>
                </a:rPr>
                <a:t>ID/PW</a:t>
              </a:r>
              <a:r>
                <a:rPr lang="ko-KR" altLang="en-US" sz="1500">
                  <a:solidFill>
                    <a:schemeClr val="tx1"/>
                  </a:solidFill>
                  <a:latin typeface="나눔바른펜"/>
                  <a:ea typeface="나눔바른펜"/>
                </a:rPr>
                <a:t> 찾기</a:t>
              </a:r>
            </a:p>
          </p:txBody>
        </p:sp>
        <p:cxnSp>
          <p:nvCxnSpPr>
            <p:cNvPr id="292" name="연결선: 꺾임 291"/>
            <p:cNvCxnSpPr>
              <a:stCxn id="281" idx="2"/>
              <a:endCxn id="293" idx="0"/>
            </p:cNvCxnSpPr>
            <p:nvPr/>
          </p:nvCxnSpPr>
          <p:spPr>
            <a:xfrm rot="5400000">
              <a:off x="2780746" y="991339"/>
              <a:ext cx="1657813" cy="4012694"/>
            </a:xfrm>
            <a:prstGeom prst="bentConnector3">
              <a:avLst>
                <a:gd name="adj1" fmla="val 74063"/>
              </a:avLst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사각형: 둥근 모서리 292"/>
            <p:cNvSpPr/>
            <p:nvPr/>
          </p:nvSpPr>
          <p:spPr>
            <a:xfrm>
              <a:off x="819076" y="3826593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다운로드 /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매뉴얼</a:t>
              </a:r>
            </a:p>
          </p:txBody>
        </p:sp>
        <p:cxnSp>
          <p:nvCxnSpPr>
            <p:cNvPr id="294" name="직선 연결선 293"/>
            <p:cNvCxnSpPr>
              <a:stCxn id="289" idx="0"/>
            </p:cNvCxnSpPr>
            <p:nvPr/>
          </p:nvCxnSpPr>
          <p:spPr>
            <a:xfrm rot="16200000">
              <a:off x="7122338" y="2620441"/>
              <a:ext cx="252032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90" idx="0"/>
            </p:cNvCxnSpPr>
            <p:nvPr/>
          </p:nvCxnSpPr>
          <p:spPr>
            <a:xfrm rot="16200000">
              <a:off x="8760333" y="2620441"/>
              <a:ext cx="252032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사각형: 둥근 모서리 299"/>
            <p:cNvSpPr/>
            <p:nvPr/>
          </p:nvSpPr>
          <p:spPr>
            <a:xfrm>
              <a:off x="2852175" y="3826592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걸음걸이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유사도 검사</a:t>
              </a:r>
            </a:p>
          </p:txBody>
        </p:sp>
        <p:sp>
          <p:nvSpPr>
            <p:cNvPr id="301" name="사각형: 둥근 모서리 300"/>
            <p:cNvSpPr/>
            <p:nvPr/>
          </p:nvSpPr>
          <p:spPr>
            <a:xfrm>
              <a:off x="4836000" y="3826593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문의게시판</a:t>
              </a:r>
            </a:p>
          </p:txBody>
        </p:sp>
        <p:sp>
          <p:nvSpPr>
            <p:cNvPr id="302" name="사각형: 둥근 모서리 301"/>
            <p:cNvSpPr/>
            <p:nvPr/>
          </p:nvSpPr>
          <p:spPr>
            <a:xfrm>
              <a:off x="6795824" y="3826593"/>
              <a:ext cx="1568460" cy="6840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699B3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마이페이지</a:t>
              </a:r>
            </a:p>
          </p:txBody>
        </p:sp>
        <p:cxnSp>
          <p:nvCxnSpPr>
            <p:cNvPr id="305" name="직선 연결선 304"/>
            <p:cNvCxnSpPr>
              <a:stCxn id="301" idx="0"/>
            </p:cNvCxnSpPr>
            <p:nvPr/>
          </p:nvCxnSpPr>
          <p:spPr>
            <a:xfrm rot="16200000">
              <a:off x="5206178" y="3412541"/>
              <a:ext cx="828103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>
              <a:off x="5619600" y="3396379"/>
              <a:ext cx="1944000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5400000" flipH="1">
              <a:off x="7356185" y="3610538"/>
              <a:ext cx="432000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사각형: 둥근 모서리 309"/>
            <p:cNvSpPr/>
            <p:nvPr/>
          </p:nvSpPr>
          <p:spPr>
            <a:xfrm>
              <a:off x="3827716" y="4870723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파일 업로드</a:t>
              </a:r>
            </a:p>
          </p:txBody>
        </p:sp>
        <p:sp>
          <p:nvSpPr>
            <p:cNvPr id="311" name="사각형: 둥근 모서리 310"/>
            <p:cNvSpPr/>
            <p:nvPr/>
          </p:nvSpPr>
          <p:spPr>
            <a:xfrm>
              <a:off x="3827716" y="5734831"/>
              <a:ext cx="1440337" cy="576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걸음걸이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유사도 측정</a:t>
              </a:r>
            </a:p>
          </p:txBody>
        </p:sp>
        <p:cxnSp>
          <p:nvCxnSpPr>
            <p:cNvPr id="312" name="연결선: 꺾임 311"/>
            <p:cNvCxnSpPr>
              <a:stCxn id="300" idx="2"/>
              <a:endCxn id="311" idx="1"/>
            </p:cNvCxnSpPr>
            <p:nvPr/>
          </p:nvCxnSpPr>
          <p:spPr>
            <a:xfrm rot="5400000" flipV="1">
              <a:off x="2975984" y="5171098"/>
              <a:ext cx="1512153" cy="191311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>
              <a:stCxn id="310" idx="1"/>
            </p:cNvCxnSpPr>
            <p:nvPr/>
          </p:nvCxnSpPr>
          <p:spPr>
            <a:xfrm rot="10800000">
              <a:off x="3636405" y="5158759"/>
              <a:ext cx="191310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사각형: 둥근 모서리 314"/>
            <p:cNvSpPr/>
            <p:nvPr/>
          </p:nvSpPr>
          <p:spPr>
            <a:xfrm>
              <a:off x="5915978" y="4870723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문의글 작성</a:t>
              </a:r>
            </a:p>
          </p:txBody>
        </p:sp>
        <p:sp>
          <p:nvSpPr>
            <p:cNvPr id="316" name="사각형: 둥근 모서리 315"/>
            <p:cNvSpPr/>
            <p:nvPr/>
          </p:nvSpPr>
          <p:spPr>
            <a:xfrm>
              <a:off x="5915977" y="5734831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문의글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작성/삭제</a:t>
              </a:r>
            </a:p>
          </p:txBody>
        </p:sp>
        <p:cxnSp>
          <p:nvCxnSpPr>
            <p:cNvPr id="317" name="연결선: 꺾임 316"/>
            <p:cNvCxnSpPr>
              <a:stCxn id="301" idx="2"/>
              <a:endCxn id="316" idx="1"/>
            </p:cNvCxnSpPr>
            <p:nvPr/>
          </p:nvCxnSpPr>
          <p:spPr>
            <a:xfrm rot="5400000" flipV="1">
              <a:off x="5012009" y="5118899"/>
              <a:ext cx="1512188" cy="295747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315" idx="1"/>
            </p:cNvCxnSpPr>
            <p:nvPr/>
          </p:nvCxnSpPr>
          <p:spPr>
            <a:xfrm rot="10800000">
              <a:off x="5620230" y="5158759"/>
              <a:ext cx="295747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사각형: 둥근 모서리 318"/>
            <p:cNvSpPr/>
            <p:nvPr/>
          </p:nvSpPr>
          <p:spPr>
            <a:xfrm>
              <a:off x="7968077" y="4870722"/>
              <a:ext cx="1440337" cy="5760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14E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회원정보</a:t>
              </a:r>
            </a:p>
            <a:p>
              <a:pPr algn="ctr"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바른펜"/>
                  <a:ea typeface="나눔바른펜"/>
                </a:rPr>
                <a:t>수정/탈퇴</a:t>
              </a:r>
            </a:p>
          </p:txBody>
        </p:sp>
        <p:cxnSp>
          <p:nvCxnSpPr>
            <p:cNvPr id="320" name="연결선: 꺾임 319"/>
            <p:cNvCxnSpPr>
              <a:stCxn id="302" idx="2"/>
              <a:endCxn id="319" idx="1"/>
            </p:cNvCxnSpPr>
            <p:nvPr/>
          </p:nvCxnSpPr>
          <p:spPr>
            <a:xfrm rot="5400000" flipV="1">
              <a:off x="7450026" y="4640706"/>
              <a:ext cx="648079" cy="388022"/>
            </a:xfrm>
            <a:prstGeom prst="bentConnector2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stCxn id="300" idx="0"/>
            </p:cNvCxnSpPr>
            <p:nvPr/>
          </p:nvCxnSpPr>
          <p:spPr>
            <a:xfrm rot="16200000">
              <a:off x="3424301" y="3614487"/>
              <a:ext cx="424209" cy="0"/>
            </a:xfrm>
            <a:prstGeom prst="line">
              <a:avLst/>
            </a:prstGeom>
            <a:ln w="1905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4423FF-DB1F-4723-885F-8675188C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보석">
      <a:dk1>
        <a:sysClr val="windowText" lastClr="000000"/>
      </a:dk1>
      <a:lt1>
        <a:srgbClr val="FFFFFF"/>
      </a:lt1>
      <a:dk2>
        <a:srgbClr val="4DC7CB"/>
      </a:dk2>
      <a:lt2>
        <a:srgbClr val="F3DF88"/>
      </a:lt2>
      <a:accent1>
        <a:srgbClr val="464D46"/>
      </a:accent1>
      <a:accent2>
        <a:srgbClr val="E5705D"/>
      </a:accent2>
      <a:accent3>
        <a:srgbClr val="2D9B9B"/>
      </a:accent3>
      <a:accent4>
        <a:srgbClr val="5A4E56"/>
      </a:accent4>
      <a:accent5>
        <a:srgbClr val="DBF3F4"/>
      </a:accent5>
      <a:accent6>
        <a:srgbClr val="9A8B95"/>
      </a:accent6>
      <a:hlink>
        <a:srgbClr val="EAC731"/>
      </a:hlink>
      <a:folHlink>
        <a:srgbClr val="AC3904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와이드스크린</PresentationFormat>
  <Paragraphs>221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아리따-돋움(TTF)-SemiBold</vt:lpstr>
      <vt:lpstr>나눔바른펜</vt:lpstr>
      <vt:lpstr>나눔바른고딕</vt:lpstr>
      <vt:lpstr>함초롬돋움</vt:lpstr>
      <vt:lpstr>나눔고딕</vt:lpstr>
      <vt:lpstr>BM JUA_OTF</vt:lpstr>
      <vt:lpstr>Arial</vt:lpstr>
      <vt:lpstr>배달의민족 한나는 열한살</vt:lpstr>
      <vt:lpstr>배달의민족 주아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남형쌤과 함께하는 역사교실</dc:title>
  <dc:creator>pc154</dc:creator>
  <cp:lastModifiedBy>jeongju Song</cp:lastModifiedBy>
  <cp:revision>289</cp:revision>
  <dcterms:created xsi:type="dcterms:W3CDTF">2016-10-10T02:28:58Z</dcterms:created>
  <dcterms:modified xsi:type="dcterms:W3CDTF">2018-12-16T16:05:16Z</dcterms:modified>
  <cp:version>0906.0100.01</cp:version>
</cp:coreProperties>
</file>