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64" r:id="rId18"/>
    <p:sldId id="267" r:id="rId19"/>
    <p:sldId id="274" r:id="rId20"/>
  </p:sldIdLst>
  <p:sldSz cx="12192000" cy="6858000"/>
  <p:notesSz cx="6858000" cy="9144000"/>
  <p:embeddedFontLst>
    <p:embeddedFont>
      <p:font typeface="BusanBada" panose="02000603000000000000" pitchFamily="2" charset="-127"/>
      <p:regular r:id="rId21"/>
    </p:embeddedFont>
    <p:embeddedFont>
      <p:font typeface="고도 M" panose="02000503000000020004" pitchFamily="2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Arial Black" panose="020B0A04020102020204" pitchFamily="34" charset="0"/>
      <p:bold r:id="rId25"/>
    </p:embeddedFont>
    <p:embeddedFont>
      <p:font typeface="a옛날목욕탕L" panose="02020600000000000000" pitchFamily="18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950"/>
    <a:srgbClr val="FFFFFF"/>
    <a:srgbClr val="DE9900"/>
    <a:srgbClr val="FFB301"/>
    <a:srgbClr val="ACB8C8"/>
    <a:srgbClr val="69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DC65-4763-4DA4-9FDD-8DFA9297E2E5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2C72-0B97-4148-8140-4FEBE95F6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41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DC65-4763-4DA4-9FDD-8DFA9297E2E5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2C72-0B97-4148-8140-4FEBE95F6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98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DC65-4763-4DA4-9FDD-8DFA9297E2E5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2C72-0B97-4148-8140-4FEBE95F6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09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DC65-4763-4DA4-9FDD-8DFA9297E2E5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2C72-0B97-4148-8140-4FEBE95F6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39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DC65-4763-4DA4-9FDD-8DFA9297E2E5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2C72-0B97-4148-8140-4FEBE95F6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56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DC65-4763-4DA4-9FDD-8DFA9297E2E5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2C72-0B97-4148-8140-4FEBE95F6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92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DC65-4763-4DA4-9FDD-8DFA9297E2E5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2C72-0B97-4148-8140-4FEBE95F6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30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DC65-4763-4DA4-9FDD-8DFA9297E2E5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2C72-0B97-4148-8140-4FEBE95F6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31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DC65-4763-4DA4-9FDD-8DFA9297E2E5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2C72-0B97-4148-8140-4FEBE95F6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9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DC65-4763-4DA4-9FDD-8DFA9297E2E5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2C72-0B97-4148-8140-4FEBE95F6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84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DC65-4763-4DA4-9FDD-8DFA9297E2E5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2C72-0B97-4148-8140-4FEBE95F6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0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1DC65-4763-4DA4-9FDD-8DFA9297E2E5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92C72-0B97-4148-8140-4FEBE95F6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9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12" Type="http://schemas.openxmlformats.org/officeDocument/2006/relationships/image" Target="../media/image3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11" Type="http://schemas.openxmlformats.org/officeDocument/2006/relationships/image" Target="../media/image38.jpeg"/><Relationship Id="rId5" Type="http://schemas.openxmlformats.org/officeDocument/2006/relationships/image" Target="../media/image32.png"/><Relationship Id="rId10" Type="http://schemas.openxmlformats.org/officeDocument/2006/relationships/image" Target="../media/image37.jpeg"/><Relationship Id="rId4" Type="http://schemas.openxmlformats.org/officeDocument/2006/relationships/image" Target="../media/image31.jpeg"/><Relationship Id="rId9" Type="http://schemas.openxmlformats.org/officeDocument/2006/relationships/image" Target="../media/image3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270682"/>
            <a:ext cx="12192000" cy="3587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38785" y="2345771"/>
            <a:ext cx="4714430" cy="1288056"/>
          </a:xfrm>
          <a:effectLst/>
        </p:spPr>
        <p:txBody>
          <a:bodyPr/>
          <a:lstStyle/>
          <a:p>
            <a:r>
              <a:rPr lang="ko-KR" altLang="en-US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대학생 키우기</a:t>
            </a:r>
            <a:endParaRPr lang="ko-KR" altLang="en-US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559193" y="5344552"/>
            <a:ext cx="3788043" cy="1245853"/>
            <a:chOff x="6664057" y="4696852"/>
            <a:chExt cx="3788043" cy="1245853"/>
          </a:xfrm>
        </p:grpSpPr>
        <p:sp>
          <p:nvSpPr>
            <p:cNvPr id="4" name="TextBox 3"/>
            <p:cNvSpPr txBox="1"/>
            <p:nvPr/>
          </p:nvSpPr>
          <p:spPr>
            <a:xfrm>
              <a:off x="6664057" y="4742376"/>
              <a:ext cx="182298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smtClean="0">
                  <a:solidFill>
                    <a:schemeClr val="bg1"/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TEAM GAME</a:t>
              </a:r>
              <a:endParaRPr lang="ko-KR" altLang="en-US" sz="3600" b="1" dirty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42542" y="4696852"/>
              <a:ext cx="240955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 smtClean="0">
                  <a:solidFill>
                    <a:schemeClr val="bg1"/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김준환 </a:t>
              </a:r>
              <a:r>
                <a:rPr lang="en-US" altLang="ko-KR" sz="2200" dirty="0" smtClean="0">
                  <a:solidFill>
                    <a:schemeClr val="bg1"/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201333520</a:t>
              </a:r>
            </a:p>
            <a:p>
              <a:r>
                <a:rPr lang="ko-KR" altLang="en-US" sz="2200" dirty="0" smtClean="0">
                  <a:solidFill>
                    <a:schemeClr val="bg1"/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김정현 </a:t>
              </a:r>
              <a:r>
                <a:rPr lang="en-US" altLang="ko-KR" sz="2200" dirty="0" smtClean="0">
                  <a:solidFill>
                    <a:schemeClr val="bg1"/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201433760</a:t>
              </a:r>
            </a:p>
            <a:p>
              <a:r>
                <a:rPr lang="ko-KR" altLang="en-US" sz="2200" dirty="0" smtClean="0">
                  <a:solidFill>
                    <a:schemeClr val="bg1"/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전서현 </a:t>
              </a:r>
              <a:r>
                <a:rPr lang="en-US" altLang="ko-KR" sz="2200" dirty="0" smtClean="0">
                  <a:solidFill>
                    <a:schemeClr val="bg1"/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201533853</a:t>
              </a: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24040">
            <a:off x="3360603" y="1852820"/>
            <a:ext cx="935103" cy="93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587500" cy="6858000"/>
          </a:xfrm>
          <a:prstGeom prst="rect">
            <a:avLst/>
          </a:prstGeom>
          <a:solidFill>
            <a:srgbClr val="0D29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5511" y="749300"/>
            <a:ext cx="1176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문   자</a:t>
            </a:r>
            <a:endParaRPr lang="en-US" altLang="ko-KR" sz="2400" dirty="0" smtClean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메시지</a:t>
            </a:r>
            <a:endParaRPr lang="ko-KR" altLang="en-US" sz="2400" dirty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4478">
            <a:off x="80165" y="278363"/>
            <a:ext cx="501617" cy="50161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9979" y="6581001"/>
            <a:ext cx="98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Team GAME</a:t>
            </a:r>
            <a:endParaRPr lang="ko-KR" altLang="en-US" sz="1200" dirty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67703" y="1900021"/>
            <a:ext cx="852091" cy="851507"/>
            <a:chOff x="367703" y="1905000"/>
            <a:chExt cx="852091" cy="851507"/>
          </a:xfrm>
        </p:grpSpPr>
        <p:sp>
          <p:nvSpPr>
            <p:cNvPr id="27" name="TextBox 26"/>
            <p:cNvSpPr txBox="1"/>
            <p:nvPr/>
          </p:nvSpPr>
          <p:spPr>
            <a:xfrm>
              <a:off x="367703" y="1994760"/>
              <a:ext cx="852091" cy="761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스마트폰</a:t>
              </a:r>
              <a:endPara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화     면</a:t>
              </a:r>
              <a:endPara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설     명</a:t>
              </a:r>
              <a:endPara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endParaRPr>
            </a:p>
            <a:p>
              <a:pPr algn="ctr"/>
              <a:endParaRPr lang="ko-KR" altLang="en-US" sz="1050" dirty="0">
                <a:solidFill>
                  <a:schemeClr val="bg1">
                    <a:lumMod val="9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36573" y="1905000"/>
              <a:ext cx="51435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536573" y="2569524"/>
              <a:ext cx="51435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2118780" y="2927981"/>
            <a:ext cx="2893640" cy="1002038"/>
            <a:chOff x="1928170" y="2922310"/>
            <a:chExt cx="2893640" cy="1002038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1928170" y="2922310"/>
              <a:ext cx="2893640" cy="1002038"/>
            </a:xfrm>
            <a:prstGeom prst="roundRect">
              <a:avLst>
                <a:gd name="adj" fmla="val 4523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73896" y="3169327"/>
              <a:ext cx="25452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문자메시지는</a:t>
              </a:r>
              <a:endParaRPr lang="en-US" altLang="ko-KR" sz="2000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최대 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4</a:t>
              </a:r>
              <a:r>
                <a:rPr lang="ko-KR" altLang="en-US" sz="2000" dirty="0" smtClean="0">
                  <a:solidFill>
                    <a:schemeClr val="bg1"/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개씩 보임</a:t>
              </a:r>
              <a:endParaRPr lang="ko-KR" altLang="en-US" sz="2000" dirty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270342" y="557452"/>
            <a:ext cx="5674936" cy="5057638"/>
            <a:chOff x="4270342" y="557452"/>
            <a:chExt cx="5674936" cy="505763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7" t="1805" r="3403" b="2222"/>
            <a:stretch/>
          </p:blipFill>
          <p:spPr>
            <a:xfrm>
              <a:off x="5569200" y="1011600"/>
              <a:ext cx="2898000" cy="4603490"/>
            </a:xfrm>
            <a:prstGeom prst="rect">
              <a:avLst/>
            </a:prstGeom>
          </p:spPr>
        </p:pic>
        <p:cxnSp>
          <p:nvCxnSpPr>
            <p:cNvPr id="40" name="직선 화살표 연결선 39"/>
            <p:cNvCxnSpPr/>
            <p:nvPr/>
          </p:nvCxnSpPr>
          <p:spPr>
            <a:xfrm flipH="1">
              <a:off x="5307925" y="1340655"/>
              <a:ext cx="461913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>
              <a:off x="8022431" y="3231372"/>
              <a:ext cx="708819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꺾인 연결선 41"/>
            <p:cNvCxnSpPr/>
            <p:nvPr/>
          </p:nvCxnSpPr>
          <p:spPr>
            <a:xfrm rot="5400000" flipH="1" flipV="1">
              <a:off x="5980446" y="971625"/>
              <a:ext cx="1068128" cy="420279"/>
            </a:xfrm>
            <a:prstGeom prst="bentConnector3">
              <a:avLst>
                <a:gd name="adj1" fmla="val 99938"/>
              </a:avLst>
            </a:prstGeom>
            <a:ln w="22225">
              <a:solidFill>
                <a:srgbClr val="C000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6426994" y="3162713"/>
              <a:ext cx="1595437" cy="150019"/>
            </a:xfrm>
            <a:prstGeom prst="roundRect">
              <a:avLst/>
            </a:prstGeom>
            <a:noFill/>
            <a:ln w="222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70342" y="1254634"/>
              <a:ext cx="10255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dirty="0" smtClean="0">
                  <a:latin typeface="BusanBada" panose="02000603000000000000" pitchFamily="2" charset="-127"/>
                  <a:ea typeface="BusanBada" panose="02000603000000000000" pitchFamily="2" charset="-127"/>
                </a:rPr>
                <a:t>뒤로 가기</a:t>
              </a:r>
              <a:endParaRPr lang="ko-KR" altLang="en-US" sz="1600" dirty="0">
                <a:latin typeface="BusanBada" panose="02000603000000000000" pitchFamily="2" charset="-127"/>
                <a:ea typeface="BusanBada" panose="02000603000000000000" pitchFamily="2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724650" y="557452"/>
              <a:ext cx="15955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BusanBada" panose="02000603000000000000" pitchFamily="2" charset="-127"/>
                  <a:ea typeface="BusanBada" panose="02000603000000000000" pitchFamily="2" charset="-127"/>
                </a:rPr>
                <a:t>발신인</a:t>
              </a:r>
              <a:endParaRPr lang="ko-KR" altLang="en-US" sz="1600" dirty="0">
                <a:latin typeface="BusanBada" panose="02000603000000000000" pitchFamily="2" charset="-127"/>
                <a:ea typeface="BusanBada" panose="02000603000000000000" pitchFamily="2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740521" y="3148201"/>
              <a:ext cx="12047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BusanBada" panose="02000603000000000000" pitchFamily="2" charset="-127"/>
                  <a:ea typeface="BusanBada" panose="02000603000000000000" pitchFamily="2" charset="-127"/>
                </a:rPr>
                <a:t>변경된 수치</a:t>
              </a:r>
              <a:endParaRPr lang="ko-KR" altLang="en-US" sz="1600" dirty="0">
                <a:latin typeface="BusanBada" panose="02000603000000000000" pitchFamily="2" charset="-127"/>
                <a:ea typeface="BusanBada" panose="020006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2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587500" cy="6858000"/>
          </a:xfrm>
          <a:prstGeom prst="rect">
            <a:avLst/>
          </a:prstGeom>
          <a:solidFill>
            <a:srgbClr val="0D29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5511" y="749300"/>
            <a:ext cx="1176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강 의</a:t>
            </a:r>
            <a:endParaRPr lang="en-US" altLang="ko-KR" sz="2800" dirty="0" smtClean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게 임</a:t>
            </a:r>
            <a:endParaRPr lang="ko-KR" altLang="en-US" sz="2800" dirty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4478">
            <a:off x="80165" y="278363"/>
            <a:ext cx="501617" cy="50161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9979" y="6581001"/>
            <a:ext cx="98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Team GAME</a:t>
            </a:r>
            <a:endParaRPr lang="ko-KR" altLang="en-US" sz="1200" dirty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67703" y="1900021"/>
            <a:ext cx="852091" cy="689924"/>
            <a:chOff x="367703" y="1905000"/>
            <a:chExt cx="852091" cy="689924"/>
          </a:xfrm>
        </p:grpSpPr>
        <p:sp>
          <p:nvSpPr>
            <p:cNvPr id="27" name="TextBox 26"/>
            <p:cNvSpPr txBox="1"/>
            <p:nvPr/>
          </p:nvSpPr>
          <p:spPr>
            <a:xfrm>
              <a:off x="367703" y="1994760"/>
              <a:ext cx="85209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전     공</a:t>
              </a:r>
              <a:endPara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필     수</a:t>
              </a:r>
              <a:endPara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게     임</a:t>
              </a:r>
              <a:endParaRPr lang="ko-KR" altLang="en-US" sz="1050" dirty="0">
                <a:solidFill>
                  <a:schemeClr val="bg1">
                    <a:lumMod val="9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36573" y="1905000"/>
              <a:ext cx="51435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536573" y="2569524"/>
              <a:ext cx="51435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481" y="1016986"/>
            <a:ext cx="2890108" cy="4633227"/>
          </a:xfrm>
          <a:prstGeom prst="rect">
            <a:avLst/>
          </a:prstGeom>
          <a:ln w="38100">
            <a:solidFill>
              <a:srgbClr val="0D2950"/>
            </a:solidFill>
          </a:ln>
        </p:spPr>
      </p:pic>
      <p:cxnSp>
        <p:nvCxnSpPr>
          <p:cNvPr id="42" name="직선 화살표 연결선 41"/>
          <p:cNvCxnSpPr/>
          <p:nvPr/>
        </p:nvCxnSpPr>
        <p:spPr>
          <a:xfrm>
            <a:off x="5679016" y="1108004"/>
            <a:ext cx="456427" cy="0"/>
          </a:xfrm>
          <a:prstGeom prst="straightConnector1">
            <a:avLst/>
          </a:prstGeom>
          <a:ln w="22225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2454541" y="3041032"/>
            <a:ext cx="478649" cy="0"/>
          </a:xfrm>
          <a:prstGeom prst="straightConnector1">
            <a:avLst/>
          </a:prstGeom>
          <a:ln w="22225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2933189" y="2828041"/>
            <a:ext cx="2811229" cy="433633"/>
          </a:xfrm>
          <a:prstGeom prst="roundRect">
            <a:avLst>
              <a:gd name="adj" fmla="val 27537"/>
            </a:avLst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54440" y="2973302"/>
            <a:ext cx="80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타이머</a:t>
            </a:r>
            <a:endParaRPr lang="ko-KR" altLang="en-US" sz="16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135443" y="1014704"/>
            <a:ext cx="958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BusanBada" panose="02000603000000000000" pitchFamily="2" charset="-127"/>
                <a:ea typeface="BusanBada" panose="02000603000000000000" pitchFamily="2" charset="-127"/>
              </a:rPr>
              <a:t>일시정지</a:t>
            </a:r>
            <a:endParaRPr lang="ko-KR" altLang="en-US" sz="16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53174" y="1767007"/>
            <a:ext cx="528637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1. </a:t>
            </a:r>
            <a:r>
              <a:rPr lang="ko-KR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화면을 터치해 </a:t>
            </a:r>
            <a:r>
              <a:rPr lang="ko-KR" altLang="en-US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책</a:t>
            </a:r>
            <a:r>
              <a:rPr lang="ko-KR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의 </a:t>
            </a:r>
            <a:r>
              <a:rPr lang="ko-KR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위치를 바꾼다</a:t>
            </a:r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endParaRPr lang="ko-KR" altLang="ko-KR" sz="16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      </a:t>
            </a:r>
            <a:r>
              <a:rPr lang="ko-KR" altLang="ko-KR" sz="1000" dirty="0" smtClean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왼쪽을 </a:t>
            </a:r>
            <a:r>
              <a:rPr lang="ko-KR" altLang="ko-KR" sz="1000" dirty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터치한 뒤 오른쪽을 터치하면 왼쪽의 맨 위 블록이 오른쪽 맨 위로 옮겨진다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endParaRPr lang="ko-KR" altLang="ko-KR" sz="1000" dirty="0">
              <a:solidFill>
                <a:schemeClr val="bg1">
                  <a:lumMod val="65000"/>
                </a:schemeClr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2. </a:t>
            </a:r>
            <a:r>
              <a:rPr lang="ko-KR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같은 색의 </a:t>
            </a:r>
            <a:r>
              <a:rPr lang="ko-KR" altLang="en-US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책</a:t>
            </a:r>
            <a:r>
              <a:rPr lang="ko-KR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이 </a:t>
            </a:r>
            <a:r>
              <a:rPr lang="ko-KR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세 개 모이면 터진다</a:t>
            </a:r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endParaRPr lang="ko-KR" altLang="ko-KR" sz="16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3. </a:t>
            </a:r>
            <a:r>
              <a:rPr lang="ko-KR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화면의 하단 부분을 터치하면 </a:t>
            </a:r>
            <a:r>
              <a:rPr lang="ko-KR" altLang="en-US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책</a:t>
            </a:r>
            <a:r>
              <a:rPr lang="ko-KR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한 층이 즉시 생성된다</a:t>
            </a:r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endParaRPr lang="ko-KR" altLang="ko-KR" sz="16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4. </a:t>
            </a:r>
            <a:r>
              <a:rPr lang="ko-KR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화면 상단 부분에 </a:t>
            </a:r>
            <a:r>
              <a:rPr lang="ko-KR" altLang="en-US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책</a:t>
            </a:r>
            <a:r>
              <a:rPr lang="ko-KR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이 </a:t>
            </a:r>
            <a:r>
              <a:rPr lang="ko-KR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닿으면 지금까지의 </a:t>
            </a:r>
            <a:r>
              <a:rPr lang="ko-KR" altLang="en-US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책</a:t>
            </a:r>
            <a:r>
              <a:rPr lang="ko-KR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은 </a:t>
            </a:r>
            <a:r>
              <a:rPr lang="ko-KR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사라지고</a:t>
            </a:r>
            <a:r>
              <a:rPr lang="en-US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,</a:t>
            </a:r>
          </a:p>
          <a:p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en-US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   </a:t>
            </a:r>
            <a:r>
              <a:rPr lang="ko-KR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아예 </a:t>
            </a:r>
            <a:r>
              <a:rPr lang="ko-KR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새로운 </a:t>
            </a:r>
            <a:r>
              <a:rPr lang="ko-KR" altLang="en-US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책</a:t>
            </a:r>
            <a:r>
              <a:rPr lang="ko-KR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들이 </a:t>
            </a:r>
            <a:r>
              <a:rPr lang="ko-KR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생긴다</a:t>
            </a:r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endParaRPr lang="ko-KR" altLang="ko-KR" sz="16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      </a:t>
            </a:r>
            <a:r>
              <a:rPr lang="ko-KR" altLang="ko-KR" sz="1000" dirty="0" smtClean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이때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, </a:t>
            </a:r>
            <a:r>
              <a:rPr lang="ko-KR" altLang="ko-KR" sz="1000" dirty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터뜨린 책 </a:t>
            </a:r>
            <a:r>
              <a:rPr lang="ko-KR" altLang="ko-KR" sz="1000" dirty="0" smtClean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횟수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가</a:t>
            </a:r>
            <a:r>
              <a:rPr lang="ko-KR" altLang="ko-KR" sz="1000" dirty="0" smtClean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3 </a:t>
            </a:r>
            <a:r>
              <a:rPr lang="ko-KR" altLang="ko-KR" sz="1000" dirty="0" smtClean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감소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한</a:t>
            </a:r>
            <a:r>
              <a:rPr lang="ko-KR" altLang="ko-KR" sz="1000" dirty="0" smtClean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다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endParaRPr lang="ko-KR" altLang="ko-KR" sz="1000" dirty="0">
              <a:solidFill>
                <a:schemeClr val="bg1">
                  <a:lumMod val="65000"/>
                </a:schemeClr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5. </a:t>
            </a:r>
            <a:r>
              <a:rPr lang="ko-KR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제한 시간이 끝난 뒤 몇 개의 </a:t>
            </a:r>
            <a:r>
              <a:rPr lang="ko-KR" altLang="en-US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책</a:t>
            </a:r>
            <a:r>
              <a:rPr lang="ko-KR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을 </a:t>
            </a:r>
            <a:r>
              <a:rPr lang="ko-KR" altLang="ko-KR" sz="1600" dirty="0" err="1">
                <a:latin typeface="BusanBada" panose="02000603000000000000" pitchFamily="2" charset="-127"/>
                <a:ea typeface="BusanBada" panose="02000603000000000000" pitchFamily="2" charset="-127"/>
              </a:rPr>
              <a:t>터뜨렸는지에</a:t>
            </a:r>
            <a:r>
              <a:rPr lang="ko-KR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 따라 </a:t>
            </a:r>
            <a:endParaRPr lang="en-US" altLang="ko-KR" sz="1600" dirty="0" smtClean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en-US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   </a:t>
            </a:r>
            <a:r>
              <a:rPr lang="ko-KR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성적 </a:t>
            </a:r>
            <a:r>
              <a:rPr lang="ko-KR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점수 </a:t>
            </a:r>
            <a:r>
              <a:rPr lang="ko-KR" altLang="ko-KR" sz="1600" dirty="0" err="1">
                <a:latin typeface="BusanBada" panose="02000603000000000000" pitchFamily="2" charset="-127"/>
                <a:ea typeface="BusanBada" panose="02000603000000000000" pitchFamily="2" charset="-127"/>
              </a:rPr>
              <a:t>증가량이</a:t>
            </a:r>
            <a:r>
              <a:rPr lang="ko-KR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 결정된다</a:t>
            </a:r>
            <a:r>
              <a:rPr lang="en-US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endParaRPr lang="ko-KR" altLang="en-US" sz="16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796541" y="4803902"/>
            <a:ext cx="3086100" cy="1018767"/>
          </a:xfrm>
          <a:prstGeom prst="roundRect">
            <a:avLst>
              <a:gd name="adj" fmla="val 21553"/>
            </a:avLst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2454540" y="5311792"/>
            <a:ext cx="342002" cy="0"/>
          </a:xfrm>
          <a:prstGeom prst="straightConnector1">
            <a:avLst/>
          </a:prstGeom>
          <a:ln w="22225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54440" y="5237535"/>
            <a:ext cx="80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책</a:t>
            </a:r>
          </a:p>
        </p:txBody>
      </p:sp>
    </p:spTree>
    <p:extLst>
      <p:ext uri="{BB962C8B-B14F-4D97-AF65-F5344CB8AC3E}">
        <p14:creationId xmlns:p14="http://schemas.microsoft.com/office/powerpoint/2010/main" val="73440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587500" cy="6858000"/>
          </a:xfrm>
          <a:prstGeom prst="rect">
            <a:avLst/>
          </a:prstGeom>
          <a:solidFill>
            <a:srgbClr val="0D29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5511" y="749300"/>
            <a:ext cx="1176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강 의</a:t>
            </a:r>
            <a:endParaRPr lang="en-US" altLang="ko-KR" sz="2800" dirty="0" smtClean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게 임</a:t>
            </a:r>
            <a:endParaRPr lang="ko-KR" altLang="en-US" sz="2800" dirty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4478">
            <a:off x="80165" y="278363"/>
            <a:ext cx="501617" cy="50161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9979" y="6581001"/>
            <a:ext cx="98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Team GAME</a:t>
            </a:r>
            <a:endParaRPr lang="ko-KR" altLang="en-US" sz="1200" dirty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67703" y="1900021"/>
            <a:ext cx="852091" cy="689924"/>
            <a:chOff x="367703" y="1905000"/>
            <a:chExt cx="852091" cy="689924"/>
          </a:xfrm>
        </p:grpSpPr>
        <p:sp>
          <p:nvSpPr>
            <p:cNvPr id="27" name="TextBox 26"/>
            <p:cNvSpPr txBox="1"/>
            <p:nvPr/>
          </p:nvSpPr>
          <p:spPr>
            <a:xfrm>
              <a:off x="367703" y="1994760"/>
              <a:ext cx="85209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전     공</a:t>
              </a:r>
              <a:endPara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endParaRPr>
            </a:p>
            <a:p>
              <a:pPr algn="ctr"/>
              <a:r>
                <a:rPr lang="ko-KR" altLang="en-US" sz="1100" dirty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선</a:t>
              </a:r>
              <a:r>
                <a:rPr lang="ko-KR" altLang="en-US" sz="1100" dirty="0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     </a:t>
              </a:r>
              <a:r>
                <a:rPr lang="ko-KR" altLang="en-US" sz="1100" dirty="0" err="1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택</a:t>
              </a:r>
              <a:endPara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게     임</a:t>
              </a:r>
              <a:endParaRPr lang="ko-KR" altLang="en-US" sz="1050" dirty="0">
                <a:solidFill>
                  <a:schemeClr val="bg1">
                    <a:lumMod val="9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36573" y="1905000"/>
              <a:ext cx="51435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536573" y="2569524"/>
              <a:ext cx="51435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974" y="1026053"/>
            <a:ext cx="2873122" cy="4615094"/>
          </a:xfrm>
          <a:prstGeom prst="rect">
            <a:avLst/>
          </a:prstGeom>
          <a:ln w="38100">
            <a:solidFill>
              <a:srgbClr val="0D2950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6353174" y="2451810"/>
            <a:ext cx="5286375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1. </a:t>
            </a:r>
            <a:r>
              <a:rPr lang="ko-KR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플레이어 캐릭터를 터치해 좌우로 움직인다</a:t>
            </a:r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endParaRPr lang="ko-KR" altLang="ko-KR" sz="16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2. </a:t>
            </a:r>
            <a:r>
              <a:rPr lang="ko-KR" altLang="en-US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책은</a:t>
            </a:r>
            <a:r>
              <a:rPr lang="ko-KR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받고 </a:t>
            </a:r>
            <a:r>
              <a:rPr lang="ko-KR" altLang="en-US" sz="1600" dirty="0" err="1" smtClean="0">
                <a:latin typeface="BusanBada" panose="02000603000000000000" pitchFamily="2" charset="-127"/>
                <a:ea typeface="BusanBada" panose="02000603000000000000" pitchFamily="2" charset="-127"/>
              </a:rPr>
              <a:t>카톡은</a:t>
            </a:r>
            <a:r>
              <a:rPr lang="ko-KR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피한다</a:t>
            </a:r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endParaRPr lang="ko-KR" altLang="ko-KR" sz="16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       </a:t>
            </a:r>
            <a:r>
              <a:rPr lang="ko-KR" altLang="en-US" sz="1000" dirty="0" err="1" smtClean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카톡을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ko-KR" sz="1000" dirty="0" smtClean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받은 </a:t>
            </a:r>
            <a:r>
              <a:rPr lang="ko-KR" altLang="ko-KR" sz="1000" dirty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경우와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책을</a:t>
            </a:r>
            <a:r>
              <a:rPr lang="ko-KR" altLang="ko-KR" sz="1000" dirty="0" smtClean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ko-KR" sz="1000" dirty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놓친 경우엔 받아둔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책의</a:t>
            </a:r>
            <a:r>
              <a:rPr lang="ko-KR" altLang="ko-KR" sz="1000" dirty="0" smtClean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ko-KR" sz="1000" dirty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개수가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1 </a:t>
            </a:r>
            <a:r>
              <a:rPr lang="ko-KR" altLang="ko-KR" sz="1000" dirty="0" smtClean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감소한다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endParaRPr lang="ko-KR" altLang="ko-KR" sz="1000" dirty="0">
              <a:solidFill>
                <a:schemeClr val="bg1">
                  <a:lumMod val="65000"/>
                </a:schemeClr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3. </a:t>
            </a:r>
            <a:r>
              <a:rPr lang="ko-KR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제한 시간 내에 </a:t>
            </a:r>
            <a:r>
              <a:rPr lang="ko-KR" altLang="en-US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책을</a:t>
            </a:r>
            <a:r>
              <a:rPr lang="ko-KR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얼마나 받았는지에 </a:t>
            </a:r>
            <a:r>
              <a:rPr lang="ko-KR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따라</a:t>
            </a:r>
            <a:endParaRPr lang="en-US" altLang="ko-KR" sz="1600" dirty="0" smtClean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en-US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   </a:t>
            </a:r>
            <a:r>
              <a:rPr lang="ko-KR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성적 </a:t>
            </a:r>
            <a:r>
              <a:rPr lang="ko-KR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점수 </a:t>
            </a:r>
            <a:r>
              <a:rPr lang="ko-KR" altLang="ko-KR" sz="1600" dirty="0" err="1">
                <a:latin typeface="BusanBada" panose="02000603000000000000" pitchFamily="2" charset="-127"/>
                <a:ea typeface="BusanBada" panose="02000603000000000000" pitchFamily="2" charset="-127"/>
              </a:rPr>
              <a:t>증가량이</a:t>
            </a:r>
            <a:r>
              <a:rPr lang="ko-KR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 결정된다</a:t>
            </a:r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endParaRPr lang="ko-KR" altLang="ko-KR" sz="16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3035300" y="3238500"/>
            <a:ext cx="381000" cy="3810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2556651" y="3444892"/>
            <a:ext cx="478649" cy="0"/>
          </a:xfrm>
          <a:prstGeom prst="straightConnector1">
            <a:avLst/>
          </a:prstGeom>
          <a:ln w="22225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5306890" y="4914900"/>
            <a:ext cx="381000" cy="3810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5687890" y="5108592"/>
            <a:ext cx="478649" cy="0"/>
          </a:xfrm>
          <a:prstGeom prst="straightConnector1">
            <a:avLst/>
          </a:prstGeom>
          <a:ln w="22225">
            <a:solidFill>
              <a:srgbClr val="C0000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5" idx="2"/>
          </p:cNvCxnSpPr>
          <p:nvPr/>
        </p:nvCxnSpPr>
        <p:spPr>
          <a:xfrm>
            <a:off x="4340535" y="5641147"/>
            <a:ext cx="0" cy="391353"/>
          </a:xfrm>
          <a:prstGeom prst="straightConnector1">
            <a:avLst/>
          </a:prstGeom>
          <a:ln w="22225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44552" y="3352650"/>
            <a:ext cx="80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책</a:t>
            </a:r>
            <a:endParaRPr lang="ko-KR" altLang="en-US" sz="16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32342" y="6080125"/>
            <a:ext cx="1616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latin typeface="BusanBada" panose="02000603000000000000" pitchFamily="2" charset="-127"/>
                <a:ea typeface="BusanBada" panose="02000603000000000000" pitchFamily="2" charset="-127"/>
              </a:rPr>
              <a:t>플레이어 캐릭터</a:t>
            </a:r>
            <a:endParaRPr lang="ko-KR" altLang="en-US" sz="16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24419" y="5014496"/>
            <a:ext cx="600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BusanBada" panose="02000603000000000000" pitchFamily="2" charset="-127"/>
                <a:ea typeface="BusanBada" panose="02000603000000000000" pitchFamily="2" charset="-127"/>
              </a:rPr>
              <a:t>카톡</a:t>
            </a:r>
            <a:endParaRPr lang="ko-KR" altLang="en-US" sz="16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19919" y="1071560"/>
            <a:ext cx="1322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tx1">
                    <a:lumMod val="50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받음 </a:t>
            </a:r>
            <a:r>
              <a:rPr lang="en-US" altLang="ko-KR" sz="1500" dirty="0" smtClean="0">
                <a:solidFill>
                  <a:schemeClr val="tx1">
                    <a:lumMod val="50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0</a:t>
            </a:r>
            <a:endParaRPr lang="ko-KR" altLang="en-US" sz="1500" dirty="0">
              <a:solidFill>
                <a:schemeClr val="tx1">
                  <a:lumMod val="50000"/>
                </a:schemeClr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720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587500" cy="6858000"/>
          </a:xfrm>
          <a:prstGeom prst="rect">
            <a:avLst/>
          </a:prstGeom>
          <a:solidFill>
            <a:srgbClr val="0D29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5511" y="749300"/>
            <a:ext cx="1176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강 의</a:t>
            </a:r>
            <a:endParaRPr lang="en-US" altLang="ko-KR" sz="2800" dirty="0" smtClean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게 임</a:t>
            </a:r>
            <a:endParaRPr lang="ko-KR" altLang="en-US" sz="2800" dirty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4478">
            <a:off x="80165" y="278363"/>
            <a:ext cx="501617" cy="50161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9979" y="6581001"/>
            <a:ext cx="98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Team GAME</a:t>
            </a:r>
            <a:endParaRPr lang="ko-KR" altLang="en-US" sz="1200" dirty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67703" y="1900021"/>
            <a:ext cx="852091" cy="689924"/>
            <a:chOff x="367703" y="1905000"/>
            <a:chExt cx="852091" cy="689924"/>
          </a:xfrm>
        </p:grpSpPr>
        <p:sp>
          <p:nvSpPr>
            <p:cNvPr id="27" name="TextBox 26"/>
            <p:cNvSpPr txBox="1"/>
            <p:nvPr/>
          </p:nvSpPr>
          <p:spPr>
            <a:xfrm>
              <a:off x="367703" y="1994760"/>
              <a:ext cx="85209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교</a:t>
              </a:r>
              <a:r>
                <a:rPr lang="ko-KR" altLang="en-US" sz="1100" dirty="0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     양</a:t>
              </a:r>
              <a:endPara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     </a:t>
              </a:r>
              <a:endPara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게     임</a:t>
              </a:r>
              <a:endParaRPr lang="ko-KR" altLang="en-US" sz="1050" dirty="0">
                <a:solidFill>
                  <a:schemeClr val="bg1">
                    <a:lumMod val="9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36573" y="1905000"/>
              <a:ext cx="51435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536573" y="2569524"/>
              <a:ext cx="51435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846" y="1026053"/>
            <a:ext cx="2885377" cy="4615094"/>
          </a:xfrm>
          <a:prstGeom prst="rect">
            <a:avLst/>
          </a:prstGeom>
          <a:ln w="38100">
            <a:solidFill>
              <a:srgbClr val="0D2950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6353174" y="2521059"/>
            <a:ext cx="52863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1. </a:t>
            </a:r>
            <a:r>
              <a:rPr lang="ko-KR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한 </a:t>
            </a:r>
            <a:r>
              <a:rPr lang="ko-KR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쌍의 카드를 선택</a:t>
            </a:r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, </a:t>
            </a:r>
            <a:r>
              <a:rPr lang="ko-KR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비교한 뒤 두 카드의 </a:t>
            </a:r>
            <a:r>
              <a:rPr lang="ko-KR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이미지가</a:t>
            </a:r>
            <a:endParaRPr lang="en-US" altLang="ko-KR" sz="1600" dirty="0" smtClean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r>
              <a:rPr lang="en-US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   </a:t>
            </a:r>
            <a:r>
              <a:rPr lang="ko-KR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서로 </a:t>
            </a:r>
            <a:r>
              <a:rPr lang="ko-KR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같으면 카드가 사라지고</a:t>
            </a:r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, </a:t>
            </a:r>
            <a:r>
              <a:rPr lang="ko-KR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이미지가 서로 </a:t>
            </a:r>
            <a:r>
              <a:rPr lang="ko-KR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다르면</a:t>
            </a:r>
            <a:endParaRPr lang="en-US" altLang="ko-KR" sz="1600" dirty="0" smtClean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r>
              <a:rPr lang="en-US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   </a:t>
            </a:r>
            <a:r>
              <a:rPr lang="ko-KR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다시 </a:t>
            </a:r>
            <a:r>
              <a:rPr lang="ko-KR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뒤집힌다</a:t>
            </a:r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endParaRPr lang="ko-KR" altLang="ko-KR" sz="16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2. </a:t>
            </a:r>
            <a:r>
              <a:rPr lang="ko-KR" altLang="en-US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제한 시간이 끝나기 전에 </a:t>
            </a:r>
            <a:r>
              <a:rPr lang="en-US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8</a:t>
            </a:r>
            <a:r>
              <a:rPr lang="ko-KR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쌍의 카드를 모두 맞출 </a:t>
            </a:r>
            <a:r>
              <a:rPr lang="ko-KR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경우</a:t>
            </a:r>
            <a:endParaRPr lang="en-US" altLang="ko-KR" sz="1600" dirty="0" smtClean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en-US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  </a:t>
            </a:r>
            <a:r>
              <a:rPr lang="ko-KR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새로운 </a:t>
            </a:r>
            <a:r>
              <a:rPr lang="ko-KR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카드 </a:t>
            </a:r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8</a:t>
            </a:r>
            <a:r>
              <a:rPr lang="ko-KR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쌍이 생긴다</a:t>
            </a:r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endParaRPr lang="ko-KR" altLang="ko-KR" sz="16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2387600" y="4199227"/>
            <a:ext cx="809625" cy="0"/>
          </a:xfrm>
          <a:prstGeom prst="straightConnector1">
            <a:avLst/>
          </a:prstGeom>
          <a:ln w="22225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87500" y="4107698"/>
            <a:ext cx="80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카드</a:t>
            </a:r>
            <a:endParaRPr lang="ko-KR" altLang="en-US" sz="16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5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587500" cy="6858000"/>
          </a:xfrm>
          <a:prstGeom prst="rect">
            <a:avLst/>
          </a:prstGeom>
          <a:solidFill>
            <a:srgbClr val="0D29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5511" y="749300"/>
            <a:ext cx="1176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알 바</a:t>
            </a:r>
            <a:endParaRPr lang="en-US" altLang="ko-KR" sz="2800" dirty="0" smtClean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게 임</a:t>
            </a:r>
            <a:endParaRPr lang="ko-KR" altLang="en-US" sz="2800" dirty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4478">
            <a:off x="80165" y="278363"/>
            <a:ext cx="501617" cy="50161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9979" y="6581001"/>
            <a:ext cx="98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Team GAME</a:t>
            </a:r>
            <a:endParaRPr lang="ko-KR" altLang="en-US" sz="1200" dirty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67703" y="1900021"/>
            <a:ext cx="852091" cy="689924"/>
            <a:chOff x="367703" y="1905000"/>
            <a:chExt cx="852091" cy="689924"/>
          </a:xfrm>
        </p:grpSpPr>
        <p:sp>
          <p:nvSpPr>
            <p:cNvPr id="27" name="TextBox 26"/>
            <p:cNvSpPr txBox="1"/>
            <p:nvPr/>
          </p:nvSpPr>
          <p:spPr>
            <a:xfrm>
              <a:off x="367703" y="1994760"/>
              <a:ext cx="85209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햄 버 거</a:t>
              </a:r>
              <a:endPara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가     게</a:t>
              </a:r>
              <a:endPara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게     임</a:t>
              </a:r>
              <a:endParaRPr lang="ko-KR" altLang="en-US" sz="1050" dirty="0">
                <a:solidFill>
                  <a:schemeClr val="bg1">
                    <a:lumMod val="9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36573" y="1905000"/>
              <a:ext cx="51435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536573" y="2569524"/>
              <a:ext cx="51435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801" y="1035134"/>
            <a:ext cx="2867467" cy="4596932"/>
          </a:xfrm>
          <a:prstGeom prst="rect">
            <a:avLst/>
          </a:prstGeom>
          <a:ln w="38100">
            <a:solidFill>
              <a:srgbClr val="0D2950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6353174" y="2451809"/>
            <a:ext cx="5286375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1. </a:t>
            </a:r>
            <a:r>
              <a:rPr lang="ko-KR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화면 </a:t>
            </a:r>
            <a:r>
              <a:rPr lang="ko-KR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상단에 들어온 주문에 맞게 화면 하단부에 있는 </a:t>
            </a:r>
            <a:endParaRPr lang="en-US" altLang="ko-KR" sz="1600" dirty="0" smtClean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r>
              <a:rPr lang="en-US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   </a:t>
            </a:r>
            <a:r>
              <a:rPr lang="ko-KR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재료를 </a:t>
            </a:r>
            <a:r>
              <a:rPr lang="ko-KR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순서대로 터치하여 조립한다</a:t>
            </a:r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endParaRPr lang="ko-KR" altLang="ko-KR" sz="16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    </a:t>
            </a:r>
            <a:r>
              <a:rPr lang="ko-KR" altLang="ko-KR" sz="900" dirty="0" smtClean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주문에 </a:t>
            </a:r>
            <a:r>
              <a:rPr lang="ko-KR" altLang="ko-KR" sz="900" dirty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따른 조합 순서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(</a:t>
            </a:r>
            <a:r>
              <a:rPr lang="ko-KR" altLang="ko-KR" sz="900" dirty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레시피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)</a:t>
            </a:r>
            <a:r>
              <a:rPr lang="ko-KR" altLang="ko-KR" sz="900" dirty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는 화면 좌측 노트를 터치해 확인할 수 있다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endParaRPr lang="ko-KR" altLang="ko-KR" sz="900" dirty="0">
              <a:solidFill>
                <a:schemeClr val="bg1">
                  <a:lumMod val="65000"/>
                </a:schemeClr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2. </a:t>
            </a:r>
            <a:r>
              <a:rPr lang="ko-KR" altLang="en-US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제거 버튼을 누르면 조립 중이던 햄버거가  </a:t>
            </a:r>
            <a:endParaRPr lang="en-US" altLang="ko-KR" sz="1600" dirty="0" smtClean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en-US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  </a:t>
            </a:r>
            <a:r>
              <a:rPr lang="ko-KR" altLang="en-US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사라진다</a:t>
            </a:r>
            <a:r>
              <a:rPr lang="en-US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en-US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3</a:t>
            </a:r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. </a:t>
            </a:r>
            <a:r>
              <a:rPr lang="ko-KR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조립을 다 한 뒤 주문 버튼을 눌러 건넨다</a:t>
            </a:r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endParaRPr lang="ko-KR" altLang="ko-KR" sz="16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781301" y="1389766"/>
            <a:ext cx="3095624" cy="1343909"/>
          </a:xfrm>
          <a:prstGeom prst="roundRect">
            <a:avLst>
              <a:gd name="adj" fmla="val 13362"/>
            </a:avLst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2476500" y="2082023"/>
            <a:ext cx="307202" cy="0"/>
          </a:xfrm>
          <a:prstGeom prst="straightConnector1">
            <a:avLst/>
          </a:prstGeom>
          <a:ln w="22225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76400" y="1989781"/>
            <a:ext cx="80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주문</a:t>
            </a:r>
            <a:endParaRPr lang="ko-KR" altLang="en-US" sz="16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2476500" y="3614765"/>
            <a:ext cx="809625" cy="0"/>
          </a:xfrm>
          <a:prstGeom prst="straightConnector1">
            <a:avLst/>
          </a:prstGeom>
          <a:ln w="22225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76400" y="3446322"/>
            <a:ext cx="800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smtClean="0">
                <a:latin typeface="BusanBada" panose="02000603000000000000" pitchFamily="2" charset="-127"/>
                <a:ea typeface="BusanBada" panose="02000603000000000000" pitchFamily="2" charset="-127"/>
              </a:rPr>
              <a:t>레시피 노트</a:t>
            </a:r>
            <a:endParaRPr lang="ko-KR" altLang="en-US" sz="16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5410200" y="3514725"/>
            <a:ext cx="1295400" cy="194136"/>
          </a:xfrm>
          <a:prstGeom prst="straightConnector1">
            <a:avLst/>
          </a:prstGeom>
          <a:ln w="22225">
            <a:solidFill>
              <a:srgbClr val="C0000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705600" y="3524250"/>
            <a:ext cx="819150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44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587500" cy="6858000"/>
          </a:xfrm>
          <a:prstGeom prst="rect">
            <a:avLst/>
          </a:prstGeom>
          <a:solidFill>
            <a:srgbClr val="0D29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5511" y="749300"/>
            <a:ext cx="1176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알 바</a:t>
            </a:r>
            <a:endParaRPr lang="en-US" altLang="ko-KR" sz="2800" dirty="0" smtClean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게 임</a:t>
            </a:r>
            <a:endParaRPr lang="ko-KR" altLang="en-US" sz="2800" dirty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4478">
            <a:off x="80165" y="278363"/>
            <a:ext cx="501617" cy="50161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9979" y="6581001"/>
            <a:ext cx="98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Team GAME</a:t>
            </a:r>
            <a:endParaRPr lang="ko-KR" altLang="en-US" sz="1200" dirty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67703" y="1900021"/>
            <a:ext cx="852091" cy="689924"/>
            <a:chOff x="367703" y="1905000"/>
            <a:chExt cx="852091" cy="689924"/>
          </a:xfrm>
        </p:grpSpPr>
        <p:sp>
          <p:nvSpPr>
            <p:cNvPr id="27" name="TextBox 26"/>
            <p:cNvSpPr txBox="1"/>
            <p:nvPr/>
          </p:nvSpPr>
          <p:spPr>
            <a:xfrm>
              <a:off x="367703" y="1994760"/>
              <a:ext cx="85209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칵</a:t>
              </a:r>
              <a:r>
                <a:rPr lang="ko-KR" altLang="en-US" sz="1100" dirty="0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 테 </a:t>
              </a:r>
              <a:r>
                <a:rPr lang="ko-KR" altLang="en-US" sz="1100" dirty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일</a:t>
              </a:r>
              <a:endPara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endParaRPr>
            </a:p>
            <a:p>
              <a:pPr algn="ctr"/>
              <a:r>
                <a:rPr lang="ko-KR" altLang="en-US" sz="1100" dirty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바</a:t>
              </a:r>
              <a:endPara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게     임</a:t>
              </a:r>
              <a:endParaRPr lang="ko-KR" altLang="en-US" sz="1050" dirty="0">
                <a:solidFill>
                  <a:schemeClr val="bg1">
                    <a:lumMod val="9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36573" y="1905000"/>
              <a:ext cx="51435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536573" y="2569524"/>
              <a:ext cx="51435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25" y="1095414"/>
            <a:ext cx="2796819" cy="4476370"/>
          </a:xfrm>
          <a:prstGeom prst="rect">
            <a:avLst/>
          </a:prstGeom>
          <a:ln w="38100">
            <a:solidFill>
              <a:srgbClr val="0D2950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6353174" y="1836256"/>
            <a:ext cx="5286375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1. </a:t>
            </a:r>
            <a:r>
              <a:rPr lang="ko-KR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화면 상단에 주문이 들어온다</a:t>
            </a:r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endParaRPr lang="ko-KR" altLang="ko-KR" sz="16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2. </a:t>
            </a:r>
            <a:r>
              <a:rPr lang="ko-KR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화면 우측에 있는 </a:t>
            </a:r>
            <a:r>
              <a:rPr lang="ko-KR" altLang="ko-KR" sz="1600" dirty="0" err="1">
                <a:latin typeface="BusanBada" panose="02000603000000000000" pitchFamily="2" charset="-127"/>
                <a:ea typeface="BusanBada" panose="02000603000000000000" pitchFamily="2" charset="-127"/>
              </a:rPr>
              <a:t>셰이커를</a:t>
            </a:r>
            <a:r>
              <a:rPr lang="ko-KR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 눌러 가운데에 확대시킨 뒤 </a:t>
            </a:r>
            <a:endParaRPr lang="en-US" altLang="ko-KR" sz="1600" dirty="0" smtClean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en-US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  </a:t>
            </a:r>
            <a:r>
              <a:rPr lang="ko-KR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주문에 </a:t>
            </a:r>
            <a:r>
              <a:rPr lang="ko-KR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맞게 화면 하단부에 있는 병을 눌러 조합한다</a:t>
            </a:r>
            <a:r>
              <a:rPr lang="en-US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     </a:t>
            </a:r>
            <a:r>
              <a:rPr lang="ko-KR" altLang="ko-KR" sz="900" dirty="0" smtClean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주문에 </a:t>
            </a:r>
            <a:r>
              <a:rPr lang="ko-KR" altLang="ko-KR" sz="900" dirty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따른 조합 순서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(</a:t>
            </a:r>
            <a:r>
              <a:rPr lang="ko-KR" altLang="ko-KR" sz="900" dirty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레시피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)</a:t>
            </a:r>
            <a:r>
              <a:rPr lang="ko-KR" altLang="ko-KR" sz="900" dirty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는 화면 좌측 노트를 터치해 확인할 수 있다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endParaRPr lang="ko-KR" altLang="ko-KR" sz="9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3. </a:t>
            </a:r>
            <a:r>
              <a:rPr lang="ko-KR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화면 우측의 </a:t>
            </a:r>
            <a:r>
              <a:rPr lang="ko-KR" altLang="ko-KR" sz="1600" dirty="0" err="1">
                <a:latin typeface="BusanBada" panose="02000603000000000000" pitchFamily="2" charset="-127"/>
                <a:ea typeface="BusanBada" panose="02000603000000000000" pitchFamily="2" charset="-127"/>
              </a:rPr>
              <a:t>셰이커를</a:t>
            </a:r>
            <a:r>
              <a:rPr lang="ko-KR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 다시 </a:t>
            </a:r>
            <a:r>
              <a:rPr lang="ko-KR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터치</a:t>
            </a:r>
            <a:r>
              <a:rPr lang="ko-KR" altLang="en-US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한</a:t>
            </a:r>
            <a:r>
              <a:rPr lang="ko-KR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뒤 핸드폰을 </a:t>
            </a:r>
            <a:endParaRPr lang="en-US" altLang="ko-KR" sz="1600" dirty="0" smtClean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en-US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  </a:t>
            </a:r>
            <a:r>
              <a:rPr lang="ko-KR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흔들어서 </a:t>
            </a:r>
            <a:r>
              <a:rPr lang="ko-KR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섞는다</a:t>
            </a:r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endParaRPr lang="ko-KR" altLang="ko-KR" sz="16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4. </a:t>
            </a:r>
            <a:r>
              <a:rPr lang="ko-KR" altLang="en-US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다 섞이면 </a:t>
            </a:r>
            <a:r>
              <a:rPr lang="ko-KR" altLang="ko-KR" sz="1600" dirty="0" err="1" smtClean="0">
                <a:latin typeface="BusanBada" panose="02000603000000000000" pitchFamily="2" charset="-127"/>
                <a:ea typeface="BusanBada" panose="02000603000000000000" pitchFamily="2" charset="-127"/>
              </a:rPr>
              <a:t>알림음과</a:t>
            </a:r>
            <a:r>
              <a:rPr lang="ko-KR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진동이 울린다</a:t>
            </a:r>
            <a:r>
              <a:rPr lang="en-US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endParaRPr lang="ko-KR" altLang="ko-KR" sz="16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5. </a:t>
            </a:r>
            <a:r>
              <a:rPr lang="ko-KR" altLang="en-US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완료 버튼을 누른 뒤 </a:t>
            </a:r>
            <a:r>
              <a:rPr lang="ko-KR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주문 </a:t>
            </a:r>
            <a:r>
              <a:rPr lang="ko-KR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버튼을 눌러 완성된 칵테일을 </a:t>
            </a:r>
            <a:endParaRPr lang="en-US" altLang="ko-KR" sz="1600" dirty="0" smtClean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en-US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   </a:t>
            </a:r>
            <a:r>
              <a:rPr lang="ko-KR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건넨다</a:t>
            </a:r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endParaRPr lang="ko-KR" altLang="ko-KR" sz="16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344998" y="5392132"/>
            <a:ext cx="0" cy="584462"/>
          </a:xfrm>
          <a:prstGeom prst="straightConnector1">
            <a:avLst/>
          </a:prstGeom>
          <a:ln w="22225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26123" y="6015027"/>
            <a:ext cx="1037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latin typeface="BusanBada" panose="02000603000000000000" pitchFamily="2" charset="-127"/>
                <a:ea typeface="BusanBada" panose="02000603000000000000" pitchFamily="2" charset="-127"/>
              </a:rPr>
              <a:t>제거 버튼</a:t>
            </a:r>
            <a:endParaRPr lang="ko-KR" altLang="en-US" sz="16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2476500" y="4199227"/>
            <a:ext cx="809625" cy="0"/>
          </a:xfrm>
          <a:prstGeom prst="straightConnector1">
            <a:avLst/>
          </a:prstGeom>
          <a:ln w="22225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676400" y="4030784"/>
            <a:ext cx="800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smtClean="0">
                <a:latin typeface="BusanBada" panose="02000603000000000000" pitchFamily="2" charset="-127"/>
                <a:ea typeface="BusanBada" panose="02000603000000000000" pitchFamily="2" charset="-127"/>
              </a:rPr>
              <a:t>레시피 노트</a:t>
            </a:r>
            <a:endParaRPr lang="ko-KR" altLang="en-US" sz="16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12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587500" cy="6858000"/>
          </a:xfrm>
          <a:prstGeom prst="rect">
            <a:avLst/>
          </a:prstGeom>
          <a:solidFill>
            <a:srgbClr val="0D29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5511" y="749300"/>
            <a:ext cx="117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엔 </a:t>
            </a:r>
            <a:r>
              <a:rPr lang="ko-KR" altLang="en-US" sz="2800" dirty="0" err="1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딩</a:t>
            </a:r>
            <a:endParaRPr lang="ko-KR" altLang="en-US" sz="2800" dirty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4478">
            <a:off x="80165" y="278363"/>
            <a:ext cx="501617" cy="50161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9979" y="6581001"/>
            <a:ext cx="98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Team GAME</a:t>
            </a:r>
            <a:endParaRPr lang="ko-KR" altLang="en-US" sz="1200" dirty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67703" y="1900021"/>
            <a:ext cx="852091" cy="689924"/>
            <a:chOff x="367703" y="1905000"/>
            <a:chExt cx="852091" cy="689924"/>
          </a:xfrm>
        </p:grpSpPr>
        <p:sp>
          <p:nvSpPr>
            <p:cNvPr id="27" name="TextBox 26"/>
            <p:cNvSpPr txBox="1"/>
            <p:nvPr/>
          </p:nvSpPr>
          <p:spPr>
            <a:xfrm>
              <a:off x="367703" y="1994760"/>
              <a:ext cx="85209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대 학 생</a:t>
              </a:r>
              <a:endPara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키 우 기</a:t>
              </a:r>
              <a:endPara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엔 </a:t>
              </a:r>
              <a:r>
                <a:rPr lang="ko-KR" altLang="en-US" sz="1100" dirty="0" err="1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딩</a:t>
              </a:r>
              <a:r>
                <a:rPr lang="ko-KR" altLang="en-US" sz="1100" dirty="0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 들</a:t>
              </a:r>
              <a:endParaRPr lang="ko-KR" altLang="en-US" sz="1050" dirty="0">
                <a:solidFill>
                  <a:schemeClr val="bg1">
                    <a:lumMod val="9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36573" y="1905000"/>
              <a:ext cx="51435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536573" y="2569524"/>
              <a:ext cx="51435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778" y="400050"/>
            <a:ext cx="1296591" cy="2305050"/>
          </a:xfrm>
          <a:prstGeom prst="rect">
            <a:avLst/>
          </a:prstGeom>
          <a:ln w="38100">
            <a:solidFill>
              <a:srgbClr val="0D295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947861" y="2857500"/>
            <a:ext cx="187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01.</a:t>
            </a:r>
            <a:r>
              <a:rPr lang="ko-KR" altLang="en-US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대학원생 엔딩</a:t>
            </a:r>
            <a:endParaRPr lang="ko-KR" altLang="en-US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756" y="400050"/>
            <a:ext cx="1297781" cy="2307166"/>
          </a:xfrm>
          <a:prstGeom prst="rect">
            <a:avLst/>
          </a:prstGeom>
          <a:ln w="38100">
            <a:solidFill>
              <a:srgbClr val="0D2950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3999205" y="2857500"/>
            <a:ext cx="188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02.</a:t>
            </a:r>
            <a:r>
              <a:rPr lang="ko-KR" altLang="en-US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중소기업 엔딩</a:t>
            </a:r>
            <a:endParaRPr lang="ko-KR" altLang="en-US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924" y="400050"/>
            <a:ext cx="1296591" cy="2305050"/>
          </a:xfrm>
          <a:prstGeom prst="rect">
            <a:avLst/>
          </a:prstGeom>
          <a:ln w="38100">
            <a:solidFill>
              <a:srgbClr val="0D2950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6058488" y="2857500"/>
            <a:ext cx="188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03.</a:t>
            </a:r>
            <a:r>
              <a:rPr lang="ko-KR" altLang="en-US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대기업 엔딩</a:t>
            </a:r>
            <a:endParaRPr lang="ko-KR" altLang="en-US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93" y="400050"/>
            <a:ext cx="1300163" cy="2311400"/>
          </a:xfrm>
          <a:prstGeom prst="rect">
            <a:avLst/>
          </a:prstGeom>
          <a:ln w="38100">
            <a:solidFill>
              <a:srgbClr val="0D2950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7870617" y="2857500"/>
            <a:ext cx="217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04.</a:t>
            </a:r>
            <a:r>
              <a:rPr lang="ko-KR" altLang="en-US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공무원 준비 엔딩</a:t>
            </a:r>
            <a:endParaRPr lang="ko-KR" altLang="en-US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93" y="3734498"/>
            <a:ext cx="1321202" cy="2348804"/>
          </a:xfrm>
          <a:prstGeom prst="rect">
            <a:avLst/>
          </a:prstGeom>
          <a:ln w="38100">
            <a:solidFill>
              <a:srgbClr val="0D2950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8040286" y="6211669"/>
            <a:ext cx="183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09.</a:t>
            </a:r>
            <a:r>
              <a:rPr lang="ko-KR" altLang="en-US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돈 </a:t>
            </a:r>
            <a:r>
              <a:rPr lang="en-US" altLang="ko-KR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0 </a:t>
            </a:r>
            <a:r>
              <a:rPr lang="ko-KR" altLang="en-US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엔딩</a:t>
            </a:r>
            <a:endParaRPr lang="ko-KR" altLang="en-US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662" y="400050"/>
            <a:ext cx="1300162" cy="2311400"/>
          </a:xfrm>
          <a:prstGeom prst="rect">
            <a:avLst/>
          </a:prstGeom>
          <a:ln w="38100">
            <a:solidFill>
              <a:srgbClr val="0D2950"/>
            </a:solidFill>
          </a:ln>
        </p:spPr>
      </p:pic>
      <p:sp>
        <p:nvSpPr>
          <p:cNvPr id="24" name="TextBox 23"/>
          <p:cNvSpPr txBox="1"/>
          <p:nvPr/>
        </p:nvSpPr>
        <p:spPr>
          <a:xfrm>
            <a:off x="9817486" y="2857500"/>
            <a:ext cx="217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05.</a:t>
            </a:r>
            <a:r>
              <a:rPr lang="ko-KR" altLang="en-US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창업 엔딩</a:t>
            </a:r>
            <a:endParaRPr lang="ko-KR" altLang="en-US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778" y="3734498"/>
            <a:ext cx="1296590" cy="2305050"/>
          </a:xfrm>
          <a:prstGeom prst="rect">
            <a:avLst/>
          </a:prstGeom>
          <a:ln w="38100">
            <a:solidFill>
              <a:srgbClr val="0D2950"/>
            </a:solidFill>
          </a:ln>
        </p:spPr>
      </p:pic>
      <p:sp>
        <p:nvSpPr>
          <p:cNvPr id="30" name="TextBox 29"/>
          <p:cNvSpPr txBox="1"/>
          <p:nvPr/>
        </p:nvSpPr>
        <p:spPr>
          <a:xfrm>
            <a:off x="1947861" y="6211669"/>
            <a:ext cx="187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06.</a:t>
            </a:r>
            <a:r>
              <a:rPr lang="ko-KR" altLang="en-US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백수 엔딩</a:t>
            </a:r>
            <a:endParaRPr lang="en-US" altLang="ko-KR" dirty="0" smtClean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66142" y="6211669"/>
            <a:ext cx="235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07.</a:t>
            </a:r>
            <a:r>
              <a:rPr lang="ko-KR" altLang="en-US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대학교 </a:t>
            </a:r>
            <a:r>
              <a:rPr lang="en-US" altLang="ko-KR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5</a:t>
            </a:r>
            <a:r>
              <a:rPr lang="ko-KR" altLang="en-US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학년 엔딩</a:t>
            </a:r>
            <a:endParaRPr lang="en-US" altLang="ko-KR" dirty="0" smtClean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62871" y="6211669"/>
            <a:ext cx="183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08.</a:t>
            </a:r>
            <a:r>
              <a:rPr lang="ko-KR" altLang="en-US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성적 </a:t>
            </a:r>
            <a:r>
              <a:rPr lang="en-US" altLang="ko-KR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0 </a:t>
            </a:r>
            <a:r>
              <a:rPr lang="ko-KR" altLang="en-US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엔딩</a:t>
            </a:r>
            <a:endParaRPr lang="ko-KR" altLang="en-US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690782" y="6211669"/>
            <a:ext cx="242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10.</a:t>
            </a:r>
            <a:r>
              <a:rPr lang="ko-KR" altLang="en-US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체력</a:t>
            </a:r>
            <a:r>
              <a:rPr lang="en-US" altLang="ko-KR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/</a:t>
            </a:r>
            <a:r>
              <a:rPr lang="ko-KR" altLang="en-US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정신력 </a:t>
            </a:r>
            <a:r>
              <a:rPr lang="en-US" altLang="ko-KR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0 </a:t>
            </a:r>
            <a:r>
              <a:rPr lang="ko-KR" altLang="en-US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엔딩</a:t>
            </a:r>
            <a:endParaRPr lang="ko-KR" altLang="en-US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924" y="3734499"/>
            <a:ext cx="1296590" cy="2305048"/>
          </a:xfrm>
          <a:prstGeom prst="rect">
            <a:avLst/>
          </a:prstGeom>
          <a:ln w="38100">
            <a:solidFill>
              <a:srgbClr val="0D2950"/>
            </a:solidFill>
          </a:ln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47" y="3734499"/>
            <a:ext cx="1296590" cy="2305048"/>
          </a:xfrm>
          <a:prstGeom prst="rect">
            <a:avLst/>
          </a:prstGeom>
          <a:ln w="38100">
            <a:solidFill>
              <a:srgbClr val="0D2950"/>
            </a:solidFill>
          </a:ln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661" y="3734498"/>
            <a:ext cx="1321202" cy="2348803"/>
          </a:xfrm>
          <a:prstGeom prst="rect">
            <a:avLst/>
          </a:prstGeom>
          <a:ln w="38100">
            <a:solidFill>
              <a:srgbClr val="0D2950"/>
            </a:solidFill>
          </a:ln>
        </p:spPr>
      </p:pic>
    </p:spTree>
    <p:extLst>
      <p:ext uri="{BB962C8B-B14F-4D97-AF65-F5344CB8AC3E}">
        <p14:creationId xmlns:p14="http://schemas.microsoft.com/office/powerpoint/2010/main" val="308237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587500" cy="6858000"/>
          </a:xfrm>
          <a:prstGeom prst="rect">
            <a:avLst/>
          </a:prstGeom>
          <a:solidFill>
            <a:srgbClr val="0D29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73050" y="749300"/>
            <a:ext cx="109855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게   임</a:t>
            </a:r>
            <a:endParaRPr lang="en-US" altLang="ko-KR" sz="2300" dirty="0" smtClean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순서도</a:t>
            </a:r>
            <a:endParaRPr lang="ko-KR" altLang="en-US" sz="2400" dirty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4478">
            <a:off x="80165" y="278363"/>
            <a:ext cx="501617" cy="50161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9979" y="6581001"/>
            <a:ext cx="98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Team GAME</a:t>
            </a:r>
            <a:endParaRPr lang="ko-KR" altLang="en-US" sz="1200" dirty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67703" y="1900021"/>
            <a:ext cx="852091" cy="689924"/>
            <a:chOff x="367703" y="1905000"/>
            <a:chExt cx="852091" cy="689924"/>
          </a:xfrm>
        </p:grpSpPr>
        <p:sp>
          <p:nvSpPr>
            <p:cNvPr id="9" name="TextBox 8"/>
            <p:cNvSpPr txBox="1"/>
            <p:nvPr/>
          </p:nvSpPr>
          <p:spPr>
            <a:xfrm>
              <a:off x="367703" y="1994760"/>
              <a:ext cx="85209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메     인</a:t>
              </a:r>
              <a:endPara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게     임</a:t>
              </a:r>
              <a:endPara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순 서 도</a:t>
              </a:r>
              <a:endParaRPr lang="ko-KR" altLang="en-US" sz="1050" dirty="0">
                <a:solidFill>
                  <a:schemeClr val="bg1">
                    <a:lumMod val="9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536573" y="1905000"/>
              <a:ext cx="51435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36573" y="2569524"/>
              <a:ext cx="51435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987" y="523247"/>
            <a:ext cx="6272213" cy="581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0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587500" cy="6858000"/>
          </a:xfrm>
          <a:prstGeom prst="rect">
            <a:avLst/>
          </a:prstGeom>
          <a:solidFill>
            <a:srgbClr val="0D29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73050" y="749300"/>
            <a:ext cx="109855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클래스</a:t>
            </a:r>
            <a:endParaRPr lang="en-US" altLang="ko-KR" sz="2300" dirty="0" smtClean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구조도</a:t>
            </a:r>
            <a:endParaRPr lang="ko-KR" altLang="en-US" sz="2400" dirty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4478">
            <a:off x="80165" y="278363"/>
            <a:ext cx="501617" cy="50161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9979" y="6581001"/>
            <a:ext cx="98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Team GAME</a:t>
            </a:r>
            <a:endParaRPr lang="ko-KR" altLang="en-US" sz="1200" dirty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67703" y="1900021"/>
            <a:ext cx="852091" cy="689924"/>
            <a:chOff x="367703" y="1905000"/>
            <a:chExt cx="852091" cy="689924"/>
          </a:xfrm>
        </p:grpSpPr>
        <p:sp>
          <p:nvSpPr>
            <p:cNvPr id="9" name="TextBox 8"/>
            <p:cNvSpPr txBox="1"/>
            <p:nvPr/>
          </p:nvSpPr>
          <p:spPr>
            <a:xfrm>
              <a:off x="367703" y="1994760"/>
              <a:ext cx="85209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클 </a:t>
              </a:r>
              <a:r>
                <a:rPr lang="ko-KR" altLang="en-US" sz="1100" dirty="0" err="1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래</a:t>
              </a:r>
              <a:r>
                <a:rPr lang="ko-KR" altLang="en-US" sz="1100" dirty="0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 스</a:t>
              </a:r>
              <a:endPara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endParaRPr>
            </a:p>
            <a:p>
              <a:pPr algn="ctr"/>
              <a:endParaRPr lang="en-US" altLang="ko-KR" sz="1100" dirty="0">
                <a:solidFill>
                  <a:schemeClr val="bg1">
                    <a:lumMod val="9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구 조 도</a:t>
              </a:r>
              <a:endParaRPr lang="ko-KR" altLang="en-US" sz="1050" dirty="0">
                <a:solidFill>
                  <a:schemeClr val="bg1">
                    <a:lumMod val="9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536573" y="1905000"/>
              <a:ext cx="51435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36573" y="2569524"/>
              <a:ext cx="51435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00" y="660400"/>
            <a:ext cx="55372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270682"/>
            <a:ext cx="12192000" cy="3587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38785" y="2345771"/>
            <a:ext cx="4714430" cy="1288056"/>
          </a:xfrm>
          <a:effectLst/>
        </p:spPr>
        <p:txBody>
          <a:bodyPr/>
          <a:lstStyle/>
          <a:p>
            <a:r>
              <a:rPr lang="en-US" altLang="ko-KR" dirty="0" err="1" smtClean="0">
                <a:latin typeface="BusanBada" panose="02000603000000000000" pitchFamily="2" charset="-127"/>
                <a:ea typeface="BusanBada" panose="02000603000000000000" pitchFamily="2" charset="-127"/>
              </a:rPr>
              <a:t>QnA</a:t>
            </a:r>
            <a:endParaRPr lang="ko-KR" altLang="en-US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24040">
            <a:off x="4875078" y="1852820"/>
            <a:ext cx="935103" cy="93510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7746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4068000" cy="445562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56610" y="0"/>
            <a:ext cx="4068000" cy="44556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124610" y="0"/>
            <a:ext cx="4068000" cy="4455622"/>
          </a:xfrm>
          <a:prstGeom prst="rect">
            <a:avLst/>
          </a:prstGeom>
          <a:solidFill>
            <a:srgbClr val="0D29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36" y="368300"/>
            <a:ext cx="3564989" cy="36195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472" y="368300"/>
            <a:ext cx="3492500" cy="34925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895" y="425455"/>
            <a:ext cx="2255698" cy="225569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9" t="9498" r="10903" b="10833"/>
          <a:stretch/>
        </p:blipFill>
        <p:spPr>
          <a:xfrm>
            <a:off x="10002829" y="2227811"/>
            <a:ext cx="1903464" cy="203835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267800" y="1556245"/>
            <a:ext cx="1474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김준환 </a:t>
            </a:r>
            <a:r>
              <a:rPr lang="ko-KR" altLang="en-US" sz="1200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팀장</a:t>
            </a:r>
            <a:endParaRPr lang="en-US" altLang="ko-KR" sz="1200" dirty="0" smtClean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프로그래밍</a:t>
            </a:r>
            <a:endParaRPr lang="ko-KR" altLang="en-US" dirty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53580" y="1556245"/>
            <a:ext cx="147406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김정현 </a:t>
            </a:r>
            <a:r>
              <a:rPr lang="ko-KR" altLang="en-US" sz="1200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팀원</a:t>
            </a:r>
            <a:endParaRPr lang="en-US" altLang="ko-KR" sz="1200" dirty="0" smtClean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algn="ctr"/>
            <a:endParaRPr lang="en-US" altLang="ko-KR" dirty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기획</a:t>
            </a:r>
            <a:endParaRPr lang="en-US" altLang="ko-KR" dirty="0" smtClean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문서</a:t>
            </a:r>
            <a:endParaRPr lang="en-US" altLang="ko-KR" dirty="0" smtClean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그래픽 보조</a:t>
            </a:r>
            <a:endParaRPr lang="en-US" altLang="ko-KR" dirty="0" smtClean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10191" y="1556245"/>
            <a:ext cx="147406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전서현 </a:t>
            </a:r>
            <a:r>
              <a:rPr lang="ko-KR" altLang="en-US" sz="1200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팀원</a:t>
            </a:r>
            <a:endParaRPr lang="en-US" altLang="ko-KR" sz="1200" dirty="0" smtClean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사운드</a:t>
            </a:r>
            <a:endParaRPr lang="en-US" altLang="ko-KR" dirty="0" smtClean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그래픽</a:t>
            </a:r>
            <a:endParaRPr lang="en-US" altLang="ko-KR" dirty="0" smtClean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프로그래밍</a:t>
            </a:r>
            <a:endParaRPr lang="en-US" altLang="ko-KR" dirty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55483" y="5436664"/>
            <a:ext cx="4102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Team GAME</a:t>
            </a:r>
            <a:endParaRPr lang="ko-KR" altLang="en-US" sz="5400" b="1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641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587500" cy="6858000"/>
          </a:xfrm>
          <a:prstGeom prst="rect">
            <a:avLst/>
          </a:prstGeom>
          <a:solidFill>
            <a:srgbClr val="0D29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73050" y="749300"/>
            <a:ext cx="104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게 임</a:t>
            </a:r>
            <a:endParaRPr lang="en-US" altLang="ko-KR" sz="2800" dirty="0" smtClean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소 개</a:t>
            </a:r>
            <a:endParaRPr lang="ko-KR" altLang="en-US" sz="2800" dirty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4478">
            <a:off x="80165" y="278363"/>
            <a:ext cx="501617" cy="50161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9979" y="6581001"/>
            <a:ext cx="98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Team GAME</a:t>
            </a:r>
            <a:endParaRPr lang="ko-KR" altLang="en-US" sz="1200" dirty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67703" y="1900021"/>
            <a:ext cx="852091" cy="674535"/>
            <a:chOff x="367703" y="1905000"/>
            <a:chExt cx="852091" cy="674535"/>
          </a:xfrm>
        </p:grpSpPr>
        <p:sp>
          <p:nvSpPr>
            <p:cNvPr id="19" name="TextBox 18"/>
            <p:cNvSpPr txBox="1"/>
            <p:nvPr/>
          </p:nvSpPr>
          <p:spPr>
            <a:xfrm>
              <a:off x="367703" y="1994760"/>
              <a:ext cx="8520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시     </a:t>
              </a:r>
              <a:r>
                <a:rPr lang="ko-KR" altLang="en-US" sz="1050" dirty="0" err="1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놉</a:t>
              </a:r>
              <a:endParaRPr lang="en-US" altLang="ko-KR" sz="1050" dirty="0" smtClean="0">
                <a:solidFill>
                  <a:schemeClr val="bg1">
                    <a:lumMod val="9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endParaRPr>
            </a:p>
            <a:p>
              <a:pPr algn="ctr"/>
              <a:endParaRPr lang="en-US" altLang="ko-KR" sz="1050" dirty="0">
                <a:solidFill>
                  <a:schemeClr val="bg1">
                    <a:lumMod val="9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endParaRPr>
            </a:p>
            <a:p>
              <a:pPr algn="ctr"/>
              <a:r>
                <a:rPr lang="ko-KR" altLang="en-US" sz="1050" dirty="0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시     스</a:t>
              </a:r>
              <a:endParaRPr lang="ko-KR" altLang="en-US" sz="1100" dirty="0">
                <a:solidFill>
                  <a:schemeClr val="bg1">
                    <a:lumMod val="9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536573" y="1905000"/>
              <a:ext cx="51435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536573" y="2569524"/>
              <a:ext cx="51435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314699" y="2074783"/>
            <a:ext cx="734377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ko-KR" altLang="en-US" sz="20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이제 막 대학교에 입학한 주인공</a:t>
            </a:r>
            <a:endParaRPr lang="en-US" altLang="ko-KR" sz="2000" dirty="0" smtClean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algn="ctr">
              <a:lnSpc>
                <a:spcPct val="300000"/>
              </a:lnSpc>
            </a:pPr>
            <a:r>
              <a:rPr lang="ko-KR" altLang="en-US" sz="20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대학 생활을 어떻게 했는지에 따라 미래가 바뀌게 되는데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…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….</a:t>
            </a:r>
          </a:p>
          <a:p>
            <a:pPr algn="ctr">
              <a:lnSpc>
                <a:spcPct val="300000"/>
              </a:lnSpc>
            </a:pPr>
            <a:r>
              <a:rPr lang="ko-KR" altLang="en-US" sz="20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과연 주인공의 미래는 어떻게 될까</a:t>
            </a:r>
            <a:r>
              <a:rPr lang="en-US" altLang="ko-KR" sz="20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?</a:t>
            </a:r>
            <a:endParaRPr lang="ko-KR" altLang="en-US" sz="20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660" y="2074783"/>
            <a:ext cx="451827" cy="97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7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587500" cy="6858000"/>
          </a:xfrm>
          <a:prstGeom prst="rect">
            <a:avLst/>
          </a:prstGeom>
          <a:solidFill>
            <a:srgbClr val="0D29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73050" y="749300"/>
            <a:ext cx="104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게 임</a:t>
            </a:r>
            <a:endParaRPr lang="en-US" altLang="ko-KR" sz="2800" dirty="0" smtClean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소 개</a:t>
            </a:r>
            <a:endParaRPr lang="ko-KR" altLang="en-US" sz="2800" dirty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4478">
            <a:off x="80165" y="278363"/>
            <a:ext cx="501617" cy="50161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9979" y="6581001"/>
            <a:ext cx="98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Team GAME</a:t>
            </a:r>
            <a:endParaRPr lang="ko-KR" altLang="en-US" sz="1200" dirty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58438" y="2101083"/>
            <a:ext cx="6337808" cy="2655835"/>
            <a:chOff x="3758438" y="2013810"/>
            <a:chExt cx="6337808" cy="2655835"/>
          </a:xfrm>
        </p:grpSpPr>
        <p:sp>
          <p:nvSpPr>
            <p:cNvPr id="17" name="TextBox 16"/>
            <p:cNvSpPr txBox="1"/>
            <p:nvPr/>
          </p:nvSpPr>
          <p:spPr>
            <a:xfrm>
              <a:off x="4546092" y="2013810"/>
              <a:ext cx="4762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atin typeface="BusanBada" panose="02000603000000000000" pitchFamily="2" charset="-127"/>
                  <a:ea typeface="BusanBada" panose="02000603000000000000" pitchFamily="2" charset="-127"/>
                </a:rPr>
                <a:t>미니게임 기반 </a:t>
              </a:r>
              <a:r>
                <a:rPr lang="ko-KR" altLang="en-US" sz="2400" dirty="0" smtClean="0">
                  <a:solidFill>
                    <a:srgbClr val="FFB301"/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시뮬레이션 </a:t>
              </a:r>
              <a:r>
                <a:rPr lang="en-US" altLang="ko-KR" sz="2400" dirty="0" smtClean="0">
                  <a:solidFill>
                    <a:srgbClr val="FFB301"/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2D </a:t>
              </a:r>
              <a:r>
                <a:rPr lang="ko-KR" altLang="en-US" sz="2400" dirty="0" smtClean="0">
                  <a:solidFill>
                    <a:srgbClr val="FFB301"/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게임</a:t>
              </a:r>
              <a:endParaRPr lang="ko-KR" altLang="en-US" sz="2400" dirty="0">
                <a:solidFill>
                  <a:srgbClr val="FFB301"/>
                </a:solidFill>
                <a:latin typeface="BusanBada" panose="02000603000000000000" pitchFamily="2" charset="-127"/>
                <a:ea typeface="BusanBada" panose="02000603000000000000" pitchFamily="2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46092" y="2900577"/>
              <a:ext cx="4762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atin typeface="BusanBada" panose="02000603000000000000" pitchFamily="2" charset="-127"/>
                  <a:ea typeface="BusanBada" panose="02000603000000000000" pitchFamily="2" charset="-127"/>
                </a:rPr>
                <a:t>모바일 </a:t>
              </a:r>
              <a:r>
                <a:rPr lang="en-US" altLang="ko-KR" sz="2400" dirty="0" smtClean="0">
                  <a:latin typeface="BusanBada" panose="02000603000000000000" pitchFamily="2" charset="-127"/>
                  <a:ea typeface="BusanBada" panose="02000603000000000000" pitchFamily="2" charset="-127"/>
                </a:rPr>
                <a:t>(Android OS)</a:t>
              </a:r>
              <a:endPara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endParaRPr>
            </a:p>
          </p:txBody>
        </p:sp>
        <p:pic>
          <p:nvPicPr>
            <p:cNvPr id="1026" name="Picture 2" descr="ìëë¡ì´ë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0048" y="2708513"/>
              <a:ext cx="481105" cy="566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4546092" y="3787344"/>
              <a:ext cx="4762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BusanBada" panose="02000603000000000000" pitchFamily="2" charset="-127"/>
                  <a:ea typeface="BusanBada" panose="02000603000000000000" pitchFamily="2" charset="-127"/>
                </a:rPr>
                <a:t>10</a:t>
              </a:r>
              <a:r>
                <a:rPr lang="ko-KR" altLang="en-US" sz="2400" dirty="0" smtClean="0">
                  <a:latin typeface="BusanBada" panose="02000603000000000000" pitchFamily="2" charset="-127"/>
                  <a:ea typeface="BusanBada" panose="02000603000000000000" pitchFamily="2" charset="-127"/>
                </a:rPr>
                <a:t>대 후반 </a:t>
              </a:r>
              <a:r>
                <a:rPr lang="en-US" altLang="ko-KR" sz="2400" dirty="0" smtClean="0">
                  <a:latin typeface="BusanBada" panose="02000603000000000000" pitchFamily="2" charset="-127"/>
                  <a:ea typeface="BusanBada" panose="02000603000000000000" pitchFamily="2" charset="-127"/>
                </a:rPr>
                <a:t>~ 20</a:t>
              </a:r>
              <a:r>
                <a:rPr lang="ko-KR" altLang="en-US" sz="2400" dirty="0" smtClean="0">
                  <a:latin typeface="BusanBada" panose="02000603000000000000" pitchFamily="2" charset="-127"/>
                  <a:ea typeface="BusanBada" panose="02000603000000000000" pitchFamily="2" charset="-127"/>
                </a:rPr>
                <a:t>대 </a:t>
              </a:r>
              <a:r>
                <a:rPr lang="ko-KR" altLang="en-US" sz="2400" dirty="0" err="1" smtClean="0">
                  <a:latin typeface="BusanBada" panose="02000603000000000000" pitchFamily="2" charset="-127"/>
                  <a:ea typeface="BusanBada" panose="02000603000000000000" pitchFamily="2" charset="-127"/>
                </a:rPr>
                <a:t>초중반</a:t>
              </a:r>
              <a:endParaRPr lang="en-US" altLang="ko-KR" sz="2400" dirty="0" smtClean="0">
                <a:latin typeface="BusanBada" panose="02000603000000000000" pitchFamily="2" charset="-127"/>
                <a:ea typeface="BusanBada" panose="02000603000000000000" pitchFamily="2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58438" y="4207980"/>
              <a:ext cx="6337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∵</a:t>
              </a:r>
              <a:r>
                <a:rPr lang="ko-KR" altLang="en-US" sz="2400" dirty="0" smtClean="0">
                  <a:latin typeface="Arial Black" panose="020B0A04020102020204" pitchFamily="34" charset="0"/>
                  <a:ea typeface="BusanBada" panose="02000603000000000000" pitchFamily="2" charset="-127"/>
                </a:rPr>
                <a:t> </a:t>
              </a:r>
              <a:r>
                <a:rPr lang="ko-KR" altLang="en-US" sz="2400" dirty="0" smtClean="0">
                  <a:solidFill>
                    <a:srgbClr val="FFB301"/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대학 생활</a:t>
              </a:r>
              <a:r>
                <a:rPr lang="ko-KR" altLang="en-US" sz="2400" dirty="0" smtClean="0">
                  <a:latin typeface="BusanBada" panose="02000603000000000000" pitchFamily="2" charset="-127"/>
                  <a:ea typeface="BusanBada" panose="02000603000000000000" pitchFamily="2" charset="-127"/>
                </a:rPr>
                <a:t> </a:t>
              </a:r>
              <a:r>
                <a:rPr lang="ko-KR" altLang="en-US" sz="2400" dirty="0">
                  <a:latin typeface="BusanBada" panose="02000603000000000000" pitchFamily="2" charset="-127"/>
                  <a:ea typeface="BusanBada" panose="02000603000000000000" pitchFamily="2" charset="-127"/>
                </a:rPr>
                <a:t>주제로 쉽게 </a:t>
              </a:r>
              <a:r>
                <a:rPr lang="ko-KR" altLang="en-US" sz="2400" dirty="0">
                  <a:solidFill>
                    <a:srgbClr val="FFB301"/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공감</a:t>
              </a:r>
              <a:r>
                <a:rPr lang="ko-KR" altLang="en-US" sz="2400" dirty="0">
                  <a:latin typeface="BusanBada" panose="02000603000000000000" pitchFamily="2" charset="-127"/>
                  <a:ea typeface="BusanBada" panose="02000603000000000000" pitchFamily="2" charset="-127"/>
                </a:rPr>
                <a:t>을 </a:t>
              </a:r>
              <a:r>
                <a:rPr lang="ko-KR" altLang="en-US" sz="2400" dirty="0" smtClean="0">
                  <a:latin typeface="BusanBada" panose="02000603000000000000" pitchFamily="2" charset="-127"/>
                  <a:ea typeface="BusanBada" panose="02000603000000000000" pitchFamily="2" charset="-127"/>
                </a:rPr>
                <a:t>얻을 </a:t>
              </a:r>
              <a:r>
                <a:rPr lang="ko-KR" altLang="en-US" sz="2400" dirty="0">
                  <a:latin typeface="BusanBada" panose="02000603000000000000" pitchFamily="2" charset="-127"/>
                  <a:ea typeface="BusanBada" panose="02000603000000000000" pitchFamily="2" charset="-127"/>
                </a:rPr>
                <a:t>수 있음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67703" y="1900021"/>
            <a:ext cx="852091" cy="689924"/>
            <a:chOff x="367703" y="1905000"/>
            <a:chExt cx="852091" cy="689924"/>
          </a:xfrm>
        </p:grpSpPr>
        <p:sp>
          <p:nvSpPr>
            <p:cNvPr id="19" name="TextBox 18"/>
            <p:cNvSpPr txBox="1"/>
            <p:nvPr/>
          </p:nvSpPr>
          <p:spPr>
            <a:xfrm>
              <a:off x="367703" y="1994760"/>
              <a:ext cx="85209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장     르</a:t>
              </a:r>
              <a:endParaRPr lang="en-US" altLang="ko-KR" sz="1050" dirty="0">
                <a:solidFill>
                  <a:schemeClr val="bg1">
                    <a:lumMod val="9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플 </a:t>
              </a:r>
              <a:r>
                <a:rPr lang="ko-KR" altLang="en-US" sz="1100" dirty="0" err="1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랫</a:t>
              </a:r>
              <a:r>
                <a:rPr lang="ko-KR" altLang="en-US" sz="1100" dirty="0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 폼</a:t>
              </a:r>
              <a:endPara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타 </a:t>
              </a:r>
              <a:r>
                <a:rPr lang="ko-KR" altLang="en-US" sz="1100" dirty="0" err="1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겟</a:t>
              </a:r>
              <a:r>
                <a:rPr lang="ko-KR" altLang="en-US" sz="1100" dirty="0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 층</a:t>
              </a:r>
              <a:endParaRPr lang="ko-KR" altLang="en-US" sz="1100" dirty="0">
                <a:solidFill>
                  <a:schemeClr val="bg1">
                    <a:lumMod val="9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536573" y="1905000"/>
              <a:ext cx="51435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536573" y="2569524"/>
              <a:ext cx="51435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373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587500" cy="6858000"/>
          </a:xfrm>
          <a:prstGeom prst="rect">
            <a:avLst/>
          </a:prstGeom>
          <a:solidFill>
            <a:srgbClr val="0D29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73050" y="749300"/>
            <a:ext cx="104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개 발</a:t>
            </a:r>
            <a:endParaRPr lang="en-US" altLang="ko-KR" sz="2800" dirty="0" smtClean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환</a:t>
            </a:r>
            <a:r>
              <a:rPr lang="ko-KR" altLang="en-US" sz="2800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 경</a:t>
            </a:r>
            <a:endParaRPr lang="ko-KR" altLang="en-US" sz="2800" dirty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4478">
            <a:off x="80165" y="278363"/>
            <a:ext cx="501617" cy="50161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9979" y="6581001"/>
            <a:ext cx="98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Team GAME</a:t>
            </a:r>
            <a:endParaRPr lang="ko-KR" altLang="en-US" sz="1200" dirty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663825" y="1099880"/>
            <a:ext cx="8307594" cy="2379965"/>
            <a:chOff x="2663825" y="2229480"/>
            <a:chExt cx="8307594" cy="2379965"/>
          </a:xfrm>
        </p:grpSpPr>
        <p:pic>
          <p:nvPicPr>
            <p:cNvPr id="4098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825" y="2272845"/>
              <a:ext cx="3260725" cy="1184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7625" y="2229480"/>
              <a:ext cx="3303794" cy="127146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981325" y="4086225"/>
              <a:ext cx="2647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atin typeface="BusanBada" panose="02000603000000000000" pitchFamily="2" charset="-127"/>
                  <a:ea typeface="BusanBada" panose="02000603000000000000" pitchFamily="2" charset="-127"/>
                </a:rPr>
                <a:t>Unity (2017.3.1f)</a:t>
              </a:r>
              <a:endParaRPr lang="ko-KR" altLang="en-US" sz="2800" dirty="0">
                <a:latin typeface="BusanBada" panose="02000603000000000000" pitchFamily="2" charset="-127"/>
                <a:ea typeface="BusanBada" panose="02000603000000000000" pitchFamily="2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31586" y="4086225"/>
              <a:ext cx="29758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atin typeface="BusanBada" panose="02000603000000000000" pitchFamily="2" charset="-127"/>
                  <a:ea typeface="BusanBada" panose="02000603000000000000" pitchFamily="2" charset="-127"/>
                </a:rPr>
                <a:t>Visual Studio 2017</a:t>
              </a:r>
              <a:endParaRPr lang="ko-KR" altLang="en-US" sz="2800" dirty="0">
                <a:latin typeface="BusanBada" panose="02000603000000000000" pitchFamily="2" charset="-127"/>
                <a:ea typeface="BusanBada" panose="02000603000000000000" pitchFamily="2" charset="-127"/>
              </a:endParaRPr>
            </a:p>
          </p:txBody>
        </p:sp>
      </p:grpSp>
      <p:pic>
        <p:nvPicPr>
          <p:cNvPr id="4104" name="Picture 8" descr="medibang paint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599" b="90622" l="32142" r="6660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34" t="6221" r="29083" b="-665"/>
          <a:stretch/>
        </p:blipFill>
        <p:spPr bwMode="auto">
          <a:xfrm>
            <a:off x="3778820" y="3980808"/>
            <a:ext cx="1149350" cy="132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663825" y="5438788"/>
            <a:ext cx="3379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latin typeface="BusanBada" panose="02000603000000000000" pitchFamily="2" charset="-127"/>
                <a:ea typeface="BusanBada" panose="02000603000000000000" pitchFamily="2" charset="-127"/>
              </a:rPr>
              <a:t>Medibang</a:t>
            </a:r>
            <a:r>
              <a:rPr lang="en-US" altLang="ko-KR" sz="28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 Paint Pro</a:t>
            </a:r>
            <a:endParaRPr lang="ko-KR" altLang="en-US" sz="28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67703" y="1900021"/>
            <a:ext cx="852091" cy="689924"/>
            <a:chOff x="367703" y="1905000"/>
            <a:chExt cx="852091" cy="689924"/>
          </a:xfrm>
        </p:grpSpPr>
        <p:sp>
          <p:nvSpPr>
            <p:cNvPr id="18" name="TextBox 17"/>
            <p:cNvSpPr txBox="1"/>
            <p:nvPr/>
          </p:nvSpPr>
          <p:spPr>
            <a:xfrm>
              <a:off x="367703" y="1994760"/>
              <a:ext cx="85209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프로젝트</a:t>
              </a:r>
              <a:endPara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개     발</a:t>
              </a:r>
              <a:endPara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환     경</a:t>
              </a:r>
              <a:endParaRPr lang="ko-KR" altLang="en-US" sz="1100" dirty="0">
                <a:solidFill>
                  <a:schemeClr val="bg1">
                    <a:lumMod val="9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536573" y="1905000"/>
              <a:ext cx="51435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36573" y="2569524"/>
              <a:ext cx="51435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clip studio iconì ëí ì´ë¯¸ì§ ê²ìê²°ê³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575" y="3980808"/>
            <a:ext cx="1330325" cy="120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767067" y="5438788"/>
            <a:ext cx="3379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Clip Studio Paint</a:t>
            </a:r>
            <a:endParaRPr lang="ko-KR" altLang="en-US" sz="28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39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587500" cy="6858000"/>
          </a:xfrm>
          <a:prstGeom prst="rect">
            <a:avLst/>
          </a:prstGeom>
          <a:solidFill>
            <a:srgbClr val="0D29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73050" y="749300"/>
            <a:ext cx="104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개 발</a:t>
            </a:r>
            <a:endParaRPr lang="en-US" altLang="ko-KR" sz="2800" dirty="0" smtClean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일 정</a:t>
            </a:r>
            <a:endParaRPr lang="ko-KR" altLang="en-US" sz="2800" dirty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4478">
            <a:off x="80165" y="278363"/>
            <a:ext cx="501617" cy="50161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9979" y="6581001"/>
            <a:ext cx="98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Team GAME</a:t>
            </a:r>
            <a:endParaRPr lang="ko-KR" altLang="en-US" sz="1200" dirty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874" y="695325"/>
            <a:ext cx="5360844" cy="546735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367703" y="1900021"/>
            <a:ext cx="852091" cy="689924"/>
            <a:chOff x="367703" y="1905000"/>
            <a:chExt cx="852091" cy="689924"/>
          </a:xfrm>
        </p:grpSpPr>
        <p:sp>
          <p:nvSpPr>
            <p:cNvPr id="9" name="TextBox 8"/>
            <p:cNvSpPr txBox="1"/>
            <p:nvPr/>
          </p:nvSpPr>
          <p:spPr>
            <a:xfrm>
              <a:off x="367703" y="1994760"/>
              <a:ext cx="85209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프로젝트</a:t>
              </a:r>
              <a:endPara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개     발</a:t>
              </a:r>
              <a:endPara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endParaRPr>
            </a:p>
            <a:p>
              <a:pPr algn="ctr"/>
              <a:r>
                <a:rPr lang="ko-KR" altLang="en-US" sz="1100" dirty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일</a:t>
              </a:r>
              <a:r>
                <a:rPr lang="ko-KR" altLang="en-US" sz="1100" dirty="0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     </a:t>
              </a:r>
              <a:r>
                <a:rPr lang="ko-KR" altLang="en-US" sz="1100" dirty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정</a:t>
              </a: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536573" y="1905000"/>
              <a:ext cx="51435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36573" y="2569524"/>
              <a:ext cx="51435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566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587500" cy="6858000"/>
          </a:xfrm>
          <a:prstGeom prst="rect">
            <a:avLst/>
          </a:prstGeom>
          <a:solidFill>
            <a:srgbClr val="0D29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73050" y="749300"/>
            <a:ext cx="104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벤 치</a:t>
            </a:r>
            <a:endParaRPr lang="en-US" altLang="ko-KR" sz="2800" dirty="0" smtClean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마 킹</a:t>
            </a:r>
            <a:endParaRPr lang="ko-KR" altLang="en-US" sz="2800" dirty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4478">
            <a:off x="80165" y="278363"/>
            <a:ext cx="501617" cy="50161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9979" y="6581001"/>
            <a:ext cx="98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Team GAME</a:t>
            </a:r>
            <a:endParaRPr lang="ko-KR" altLang="en-US" sz="1200" dirty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pic>
        <p:nvPicPr>
          <p:cNvPr id="2050" name="Picture 2" descr="reigns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6" r="14642"/>
          <a:stretch/>
        </p:blipFill>
        <p:spPr bwMode="auto">
          <a:xfrm>
            <a:off x="2672627" y="377372"/>
            <a:ext cx="1913887" cy="120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íë¦°ì¸ì¤ ë©ì´ì»¤2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628" y="2063891"/>
            <a:ext cx="1913878" cy="124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mblogthumb-phinf.pstatic.net/data28/2008/1/21/290/title_ck579.jpg?type=w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628" y="3787001"/>
            <a:ext cx="1913878" cy="267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49370" y="860144"/>
            <a:ext cx="6850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하나의 수치가 증가하면 다른 수치가 감소</a:t>
            </a:r>
            <a:endParaRPr lang="ko-KR" altLang="en-US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49370" y="2572426"/>
            <a:ext cx="6262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육성 시뮬레이션</a:t>
            </a:r>
            <a:r>
              <a:rPr lang="en-US" altLang="ko-KR" sz="24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24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장르의 대표적인 게임</a:t>
            </a:r>
            <a:endParaRPr lang="ko-KR" altLang="en-US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49371" y="5038858"/>
            <a:ext cx="296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여러 개의 미니 게임</a:t>
            </a:r>
            <a:endParaRPr lang="ko-KR" altLang="en-US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2627" y="6528974"/>
            <a:ext cx="18723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액션퍼즐패밀리</a:t>
            </a:r>
            <a:endParaRPr lang="ko-KR" altLang="en-US" sz="105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75080" y="3339459"/>
            <a:ext cx="2508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프린세스 메이커 시리즈</a:t>
            </a:r>
            <a:endParaRPr lang="ko-KR" altLang="en-US" sz="105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75080" y="1613897"/>
            <a:ext cx="2508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latin typeface="BusanBada" panose="02000603000000000000" pitchFamily="2" charset="-127"/>
                <a:ea typeface="BusanBada" panose="02000603000000000000" pitchFamily="2" charset="-127"/>
              </a:rPr>
              <a:t>레인즈</a:t>
            </a:r>
            <a:r>
              <a:rPr lang="ko-KR" altLang="en-US" sz="105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 시리즈</a:t>
            </a:r>
            <a:endParaRPr lang="ko-KR" altLang="en-US" sz="105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7703" y="1900021"/>
            <a:ext cx="852091" cy="689924"/>
            <a:chOff x="367703" y="1905000"/>
            <a:chExt cx="852091" cy="689924"/>
          </a:xfrm>
        </p:grpSpPr>
        <p:sp>
          <p:nvSpPr>
            <p:cNvPr id="28" name="TextBox 27"/>
            <p:cNvSpPr txBox="1"/>
            <p:nvPr/>
          </p:nvSpPr>
          <p:spPr>
            <a:xfrm>
              <a:off x="367703" y="1994760"/>
              <a:ext cx="85209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타</a:t>
              </a:r>
              <a:r>
                <a:rPr lang="ko-KR" altLang="en-US" sz="1050" dirty="0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  게임</a:t>
              </a:r>
              <a:endParaRPr lang="en-US" altLang="ko-KR" sz="1050" dirty="0" smtClean="0">
                <a:solidFill>
                  <a:schemeClr val="bg1">
                    <a:lumMod val="9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참    고</a:t>
              </a:r>
              <a:endPara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부    분</a:t>
              </a:r>
              <a:endParaRPr lang="ko-KR" altLang="en-US" sz="1100" dirty="0">
                <a:solidFill>
                  <a:schemeClr val="bg1">
                    <a:lumMod val="9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536573" y="1905000"/>
              <a:ext cx="51435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536573" y="2569524"/>
              <a:ext cx="51435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455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587500" cy="6858000"/>
          </a:xfrm>
          <a:prstGeom prst="rect">
            <a:avLst/>
          </a:prstGeom>
          <a:solidFill>
            <a:srgbClr val="0D29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5511" y="749300"/>
            <a:ext cx="117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특</a:t>
            </a:r>
            <a:r>
              <a:rPr lang="ko-KR" altLang="en-US" sz="2800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 징</a:t>
            </a:r>
            <a:endParaRPr lang="ko-KR" altLang="en-US" sz="2800" dirty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4478">
            <a:off x="80165" y="278363"/>
            <a:ext cx="501617" cy="50161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9979" y="6581001"/>
            <a:ext cx="98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Team GAME</a:t>
            </a:r>
            <a:endParaRPr lang="ko-KR" altLang="en-US" sz="1200" dirty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175285" y="1006475"/>
            <a:ext cx="3425181" cy="4845050"/>
            <a:chOff x="4219575" y="0"/>
            <a:chExt cx="4848225" cy="6858001"/>
          </a:xfrm>
        </p:grpSpPr>
        <p:pic>
          <p:nvPicPr>
            <p:cNvPr id="3074" name="Picture 2" descr="smart phone icon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9575" y="0"/>
              <a:ext cx="4848225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5238694" y="979529"/>
              <a:ext cx="2838506" cy="5067655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5943" y="2208513"/>
              <a:ext cx="2655943" cy="885315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2606" y="3429000"/>
              <a:ext cx="882162" cy="1911356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367703" y="1900021"/>
            <a:ext cx="852091" cy="689924"/>
            <a:chOff x="367703" y="1905000"/>
            <a:chExt cx="852091" cy="689924"/>
          </a:xfrm>
        </p:grpSpPr>
        <p:sp>
          <p:nvSpPr>
            <p:cNvPr id="27" name="TextBox 26"/>
            <p:cNvSpPr txBox="1"/>
            <p:nvPr/>
          </p:nvSpPr>
          <p:spPr>
            <a:xfrm>
              <a:off x="367703" y="1994760"/>
              <a:ext cx="85209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대 학 생</a:t>
              </a:r>
              <a:endPara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키 우 기</a:t>
              </a:r>
              <a:endPara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endParaRPr>
            </a:p>
            <a:p>
              <a:pPr algn="ctr"/>
              <a:r>
                <a:rPr lang="ko-KR" altLang="en-US" sz="1050" dirty="0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차 별 점</a:t>
              </a:r>
              <a:endParaRPr lang="ko-KR" altLang="en-US" sz="1050" dirty="0">
                <a:solidFill>
                  <a:schemeClr val="bg1">
                    <a:lumMod val="9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36573" y="1905000"/>
              <a:ext cx="51435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536573" y="2569524"/>
              <a:ext cx="51435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2284189" y="1900021"/>
            <a:ext cx="2891096" cy="914048"/>
            <a:chOff x="2379439" y="749300"/>
            <a:chExt cx="2891096" cy="914048"/>
          </a:xfrm>
        </p:grpSpPr>
        <p:grpSp>
          <p:nvGrpSpPr>
            <p:cNvPr id="30" name="그룹 29"/>
            <p:cNvGrpSpPr/>
            <p:nvPr/>
          </p:nvGrpSpPr>
          <p:grpSpPr>
            <a:xfrm>
              <a:off x="4356487" y="749300"/>
              <a:ext cx="914048" cy="914048"/>
              <a:chOff x="8807229" y="1010910"/>
              <a:chExt cx="1175658" cy="1175658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8807229" y="1010910"/>
                <a:ext cx="1175658" cy="1175658"/>
              </a:xfrm>
              <a:prstGeom prst="ellipse">
                <a:avLst/>
              </a:prstGeom>
              <a:solidFill>
                <a:srgbClr val="ACB8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18741" y="1122422"/>
                <a:ext cx="952633" cy="952633"/>
              </a:xfrm>
              <a:prstGeom prst="rect">
                <a:avLst/>
              </a:prstGeom>
            </p:spPr>
          </p:pic>
        </p:grpSp>
        <p:sp>
          <p:nvSpPr>
            <p:cNvPr id="31" name="TextBox 30"/>
            <p:cNvSpPr txBox="1"/>
            <p:nvPr/>
          </p:nvSpPr>
          <p:spPr>
            <a:xfrm>
              <a:off x="2379439" y="957986"/>
              <a:ext cx="19759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400" dirty="0" smtClean="0">
                  <a:latin typeface="BusanBada" panose="02000603000000000000" pitchFamily="2" charset="-127"/>
                  <a:ea typeface="BusanBada" panose="02000603000000000000" pitchFamily="2" charset="-127"/>
                </a:rPr>
                <a:t>스마트폰 컨셉</a:t>
              </a:r>
              <a:endPara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82733" y="1315022"/>
              <a:ext cx="196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smtClean="0">
                  <a:latin typeface="BusanBada" panose="02000603000000000000" pitchFamily="2" charset="-127"/>
                  <a:ea typeface="BusanBada" panose="02000603000000000000" pitchFamily="2" charset="-127"/>
                </a:rPr>
                <a:t>문자메시지 형태의 게임 로그 </a:t>
              </a:r>
              <a:endParaRPr lang="ko-KR" altLang="en-US" sz="1100" dirty="0">
                <a:latin typeface="BusanBada" panose="02000603000000000000" pitchFamily="2" charset="-127"/>
                <a:ea typeface="BusanBada" panose="02000603000000000000" pitchFamily="2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8600466" y="2931809"/>
            <a:ext cx="3181958" cy="914048"/>
            <a:chOff x="8695716" y="1832839"/>
            <a:chExt cx="3181958" cy="914048"/>
          </a:xfrm>
        </p:grpSpPr>
        <p:grpSp>
          <p:nvGrpSpPr>
            <p:cNvPr id="34" name="그룹 33"/>
            <p:cNvGrpSpPr/>
            <p:nvPr/>
          </p:nvGrpSpPr>
          <p:grpSpPr>
            <a:xfrm>
              <a:off x="8695716" y="1832839"/>
              <a:ext cx="914048" cy="914048"/>
              <a:chOff x="8695716" y="1832839"/>
              <a:chExt cx="914048" cy="914048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8695716" y="1832839"/>
                <a:ext cx="914048" cy="9140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3" name="그림 3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55024" y="1875309"/>
                <a:ext cx="783331" cy="783331"/>
              </a:xfrm>
              <a:prstGeom prst="rect">
                <a:avLst/>
              </a:prstGeom>
            </p:spPr>
          </p:pic>
        </p:grpSp>
        <p:sp>
          <p:nvSpPr>
            <p:cNvPr id="41" name="TextBox 40"/>
            <p:cNvSpPr txBox="1"/>
            <p:nvPr/>
          </p:nvSpPr>
          <p:spPr>
            <a:xfrm>
              <a:off x="9609764" y="1959960"/>
              <a:ext cx="142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atin typeface="BusanBada" panose="02000603000000000000" pitchFamily="2" charset="-127"/>
                  <a:ea typeface="BusanBada" panose="02000603000000000000" pitchFamily="2" charset="-127"/>
                </a:rPr>
                <a:t>멀티 엔딩</a:t>
              </a:r>
              <a:endPara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69071" y="2322646"/>
              <a:ext cx="22086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latin typeface="BusanBada" panose="02000603000000000000" pitchFamily="2" charset="-127"/>
                  <a:ea typeface="BusanBada" panose="02000603000000000000" pitchFamily="2" charset="-127"/>
                </a:rPr>
                <a:t>플레이 결과에 따른 </a:t>
              </a:r>
              <a:r>
                <a:rPr lang="en-US" altLang="ko-KR" sz="1100" dirty="0" smtClean="0">
                  <a:latin typeface="BusanBada" panose="02000603000000000000" pitchFamily="2" charset="-127"/>
                  <a:ea typeface="BusanBada" panose="02000603000000000000" pitchFamily="2" charset="-127"/>
                </a:rPr>
                <a:t>10</a:t>
              </a:r>
              <a:r>
                <a:rPr lang="ko-KR" altLang="en-US" sz="1100" dirty="0" smtClean="0">
                  <a:latin typeface="BusanBada" panose="02000603000000000000" pitchFamily="2" charset="-127"/>
                  <a:ea typeface="BusanBada" panose="02000603000000000000" pitchFamily="2" charset="-127"/>
                </a:rPr>
                <a:t>가지의 엔딩</a:t>
              </a:r>
              <a:endParaRPr lang="ko-KR" altLang="en-US" sz="1100" dirty="0">
                <a:latin typeface="BusanBada" panose="02000603000000000000" pitchFamily="2" charset="-127"/>
                <a:ea typeface="BusanBada" panose="02000603000000000000" pitchFamily="2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819275" y="4014408"/>
            <a:ext cx="3356009" cy="914048"/>
            <a:chOff x="1819275" y="3190120"/>
            <a:chExt cx="3356009" cy="914048"/>
          </a:xfrm>
        </p:grpSpPr>
        <p:sp>
          <p:nvSpPr>
            <p:cNvPr id="43" name="타원 42"/>
            <p:cNvSpPr/>
            <p:nvPr/>
          </p:nvSpPr>
          <p:spPr>
            <a:xfrm>
              <a:off x="4261236" y="3190120"/>
              <a:ext cx="914048" cy="91404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8001" y="3238051"/>
              <a:ext cx="818186" cy="818186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1819275" y="3347101"/>
              <a:ext cx="24378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400" smtClean="0">
                  <a:latin typeface="BusanBada" panose="02000603000000000000" pitchFamily="2" charset="-127"/>
                  <a:ea typeface="BusanBada" panose="02000603000000000000" pitchFamily="2" charset="-127"/>
                </a:rPr>
                <a:t>다양한 미니게임</a:t>
              </a:r>
              <a:endPara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68486" y="3704137"/>
              <a:ext cx="196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 smtClean="0">
                  <a:latin typeface="BusanBada" panose="02000603000000000000" pitchFamily="2" charset="-127"/>
                  <a:ea typeface="BusanBada" panose="02000603000000000000" pitchFamily="2" charset="-127"/>
                </a:rPr>
                <a:t>5</a:t>
              </a:r>
              <a:r>
                <a:rPr lang="ko-KR" altLang="en-US" sz="1100" dirty="0" smtClean="0">
                  <a:latin typeface="BusanBada" panose="02000603000000000000" pitchFamily="2" charset="-127"/>
                  <a:ea typeface="BusanBada" panose="02000603000000000000" pitchFamily="2" charset="-127"/>
                </a:rPr>
                <a:t>종류의 미니게임</a:t>
              </a:r>
              <a:endParaRPr lang="ko-KR" altLang="en-US" sz="1100" dirty="0">
                <a:latin typeface="BusanBada" panose="02000603000000000000" pitchFamily="2" charset="-127"/>
                <a:ea typeface="BusanBada" panose="020006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774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587500" cy="6858000"/>
          </a:xfrm>
          <a:prstGeom prst="rect">
            <a:avLst/>
          </a:prstGeom>
          <a:solidFill>
            <a:srgbClr val="0D29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5511" y="749300"/>
            <a:ext cx="1176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메 인</a:t>
            </a:r>
            <a:endParaRPr lang="en-US" altLang="ko-KR" sz="2800" dirty="0" smtClean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화 면</a:t>
            </a:r>
            <a:endParaRPr lang="ko-KR" altLang="en-US" sz="2800" dirty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4478">
            <a:off x="80165" y="278363"/>
            <a:ext cx="501617" cy="50161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9979" y="6581001"/>
            <a:ext cx="98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Team GAME</a:t>
            </a:r>
            <a:endParaRPr lang="ko-KR" altLang="en-US" sz="1200" dirty="0">
              <a:solidFill>
                <a:schemeClr val="bg1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67703" y="1900021"/>
            <a:ext cx="852091" cy="689924"/>
            <a:chOff x="367703" y="1905000"/>
            <a:chExt cx="852091" cy="689924"/>
          </a:xfrm>
        </p:grpSpPr>
        <p:sp>
          <p:nvSpPr>
            <p:cNvPr id="27" name="TextBox 26"/>
            <p:cNvSpPr txBox="1"/>
            <p:nvPr/>
          </p:nvSpPr>
          <p:spPr>
            <a:xfrm>
              <a:off x="367703" y="1994760"/>
              <a:ext cx="85209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메     인</a:t>
              </a:r>
              <a:endPara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화     면</a:t>
              </a:r>
              <a:endPara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chemeClr val="bg1">
                      <a:lumMod val="9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설     명</a:t>
              </a:r>
              <a:endParaRPr lang="ko-KR" altLang="en-US" sz="1050" dirty="0">
                <a:solidFill>
                  <a:schemeClr val="bg1">
                    <a:lumMod val="9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36573" y="1905000"/>
              <a:ext cx="51435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536573" y="2569524"/>
              <a:ext cx="51435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" t="902" r="3473" b="833"/>
          <a:stretch/>
        </p:blipFill>
        <p:spPr>
          <a:xfrm>
            <a:off x="5569818" y="1012548"/>
            <a:ext cx="2896992" cy="4642405"/>
          </a:xfrm>
          <a:prstGeom prst="rect">
            <a:avLst/>
          </a:prstGeom>
          <a:ln w="38100">
            <a:solidFill>
              <a:srgbClr val="0D2950"/>
            </a:solidFill>
          </a:ln>
          <a:effectLst/>
        </p:spPr>
      </p:pic>
      <p:cxnSp>
        <p:nvCxnSpPr>
          <p:cNvPr id="38" name="직선 화살표 연결선 37"/>
          <p:cNvCxnSpPr/>
          <p:nvPr/>
        </p:nvCxnSpPr>
        <p:spPr>
          <a:xfrm>
            <a:off x="8272793" y="1554442"/>
            <a:ext cx="456427" cy="0"/>
          </a:xfrm>
          <a:prstGeom prst="straightConnector1">
            <a:avLst/>
          </a:prstGeom>
          <a:ln w="22225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/>
          <p:nvPr/>
        </p:nvCxnSpPr>
        <p:spPr>
          <a:xfrm flipV="1">
            <a:off x="8342721" y="856857"/>
            <a:ext cx="386499" cy="274248"/>
          </a:xfrm>
          <a:prstGeom prst="bentConnector3">
            <a:avLst>
              <a:gd name="adj1" fmla="val -1219"/>
            </a:avLst>
          </a:prstGeom>
          <a:ln w="22225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5187025" y="1131105"/>
            <a:ext cx="461913" cy="0"/>
          </a:xfrm>
          <a:prstGeom prst="straightConnector1">
            <a:avLst/>
          </a:prstGeom>
          <a:ln w="22225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5648461" y="1052513"/>
            <a:ext cx="1287644" cy="173831"/>
          </a:xfrm>
          <a:prstGeom prst="round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53" name="꺾인 연결선 52"/>
          <p:cNvCxnSpPr/>
          <p:nvPr/>
        </p:nvCxnSpPr>
        <p:spPr>
          <a:xfrm rot="16200000" flipV="1">
            <a:off x="5727557" y="921481"/>
            <a:ext cx="727991" cy="193130"/>
          </a:xfrm>
          <a:prstGeom prst="bentConnector3">
            <a:avLst>
              <a:gd name="adj1" fmla="val -1028"/>
            </a:avLst>
          </a:prstGeom>
          <a:ln w="22225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/>
          <p:nvPr/>
        </p:nvCxnSpPr>
        <p:spPr>
          <a:xfrm rot="5400000" flipH="1" flipV="1">
            <a:off x="6470290" y="826648"/>
            <a:ext cx="727988" cy="382793"/>
          </a:xfrm>
          <a:prstGeom prst="bentConnector3">
            <a:avLst>
              <a:gd name="adj1" fmla="val 935"/>
            </a:avLst>
          </a:prstGeom>
          <a:ln w="22225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/>
          <p:nvPr/>
        </p:nvCxnSpPr>
        <p:spPr>
          <a:xfrm flipV="1">
            <a:off x="7025681" y="3637764"/>
            <a:ext cx="1775194" cy="274248"/>
          </a:xfrm>
          <a:prstGeom prst="bentConnector3">
            <a:avLst>
              <a:gd name="adj1" fmla="val 83"/>
            </a:avLst>
          </a:prstGeom>
          <a:ln w="22225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5194169" y="4407919"/>
            <a:ext cx="641023" cy="0"/>
          </a:xfrm>
          <a:prstGeom prst="straightConnector1">
            <a:avLst/>
          </a:prstGeom>
          <a:ln w="22225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8191893" y="4398493"/>
            <a:ext cx="608982" cy="0"/>
          </a:xfrm>
          <a:prstGeom prst="straightConnector1">
            <a:avLst/>
          </a:prstGeom>
          <a:ln w="22225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3" name="직선 화살표 연결선 3082"/>
          <p:cNvCxnSpPr/>
          <p:nvPr/>
        </p:nvCxnSpPr>
        <p:spPr>
          <a:xfrm>
            <a:off x="7018314" y="5155480"/>
            <a:ext cx="0" cy="810705"/>
          </a:xfrm>
          <a:prstGeom prst="straightConnector1">
            <a:avLst/>
          </a:prstGeom>
          <a:ln w="22225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/>
          <p:nvPr/>
        </p:nvCxnSpPr>
        <p:spPr>
          <a:xfrm rot="10800000" flipV="1">
            <a:off x="5202112" y="1754535"/>
            <a:ext cx="855206" cy="484708"/>
          </a:xfrm>
          <a:prstGeom prst="bentConnector3">
            <a:avLst>
              <a:gd name="adj1" fmla="val -1233"/>
            </a:avLst>
          </a:prstGeom>
          <a:ln w="22225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0" name="TextBox 3089"/>
          <p:cNvSpPr txBox="1"/>
          <p:nvPr/>
        </p:nvSpPr>
        <p:spPr>
          <a:xfrm>
            <a:off x="8729220" y="1451041"/>
            <a:ext cx="1348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BusanBada" panose="02000603000000000000" pitchFamily="2" charset="-127"/>
                <a:ea typeface="BusanBada" panose="02000603000000000000" pitchFamily="2" charset="-127"/>
              </a:rPr>
              <a:t>퀵메뉴</a:t>
            </a:r>
            <a:endParaRPr lang="ko-KR" altLang="en-US" sz="16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729219" y="779984"/>
            <a:ext cx="2157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BusanBada" panose="02000603000000000000" pitchFamily="2" charset="-127"/>
                <a:ea typeface="BusanBada" panose="02000603000000000000" pitchFamily="2" charset="-127"/>
              </a:rPr>
              <a:t>배터리 잔량 표시</a:t>
            </a:r>
            <a:endParaRPr lang="ko-KR" altLang="en-US" sz="16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800875" y="3525241"/>
            <a:ext cx="1748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스마트폰 버튼</a:t>
            </a:r>
            <a:endParaRPr lang="ko-KR" altLang="en-US" sz="16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800874" y="4276312"/>
            <a:ext cx="190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알바 하기 버튼</a:t>
            </a:r>
            <a:endParaRPr lang="ko-KR" altLang="en-US" sz="16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661310" y="406967"/>
            <a:ext cx="681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체력</a:t>
            </a:r>
            <a:endParaRPr lang="ko-KR" altLang="en-US" sz="16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495343" y="388098"/>
            <a:ext cx="99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정신력</a:t>
            </a:r>
            <a:endParaRPr lang="ko-KR" altLang="en-US" sz="16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591006" y="1025454"/>
            <a:ext cx="1595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플레이 시점</a:t>
            </a:r>
            <a:endParaRPr lang="ko-KR" altLang="en-US" sz="16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397549" y="1573527"/>
            <a:ext cx="797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성적</a:t>
            </a:r>
            <a:endParaRPr lang="ko-KR" altLang="en-US" sz="16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cxnSp>
        <p:nvCxnSpPr>
          <p:cNvPr id="97" name="꺾인 연결선 96"/>
          <p:cNvCxnSpPr/>
          <p:nvPr/>
        </p:nvCxnSpPr>
        <p:spPr>
          <a:xfrm rot="10800000" flipV="1">
            <a:off x="5194169" y="1419695"/>
            <a:ext cx="487497" cy="291358"/>
          </a:xfrm>
          <a:prstGeom prst="bentConnector3">
            <a:avLst>
              <a:gd name="adj1" fmla="val 45604"/>
            </a:avLst>
          </a:prstGeom>
          <a:ln w="22225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390006" y="2121601"/>
            <a:ext cx="797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돈</a:t>
            </a:r>
            <a:endParaRPr lang="ko-KR" altLang="en-US" sz="16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371850" y="4295362"/>
            <a:ext cx="1815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강의 듣기 버튼</a:t>
            </a:r>
            <a:endParaRPr lang="ko-KR" altLang="en-US" sz="16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118093" y="6066591"/>
            <a:ext cx="1815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휴식 하기 버튼</a:t>
            </a:r>
            <a:endParaRPr lang="ko-KR" altLang="en-US" sz="16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3099" name="TextBox 3098"/>
          <p:cNvSpPr txBox="1"/>
          <p:nvPr/>
        </p:nvSpPr>
        <p:spPr>
          <a:xfrm>
            <a:off x="8729219" y="1718698"/>
            <a:ext cx="169113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설정 변경</a:t>
            </a:r>
            <a:endParaRPr lang="en-US" altLang="ko-KR" sz="1100" dirty="0" smtClean="0">
              <a:solidFill>
                <a:schemeClr val="bg1">
                  <a:lumMod val="65000"/>
                </a:schemeClr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자세한 캐릭터 정보 확인</a:t>
            </a:r>
            <a:endParaRPr lang="en-US" altLang="ko-KR" sz="1100" dirty="0" smtClean="0">
              <a:solidFill>
                <a:schemeClr val="bg1">
                  <a:lumMod val="65000"/>
                </a:schemeClr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엔딩 목록</a:t>
            </a:r>
            <a:endParaRPr lang="en-US" altLang="ko-KR" sz="1100" dirty="0" smtClean="0">
              <a:solidFill>
                <a:schemeClr val="bg1">
                  <a:lumMod val="65000"/>
                </a:schemeClr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제작자</a:t>
            </a:r>
            <a:endParaRPr lang="en-US" altLang="ko-KR" sz="1100" dirty="0" smtClean="0">
              <a:solidFill>
                <a:schemeClr val="bg1">
                  <a:lumMod val="65000"/>
                </a:schemeClr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게임 종료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800874" y="3757064"/>
            <a:ext cx="2876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활동 완료 후 결과 확인용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800874" y="4505155"/>
            <a:ext cx="2876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햄버거 가게 아르바이트</a:t>
            </a:r>
            <a:endParaRPr lang="en-US" altLang="ko-KR" sz="1100" dirty="0" smtClean="0">
              <a:solidFill>
                <a:schemeClr val="bg1">
                  <a:lumMod val="65000"/>
                </a:schemeClr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칵테일 바 아르바이트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462568" y="6309157"/>
            <a:ext cx="10794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집에서 쉬기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나가서 놀기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962217" y="4524205"/>
            <a:ext cx="12398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전공 필수 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(3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학점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)</a:t>
            </a:r>
          </a:p>
          <a:p>
            <a:pPr algn="r"/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전공 선택 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(3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학점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)</a:t>
            </a:r>
          </a:p>
          <a:p>
            <a:pPr algn="r"/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교양 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(2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학점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)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pic>
        <p:nvPicPr>
          <p:cNvPr id="3100" name="그림 30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081" y="3724829"/>
            <a:ext cx="213020" cy="21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5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블루캔디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246A7F"/>
      </a:accent1>
      <a:accent2>
        <a:srgbClr val="7EC5D5"/>
      </a:accent2>
      <a:accent3>
        <a:srgbClr val="AAE1BF"/>
      </a:accent3>
      <a:accent4>
        <a:srgbClr val="F2E2A9"/>
      </a:accent4>
      <a:accent5>
        <a:srgbClr val="E4D3C6"/>
      </a:accent5>
      <a:accent6>
        <a:srgbClr val="C5A084"/>
      </a:accent6>
      <a:hlink>
        <a:srgbClr val="654F44"/>
      </a:hlink>
      <a:folHlink>
        <a:srgbClr val="654F44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765</Words>
  <Application>Microsoft Office PowerPoint</Application>
  <PresentationFormat>와이드스크린</PresentationFormat>
  <Paragraphs>222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BusanBada</vt:lpstr>
      <vt:lpstr>고도 M</vt:lpstr>
      <vt:lpstr>맑은 고딕</vt:lpstr>
      <vt:lpstr>Arial Black</vt:lpstr>
      <vt:lpstr>Arial</vt:lpstr>
      <vt:lpstr>a옛날목욕탕L</vt:lpstr>
      <vt:lpstr>Office 테마</vt:lpstr>
      <vt:lpstr>대학생 키우기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가나다라마바사</dc:title>
  <dc:creator>Kim Junghyun</dc:creator>
  <cp:lastModifiedBy>Kim Junghyun</cp:lastModifiedBy>
  <cp:revision>84</cp:revision>
  <dcterms:created xsi:type="dcterms:W3CDTF">2018-10-23T15:47:42Z</dcterms:created>
  <dcterms:modified xsi:type="dcterms:W3CDTF">2018-12-16T06:13:30Z</dcterms:modified>
</cp:coreProperties>
</file>