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59" r:id="rId4"/>
    <p:sldId id="258" r:id="rId5"/>
    <p:sldId id="260" r:id="rId6"/>
    <p:sldId id="261" r:id="rId7"/>
    <p:sldId id="263" r:id="rId8"/>
    <p:sldId id="266" r:id="rId9"/>
    <p:sldId id="269" r:id="rId10"/>
    <p:sldId id="270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8A82B-4D22-4ED1-B476-FA31673FBD94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A86AC-BE02-43D7-86BD-5C3262C48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2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39D30-123F-4D24-9610-B67DCAC0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126283"/>
          </a:xfrm>
        </p:spPr>
        <p:txBody>
          <a:bodyPr/>
          <a:lstStyle/>
          <a:p>
            <a:pPr algn="ctr"/>
            <a:r>
              <a:rPr lang="ko-KR" altLang="en-US"/>
              <a:t>강의시간표 생성 </a:t>
            </a:r>
            <a:r>
              <a:rPr lang="en-US" altLang="ko-KR"/>
              <a:t>WEB</a:t>
            </a:r>
            <a:r>
              <a:rPr lang="ko-KR" altLang="en-US"/>
              <a:t>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8453C6-C167-425F-ABB4-C47C91BD8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/>
              <a:t>21051031 </a:t>
            </a:r>
            <a:r>
              <a:rPr lang="ko-KR" altLang="en-US"/>
              <a:t>유상형</a:t>
            </a:r>
          </a:p>
        </p:txBody>
      </p:sp>
    </p:spTree>
    <p:extLst>
      <p:ext uri="{BB962C8B-B14F-4D97-AF65-F5344CB8AC3E}">
        <p14:creationId xmlns:p14="http://schemas.microsoft.com/office/powerpoint/2010/main" val="284456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8D119B-489F-41F0-9C91-0B1735DE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3" y="624110"/>
            <a:ext cx="9746882" cy="725296"/>
          </a:xfrm>
        </p:spPr>
        <p:txBody>
          <a:bodyPr>
            <a:normAutofit/>
          </a:bodyPr>
          <a:lstStyle/>
          <a:p>
            <a:r>
              <a:rPr lang="en-US" altLang="ko-KR"/>
              <a:t>5.</a:t>
            </a:r>
            <a:r>
              <a:rPr lang="ko-KR" altLang="en-US"/>
              <a:t>기타 특이사항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84320-BA3A-4793-A132-FC8D30AACBE0}"/>
              </a:ext>
            </a:extLst>
          </p:cNvPr>
          <p:cNvSpPr txBox="1"/>
          <p:nvPr/>
        </p:nvSpPr>
        <p:spPr>
          <a:xfrm>
            <a:off x="1643014" y="1455937"/>
            <a:ext cx="93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Exerd </a:t>
            </a:r>
            <a:r>
              <a:rPr lang="ko-KR" altLang="en-US"/>
              <a:t>활용</a:t>
            </a:r>
            <a:r>
              <a:rPr lang="en-US" altLang="ko-KR"/>
              <a:t>(</a:t>
            </a:r>
            <a:r>
              <a:rPr lang="ko-KR" altLang="en-US"/>
              <a:t>포워드 엔지니어링</a:t>
            </a:r>
            <a:r>
              <a:rPr lang="en-US" altLang="ko-KR"/>
              <a:t>)</a:t>
            </a:r>
            <a:r>
              <a:rPr lang="ko-KR" altLang="en-US"/>
              <a:t>하여 </a:t>
            </a:r>
            <a:r>
              <a:rPr lang="en-US" altLang="ko-KR"/>
              <a:t>DDL </a:t>
            </a:r>
            <a:r>
              <a:rPr lang="ko-KR" altLang="en-US"/>
              <a:t>제작</a:t>
            </a:r>
            <a:r>
              <a:rPr lang="en-US" altLang="ko-KR"/>
              <a:t>-</a:t>
            </a:r>
            <a:r>
              <a:rPr lang="ko-KR" altLang="en-US"/>
              <a:t>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47D0D2-16EC-413B-AD89-D33D375A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0" y="1825269"/>
            <a:ext cx="7360920" cy="2621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352F64-8FFB-490D-9899-2D1BB989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70" y="293370"/>
            <a:ext cx="688086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2732E7F-6944-4B0F-B148-4322D24E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3" y="624110"/>
            <a:ext cx="9746882" cy="725296"/>
          </a:xfrm>
        </p:spPr>
        <p:txBody>
          <a:bodyPr>
            <a:normAutofit/>
          </a:bodyPr>
          <a:lstStyle/>
          <a:p>
            <a:r>
              <a:rPr lang="ko-KR" altLang="en-US"/>
              <a:t>구현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DF8A8-0270-4A38-8D43-A1C635DE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292627"/>
            <a:ext cx="11996691" cy="461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FC01A8-F13C-405B-BA3A-53894583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0" y="1292627"/>
            <a:ext cx="11996691" cy="45472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2007E5-11C1-48B9-8838-7D123E216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77" y="2320218"/>
            <a:ext cx="4305300" cy="129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CD71C3-085B-440D-A964-C3C5831AE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82" y="1211987"/>
            <a:ext cx="11996691" cy="4610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794EE3-BA53-431D-9C2D-60E7D0024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55" y="1211987"/>
            <a:ext cx="11996691" cy="4610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60B01E-89D7-4FD0-81DC-9B5DA9DDE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77" y="1220865"/>
            <a:ext cx="12005573" cy="4610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5DE6F5-1699-462F-9C64-B4EAD0FC2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0455" y="1447364"/>
            <a:ext cx="3546395" cy="9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B345-C839-4843-89C4-894AEE69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BA7D6-D332-45CC-8AB8-262B838D5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/>
              <a:t>Q&amp;A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9561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C8B2287-517E-467A-9EB6-ED6B0F8B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4" y="624110"/>
            <a:ext cx="3133172" cy="725296"/>
          </a:xfrm>
        </p:spPr>
        <p:txBody>
          <a:bodyPr>
            <a:noAutofit/>
          </a:bodyPr>
          <a:lstStyle/>
          <a:p>
            <a:r>
              <a:rPr lang="ko-KR" altLang="en-US" sz="600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044C1-03C5-4286-A778-13A3DBB6A0EB}"/>
              </a:ext>
            </a:extLst>
          </p:cNvPr>
          <p:cNvSpPr txBox="1"/>
          <p:nvPr/>
        </p:nvSpPr>
        <p:spPr>
          <a:xfrm>
            <a:off x="1643014" y="1748900"/>
            <a:ext cx="7927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-</a:t>
            </a:r>
            <a:r>
              <a:rPr lang="ko-KR" altLang="en-US" sz="3600"/>
              <a:t>프로젝트 개요</a:t>
            </a:r>
            <a:endParaRPr lang="en-US" altLang="ko-KR" sz="3600"/>
          </a:p>
          <a:p>
            <a:r>
              <a:rPr lang="en-US" altLang="ko-KR" sz="3600"/>
              <a:t>-</a:t>
            </a:r>
            <a:r>
              <a:rPr lang="ko-KR" altLang="en-US" sz="3600"/>
              <a:t>사용 기술</a:t>
            </a:r>
            <a:endParaRPr lang="en-US" altLang="ko-KR" sz="3600"/>
          </a:p>
          <a:p>
            <a:r>
              <a:rPr lang="en-US" altLang="ko-KR" sz="3600"/>
              <a:t>-</a:t>
            </a:r>
            <a:r>
              <a:rPr lang="ko-KR" altLang="en-US" sz="3600"/>
              <a:t>제작시 고려사항</a:t>
            </a:r>
            <a:endParaRPr lang="en-US" altLang="ko-KR" sz="3600"/>
          </a:p>
          <a:p>
            <a:r>
              <a:rPr lang="en-US" altLang="ko-KR" sz="3600"/>
              <a:t>-</a:t>
            </a:r>
            <a:r>
              <a:rPr lang="ko-KR" altLang="en-US" sz="3600"/>
              <a:t>구현 결과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96953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C8B2287-517E-467A-9EB6-ED6B0F8B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4" y="624110"/>
            <a:ext cx="3133172" cy="725296"/>
          </a:xfrm>
        </p:spPr>
        <p:txBody>
          <a:bodyPr>
            <a:normAutofit/>
          </a:bodyPr>
          <a:lstStyle/>
          <a:p>
            <a:r>
              <a:rPr lang="ko-KR" altLang="en-US"/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044C1-03C5-4286-A778-13A3DBB6A0EB}"/>
              </a:ext>
            </a:extLst>
          </p:cNvPr>
          <p:cNvSpPr txBox="1"/>
          <p:nvPr/>
        </p:nvSpPr>
        <p:spPr>
          <a:xfrm>
            <a:off x="1643014" y="1455937"/>
            <a:ext cx="7927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기존의 수강신청 페이지는 사용자의 입력에 대한 편의성이 부족하여 이를 보완하고자 </a:t>
            </a:r>
            <a:r>
              <a:rPr lang="en-US" altLang="ko-KR"/>
              <a:t>2</a:t>
            </a:r>
            <a:r>
              <a:rPr lang="ko-KR" altLang="en-US"/>
              <a:t>페이지의 시간표를 저장하고 이전</a:t>
            </a:r>
            <a:r>
              <a:rPr lang="en-US" altLang="ko-KR"/>
              <a:t>/</a:t>
            </a:r>
            <a:r>
              <a:rPr lang="ko-KR" altLang="en-US"/>
              <a:t>다음 시간표 클릭을 통해 본인이 저장한 시간표들을 비교할 수 있도록 하였다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5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61B74-115F-4314-9CA7-9F1C1C78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4" y="624110"/>
            <a:ext cx="2334183" cy="725296"/>
          </a:xfrm>
        </p:spPr>
        <p:txBody>
          <a:bodyPr/>
          <a:lstStyle/>
          <a:p>
            <a:r>
              <a:rPr lang="ko-KR" altLang="en-US"/>
              <a:t>사용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10A6E-B167-414F-B2DD-631AAB25F71E}"/>
              </a:ext>
            </a:extLst>
          </p:cNvPr>
          <p:cNvSpPr txBox="1"/>
          <p:nvPr/>
        </p:nvSpPr>
        <p:spPr>
          <a:xfrm>
            <a:off x="1643012" y="1455937"/>
            <a:ext cx="9480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개발 환경</a:t>
            </a:r>
            <a:r>
              <a:rPr lang="en-US" altLang="ko-KR"/>
              <a:t>: Windows 10, JDK 1.8, Eclipse, Spring Tool 3.0, Oracle, Apache Tomcat(v8.5)</a:t>
            </a:r>
          </a:p>
          <a:p>
            <a:r>
              <a:rPr lang="ko-KR" altLang="en-US"/>
              <a:t>개발언어</a:t>
            </a:r>
            <a:r>
              <a:rPr lang="en-US" altLang="ko-KR"/>
              <a:t>: JAVA, HTML5/CSS3/JavaScript, JSP</a:t>
            </a:r>
          </a:p>
          <a:p>
            <a:r>
              <a:rPr lang="ko-KR" altLang="en-US"/>
              <a:t>라이브러리</a:t>
            </a:r>
            <a:r>
              <a:rPr lang="en-US" altLang="ko-KR"/>
              <a:t>: Jquery</a:t>
            </a:r>
          </a:p>
          <a:p>
            <a:r>
              <a:rPr lang="ko-KR" altLang="en-US"/>
              <a:t>프레임워크</a:t>
            </a:r>
            <a:r>
              <a:rPr lang="en-US" altLang="ko-KR"/>
              <a:t>: Spring Framework, MyBatis</a:t>
            </a:r>
          </a:p>
          <a:p>
            <a:r>
              <a:rPr lang="ko-KR" altLang="en-US"/>
              <a:t>개발도구</a:t>
            </a:r>
            <a:r>
              <a:rPr lang="en-US" altLang="ko-KR"/>
              <a:t>: SQL Developer, Eclipse, eXERD</a:t>
            </a:r>
          </a:p>
          <a:p>
            <a:r>
              <a:rPr lang="ko-KR" altLang="en-US"/>
              <a:t>형상관리도구</a:t>
            </a:r>
            <a:r>
              <a:rPr lang="en-US" altLang="ko-KR"/>
              <a:t>: GitHub</a:t>
            </a:r>
            <a:endParaRPr lang="ko-KR" altLang="en-US"/>
          </a:p>
        </p:txBody>
      </p:sp>
      <p:pic>
        <p:nvPicPr>
          <p:cNvPr id="1026" name="Picture 2" descr="ìë° (ìíí¸ì¨ì´ íë«í¼)ì ëí ì´ë¯¸ì§ ê²ìê²°ê³¼">
            <a:extLst>
              <a:ext uri="{FF2B5EF4-FFF2-40B4-BE49-F238E27FC236}">
                <a16:creationId xmlns:a16="http://schemas.microsoft.com/office/drawing/2014/main" id="{6F73F198-DCC1-480E-98E1-30B13871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13" y="3210263"/>
            <a:ext cx="1580228" cy="9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2CC75381-8384-458C-B5BF-9BD5C7FC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41" y="3210263"/>
            <a:ext cx="1664283" cy="9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ì ëí ì´ë¯¸ì§ ê²ìê²°ê³¼">
            <a:extLst>
              <a:ext uri="{FF2B5EF4-FFF2-40B4-BE49-F238E27FC236}">
                <a16:creationId xmlns:a16="http://schemas.microsoft.com/office/drawing/2014/main" id="{9548BB26-942D-463D-B932-62CD2509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69" y="3208322"/>
            <a:ext cx="2041214" cy="9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tomcatì ëí ì´ë¯¸ì§ ê²ìê²°ê³¼">
            <a:extLst>
              <a:ext uri="{FF2B5EF4-FFF2-40B4-BE49-F238E27FC236}">
                <a16:creationId xmlns:a16="http://schemas.microsoft.com/office/drawing/2014/main" id="{492FF2E4-3CAE-4D16-B8EE-87C6AE7A5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72" y="3208323"/>
            <a:ext cx="1520077" cy="9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queryì ëí ì´ë¯¸ì§ ê²ìê²°ê³¼">
            <a:extLst>
              <a:ext uri="{FF2B5EF4-FFF2-40B4-BE49-F238E27FC236}">
                <a16:creationId xmlns:a16="http://schemas.microsoft.com/office/drawing/2014/main" id="{8B27B9E5-0055-4198-AE59-9554CE16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13" y="4174019"/>
            <a:ext cx="1520077" cy="15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Batis logo">
            <a:extLst>
              <a:ext uri="{FF2B5EF4-FFF2-40B4-BE49-F238E27FC236}">
                <a16:creationId xmlns:a16="http://schemas.microsoft.com/office/drawing/2014/main" id="{F25DE077-A773-484B-A754-8376F06F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90" y="4174019"/>
            <a:ext cx="33337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xerdì ëí ì´ë¯¸ì§ ê²ìê²°ê³¼">
            <a:extLst>
              <a:ext uri="{FF2B5EF4-FFF2-40B4-BE49-F238E27FC236}">
                <a16:creationId xmlns:a16="http://schemas.microsoft.com/office/drawing/2014/main" id="{6C3B34F8-303E-41CD-86B4-31B23683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46" y="4176281"/>
            <a:ext cx="1348840" cy="151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ì ëí ì´ë¯¸ì§ ê²ìê²°ê³¼">
            <a:extLst>
              <a:ext uri="{FF2B5EF4-FFF2-40B4-BE49-F238E27FC236}">
                <a16:creationId xmlns:a16="http://schemas.microsoft.com/office/drawing/2014/main" id="{060B9E82-19C2-479A-8A2C-0CF383E6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6" y="4174019"/>
            <a:ext cx="2273325" cy="151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5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C8552A1-AB41-44A4-BD81-0913120E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3" y="624110"/>
            <a:ext cx="3976551" cy="725296"/>
          </a:xfrm>
        </p:spPr>
        <p:txBody>
          <a:bodyPr>
            <a:normAutofit/>
          </a:bodyPr>
          <a:lstStyle/>
          <a:p>
            <a:r>
              <a:rPr lang="ko-KR" altLang="en-US"/>
              <a:t>제작시 고려사항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BD0C1-7E8D-4EDD-95A2-4682DE637037}"/>
              </a:ext>
            </a:extLst>
          </p:cNvPr>
          <p:cNvSpPr txBox="1"/>
          <p:nvPr/>
        </p:nvSpPr>
        <p:spPr>
          <a:xfrm>
            <a:off x="1643014" y="1455937"/>
            <a:ext cx="792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사용자의 입력에 대한 편의성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시간표를 구성하는 부분의 효율적 연산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SPA(Single Page Application) </a:t>
            </a:r>
            <a:r>
              <a:rPr lang="ko-KR" altLang="en-US"/>
              <a:t>특성 구현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백업 및 진행상황의 원활한 관리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기타 특이사항</a:t>
            </a:r>
          </a:p>
        </p:txBody>
      </p:sp>
    </p:spTree>
    <p:extLst>
      <p:ext uri="{BB962C8B-B14F-4D97-AF65-F5344CB8AC3E}">
        <p14:creationId xmlns:p14="http://schemas.microsoft.com/office/powerpoint/2010/main" val="321996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8D119B-489F-41F0-9C91-0B1735DE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3" y="624110"/>
            <a:ext cx="5966101" cy="725296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</a:t>
            </a:r>
            <a:r>
              <a:rPr lang="ko-KR" altLang="en-US"/>
              <a:t>사용자의 입력에 대한 편의성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84320-BA3A-4793-A132-FC8D30AACBE0}"/>
              </a:ext>
            </a:extLst>
          </p:cNvPr>
          <p:cNvSpPr txBox="1"/>
          <p:nvPr/>
        </p:nvSpPr>
        <p:spPr>
          <a:xfrm>
            <a:off x="1643014" y="1455937"/>
            <a:ext cx="792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 수강신청 및 대학교 웹 게시판을 참고하여 적용한 조회 옵션 및 과목 데이터 구성 </a:t>
            </a:r>
            <a:r>
              <a:rPr lang="en-US" altLang="ko-KR"/>
              <a:t>-&gt; </a:t>
            </a:r>
            <a:r>
              <a:rPr lang="ko-KR" altLang="en-US"/>
              <a:t>익숙한 </a:t>
            </a:r>
            <a:r>
              <a:rPr lang="en-US" altLang="ko-KR"/>
              <a:t>UI </a:t>
            </a:r>
            <a:r>
              <a:rPr lang="ko-KR" altLang="en-US"/>
              <a:t>형태 및 옵션 선택을 통한 편의성 제공</a:t>
            </a:r>
            <a:endParaRPr lang="en-US" altLang="ko-KR"/>
          </a:p>
          <a:p>
            <a:r>
              <a:rPr lang="ko-KR" altLang="en-US"/>
              <a:t>② 총 학점 안내바 노출 </a:t>
            </a:r>
            <a:r>
              <a:rPr lang="en-US" altLang="ko-KR"/>
              <a:t>-&gt; </a:t>
            </a:r>
            <a:r>
              <a:rPr lang="ko-KR" altLang="en-US"/>
              <a:t>편리한 학점 계산 가능</a:t>
            </a:r>
            <a:endParaRPr lang="en-US" altLang="ko-KR"/>
          </a:p>
          <a:p>
            <a:r>
              <a:rPr lang="ko-KR" altLang="en-US"/>
              <a:t>③ 부트스트랩 버튼을 제외한 </a:t>
            </a:r>
            <a:r>
              <a:rPr lang="en-US" altLang="ko-KR"/>
              <a:t>UI</a:t>
            </a:r>
            <a:r>
              <a:rPr lang="ko-KR" altLang="en-US"/>
              <a:t>의 모든 요소 직접 설계 </a:t>
            </a:r>
            <a:r>
              <a:rPr lang="en-US" altLang="ko-KR"/>
              <a:t>-&gt; </a:t>
            </a:r>
            <a:r>
              <a:rPr lang="ko-KR" altLang="en-US"/>
              <a:t>직관적인 </a:t>
            </a:r>
            <a:r>
              <a:rPr lang="en-US" altLang="ko-KR"/>
              <a:t>UI </a:t>
            </a:r>
            <a:r>
              <a:rPr lang="ko-KR" altLang="en-US"/>
              <a:t>구성 시도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35032-DE85-4BA3-A8BE-4A676B10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62" y="2933265"/>
            <a:ext cx="9312676" cy="35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8D119B-489F-41F0-9C91-0B1735DE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3" y="624110"/>
            <a:ext cx="7693492" cy="725296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2. </a:t>
            </a:r>
            <a:r>
              <a:rPr lang="ko-KR" altLang="en-US"/>
              <a:t>시간표를 구성하는 부분의 효율적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84320-BA3A-4793-A132-FC8D30AACBE0}"/>
              </a:ext>
            </a:extLst>
          </p:cNvPr>
          <p:cNvSpPr txBox="1"/>
          <p:nvPr/>
        </p:nvSpPr>
        <p:spPr>
          <a:xfrm>
            <a:off x="1643014" y="1455937"/>
            <a:ext cx="792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 </a:t>
            </a:r>
            <a:r>
              <a:rPr lang="en-US" altLang="ko-KR"/>
              <a:t>Spring </a:t>
            </a:r>
            <a:r>
              <a:rPr lang="ko-KR" altLang="en-US"/>
              <a:t>환경에서 </a:t>
            </a:r>
            <a:r>
              <a:rPr lang="en-US" altLang="ko-KR"/>
              <a:t>MyBatis</a:t>
            </a:r>
            <a:r>
              <a:rPr lang="ko-KR" altLang="en-US"/>
              <a:t> 활용하여 </a:t>
            </a:r>
            <a:r>
              <a:rPr lang="en-US" altLang="ko-KR"/>
              <a:t>DB </a:t>
            </a:r>
            <a:r>
              <a:rPr lang="ko-KR" altLang="en-US"/>
              <a:t>연동 </a:t>
            </a:r>
            <a:r>
              <a:rPr lang="en-US" altLang="ko-KR"/>
              <a:t>-&gt; </a:t>
            </a:r>
            <a:r>
              <a:rPr lang="ko-KR" altLang="en-US"/>
              <a:t>효율적 코드 구성</a:t>
            </a:r>
            <a:endParaRPr lang="en-US" altLang="ko-KR"/>
          </a:p>
          <a:p>
            <a:r>
              <a:rPr lang="ko-KR" altLang="en-US"/>
              <a:t>② </a:t>
            </a:r>
            <a:r>
              <a:rPr lang="en-US" altLang="ko-KR"/>
              <a:t>MVC</a:t>
            </a:r>
            <a:r>
              <a:rPr lang="ko-KR" altLang="en-US"/>
              <a:t>패턴과 </a:t>
            </a:r>
            <a:r>
              <a:rPr lang="en-US" altLang="ko-KR"/>
              <a:t>Service, DAO, VO(=DTO) </a:t>
            </a:r>
            <a:r>
              <a:rPr lang="ko-KR" altLang="en-US"/>
              <a:t>개념 활용 </a:t>
            </a:r>
            <a:r>
              <a:rPr lang="en-US" altLang="ko-KR"/>
              <a:t>-&gt; </a:t>
            </a:r>
            <a:r>
              <a:rPr lang="ko-KR" altLang="en-US"/>
              <a:t>객체화된 프로젝트</a:t>
            </a:r>
            <a:endParaRPr lang="en-US" altLang="ko-KR"/>
          </a:p>
          <a:p>
            <a:r>
              <a:rPr lang="ko-KR" altLang="en-US"/>
              <a:t>③ </a:t>
            </a:r>
            <a:r>
              <a:rPr lang="en-US" altLang="ko-KR"/>
              <a:t>index.js</a:t>
            </a:r>
            <a:r>
              <a:rPr lang="ko-KR" altLang="en-US"/>
              <a:t>에서 구현하지 못한 스크립트 코드를 </a:t>
            </a:r>
            <a:r>
              <a:rPr lang="en-US" altLang="ko-KR"/>
              <a:t>index.jsp </a:t>
            </a:r>
            <a:r>
              <a:rPr lang="ko-KR" altLang="en-US"/>
              <a:t>내 </a:t>
            </a:r>
            <a:r>
              <a:rPr lang="en-US" altLang="ko-KR"/>
              <a:t>&lt;script&gt; </a:t>
            </a:r>
            <a:r>
              <a:rPr lang="ko-KR" altLang="en-US"/>
              <a:t>태그에 기입 </a:t>
            </a:r>
            <a:r>
              <a:rPr lang="en-US" altLang="ko-KR"/>
              <a:t>--&gt; </a:t>
            </a:r>
            <a:r>
              <a:rPr lang="ko-KR" altLang="en-US"/>
              <a:t>효율적이지 못한 자바스크립트 연산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CCFAE2-0212-40E5-AEDA-510FA35F86CA}"/>
              </a:ext>
            </a:extLst>
          </p:cNvPr>
          <p:cNvSpPr/>
          <p:nvPr/>
        </p:nvSpPr>
        <p:spPr>
          <a:xfrm>
            <a:off x="1739284" y="2656266"/>
            <a:ext cx="1660124" cy="1545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208018-EF28-424B-BE46-B3E1CB4C520C}"/>
              </a:ext>
            </a:extLst>
          </p:cNvPr>
          <p:cNvSpPr/>
          <p:nvPr/>
        </p:nvSpPr>
        <p:spPr>
          <a:xfrm>
            <a:off x="7289306" y="2656265"/>
            <a:ext cx="3523073" cy="1545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DB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Connection</a:t>
            </a:r>
          </a:p>
          <a:p>
            <a:r>
              <a:rPr lang="en-US" altLang="ko-KR">
                <a:solidFill>
                  <a:schemeClr val="tx1"/>
                </a:solidFill>
              </a:rPr>
              <a:t>selectAllSubjects(SubjectVO department){</a:t>
            </a:r>
          </a:p>
          <a:p>
            <a:r>
              <a:rPr lang="ko-KR" altLang="en-US">
                <a:solidFill>
                  <a:schemeClr val="tx1"/>
                </a:solidFill>
              </a:rPr>
              <a:t>쿼리 실행</a:t>
            </a:r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AC690-2E39-4178-8A3E-1F017A4BDD4C}"/>
              </a:ext>
            </a:extLst>
          </p:cNvPr>
          <p:cNvSpPr/>
          <p:nvPr/>
        </p:nvSpPr>
        <p:spPr>
          <a:xfrm>
            <a:off x="4514295" y="2656266"/>
            <a:ext cx="1660124" cy="1545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no</a:t>
            </a:r>
          </a:p>
          <a:p>
            <a:r>
              <a:rPr lang="en-US" altLang="ko-KR">
                <a:solidFill>
                  <a:schemeClr val="tx1"/>
                </a:solidFill>
              </a:rPr>
              <a:t>Department</a:t>
            </a:r>
          </a:p>
          <a:p>
            <a:r>
              <a:rPr lang="en-US" altLang="ko-KR">
                <a:solidFill>
                  <a:schemeClr val="tx1"/>
                </a:solidFill>
              </a:rPr>
              <a:t>Sub_no</a:t>
            </a:r>
          </a:p>
          <a:p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03E8-C6DF-4DCE-B28C-E6CB47B15A43}"/>
              </a:ext>
            </a:extLst>
          </p:cNvPr>
          <p:cNvSpPr txBox="1"/>
          <p:nvPr/>
        </p:nvSpPr>
        <p:spPr>
          <a:xfrm>
            <a:off x="4514295" y="4201734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VO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3B60D-0BB9-4F13-B086-8083D4739810}"/>
              </a:ext>
            </a:extLst>
          </p:cNvPr>
          <p:cNvSpPr txBox="1"/>
          <p:nvPr/>
        </p:nvSpPr>
        <p:spPr>
          <a:xfrm>
            <a:off x="7289306" y="4201734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DAO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5BEDC-FC0B-44AD-BEE2-09661B1489AF}"/>
              </a:ext>
            </a:extLst>
          </p:cNvPr>
          <p:cNvSpPr txBox="1"/>
          <p:nvPr/>
        </p:nvSpPr>
        <p:spPr>
          <a:xfrm>
            <a:off x="1739284" y="4201734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JSP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63AC9A-800F-4854-9B65-861C58C1DE03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399408" y="3429001"/>
            <a:ext cx="111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955042-0927-445B-B3DC-32D17F65F38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174419" y="3429000"/>
            <a:ext cx="1114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D9988C-8D4E-4188-87C5-CE71AE690F01}"/>
              </a:ext>
            </a:extLst>
          </p:cNvPr>
          <p:cNvSpPr txBox="1"/>
          <p:nvPr/>
        </p:nvSpPr>
        <p:spPr>
          <a:xfrm>
            <a:off x="3399408" y="2858813"/>
            <a:ext cx="11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값 할당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B5C9D-DAA3-472B-ACBE-D6216BE02AA6}"/>
              </a:ext>
            </a:extLst>
          </p:cNvPr>
          <p:cNvSpPr txBox="1"/>
          <p:nvPr/>
        </p:nvSpPr>
        <p:spPr>
          <a:xfrm>
            <a:off x="6174419" y="2894874"/>
            <a:ext cx="11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VO </a:t>
            </a:r>
            <a:r>
              <a:rPr lang="ko-KR" altLang="en-US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17961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8D119B-489F-41F0-9C91-0B1735DE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3" y="624110"/>
            <a:ext cx="9746882" cy="725296"/>
          </a:xfrm>
        </p:spPr>
        <p:txBody>
          <a:bodyPr>
            <a:normAutofit/>
          </a:bodyPr>
          <a:lstStyle/>
          <a:p>
            <a:r>
              <a:rPr lang="en-US" altLang="ko-KR"/>
              <a:t>3. SPA(Single Page Application)</a:t>
            </a:r>
            <a:r>
              <a:rPr lang="ko-KR" altLang="en-US"/>
              <a:t>특성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84320-BA3A-4793-A132-FC8D30AACBE0}"/>
              </a:ext>
            </a:extLst>
          </p:cNvPr>
          <p:cNvSpPr txBox="1"/>
          <p:nvPr/>
        </p:nvSpPr>
        <p:spPr>
          <a:xfrm>
            <a:off x="1643014" y="1455937"/>
            <a:ext cx="93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 하나의 페이지</a:t>
            </a:r>
            <a:r>
              <a:rPr lang="en-US" altLang="ko-KR"/>
              <a:t>(index.jsp)</a:t>
            </a:r>
            <a:r>
              <a:rPr lang="ko-KR" altLang="en-US"/>
              <a:t> 내에서 모든 프로세스 진행</a:t>
            </a:r>
            <a:endParaRPr lang="en-US" altLang="ko-KR"/>
          </a:p>
          <a:p>
            <a:r>
              <a:rPr lang="ko-KR" altLang="en-US"/>
              <a:t>② 동기 방식 위주의 서버 연동 </a:t>
            </a:r>
            <a:r>
              <a:rPr lang="en-US" altLang="ko-KR"/>
              <a:t>-&gt; SPA</a:t>
            </a:r>
            <a:r>
              <a:rPr lang="ko-KR" altLang="en-US"/>
              <a:t>특성 강화를 위해 비동기 방식 기술의 적용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9311D3-A232-4370-82E7-8E4C59BF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12" y="2102267"/>
            <a:ext cx="8905974" cy="47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0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8D119B-489F-41F0-9C91-0B1735DE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3" y="624110"/>
            <a:ext cx="9746882" cy="725296"/>
          </a:xfrm>
        </p:spPr>
        <p:txBody>
          <a:bodyPr>
            <a:norm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백업 및 진행상황의 원활한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84320-BA3A-4793-A132-FC8D30AACBE0}"/>
              </a:ext>
            </a:extLst>
          </p:cNvPr>
          <p:cNvSpPr txBox="1"/>
          <p:nvPr/>
        </p:nvSpPr>
        <p:spPr>
          <a:xfrm>
            <a:off x="1643014" y="1455937"/>
            <a:ext cx="93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 </a:t>
            </a:r>
            <a:r>
              <a:rPr lang="en-US" altLang="ko-KR"/>
              <a:t>Eclipse </a:t>
            </a:r>
            <a:r>
              <a:rPr lang="ko-KR" altLang="en-US"/>
              <a:t>연동 </a:t>
            </a:r>
            <a:r>
              <a:rPr lang="en-US" altLang="ko-KR"/>
              <a:t>Git </a:t>
            </a:r>
            <a:r>
              <a:rPr lang="ko-KR" altLang="en-US"/>
              <a:t>활용하여 </a:t>
            </a:r>
            <a:r>
              <a:rPr lang="en-US" altLang="ko-KR"/>
              <a:t>repository</a:t>
            </a:r>
            <a:r>
              <a:rPr lang="ko-KR" altLang="en-US"/>
              <a:t>에 보관 및 업데이트 </a:t>
            </a:r>
            <a:r>
              <a:rPr lang="en-US" altLang="ko-KR"/>
              <a:t>-&gt; DVCS </a:t>
            </a:r>
            <a:r>
              <a:rPr lang="ko-KR" altLang="en-US"/>
              <a:t>통한 자료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EC1C6F-D935-4418-9934-2C6203F0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76" y="1825269"/>
            <a:ext cx="5170950" cy="3359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88F1A3-7D25-4691-B618-0ECB964A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34" y="1874234"/>
            <a:ext cx="4351020" cy="3261360"/>
          </a:xfrm>
          <a:prstGeom prst="rect">
            <a:avLst/>
          </a:prstGeom>
        </p:spPr>
      </p:pic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2D24CC4-D32A-4B64-93DF-8A3218998B55}"/>
              </a:ext>
            </a:extLst>
          </p:cNvPr>
          <p:cNvSpPr/>
          <p:nvPr/>
        </p:nvSpPr>
        <p:spPr>
          <a:xfrm>
            <a:off x="5374755" y="3138710"/>
            <a:ext cx="1030622" cy="7013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1055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3443</TotalTime>
  <Words>352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Century Gothic</vt:lpstr>
      <vt:lpstr>Wingdings 3</vt:lpstr>
      <vt:lpstr>줄기</vt:lpstr>
      <vt:lpstr>강의시간표 생성 WEB서비스</vt:lpstr>
      <vt:lpstr>목차</vt:lpstr>
      <vt:lpstr>프로젝트 개요</vt:lpstr>
      <vt:lpstr>사용 기술</vt:lpstr>
      <vt:lpstr>제작시 고려사항</vt:lpstr>
      <vt:lpstr>1.사용자의 입력에 대한 편의성</vt:lpstr>
      <vt:lpstr>2. 시간표를 구성하는 부분의 효율적 연산</vt:lpstr>
      <vt:lpstr>3. SPA(Single Page Application)특성 구현</vt:lpstr>
      <vt:lpstr>4. 백업 및 진행상황의 원활한 관리</vt:lpstr>
      <vt:lpstr>5.기타 특이사항</vt:lpstr>
      <vt:lpstr>구현 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수강신청 WEB</dc:title>
  <dc:creator>SangHyungYu</dc:creator>
  <cp:lastModifiedBy> </cp:lastModifiedBy>
  <cp:revision>26</cp:revision>
  <dcterms:created xsi:type="dcterms:W3CDTF">2018-12-02T09:11:26Z</dcterms:created>
  <dcterms:modified xsi:type="dcterms:W3CDTF">2018-12-10T08:23:13Z</dcterms:modified>
</cp:coreProperties>
</file>