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80" r:id="rId2"/>
    <p:sldId id="292" r:id="rId3"/>
    <p:sldId id="309" r:id="rId4"/>
    <p:sldId id="306" r:id="rId5"/>
    <p:sldId id="310" r:id="rId6"/>
    <p:sldId id="294" r:id="rId7"/>
    <p:sldId id="301" r:id="rId8"/>
    <p:sldId id="308" r:id="rId9"/>
    <p:sldId id="314" r:id="rId10"/>
    <p:sldId id="311" r:id="rId11"/>
    <p:sldId id="313" r:id="rId12"/>
    <p:sldId id="307" r:id="rId13"/>
    <p:sldId id="315" r:id="rId14"/>
    <p:sldId id="316" r:id="rId15"/>
    <p:sldId id="285" r:id="rId16"/>
    <p:sldId id="317" r:id="rId17"/>
    <p:sldId id="299" r:id="rId18"/>
    <p:sldId id="305" r:id="rId19"/>
    <p:sldId id="300" r:id="rId20"/>
    <p:sldId id="318" r:id="rId21"/>
    <p:sldId id="297" r:id="rId22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함초롬돋움" panose="020B0604000101010101" pitchFamily="50" charset="-127"/>
      <p:regular r:id="rId26"/>
      <p:bold r:id="rId27"/>
    </p:embeddedFont>
  </p:embeddedFontLst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C564"/>
    <a:srgbClr val="28C673"/>
    <a:srgbClr val="B5B5B5"/>
    <a:srgbClr val="738AC8"/>
    <a:srgbClr val="E9DDC6"/>
    <a:srgbClr val="E9DDC1"/>
    <a:srgbClr val="85C8C5"/>
    <a:srgbClr val="FBFBFB"/>
    <a:srgbClr val="42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21" y="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91000">
              <a:schemeClr val="tx1">
                <a:lumMod val="85000"/>
                <a:lumOff val="15000"/>
              </a:schemeClr>
            </a:gs>
            <a:gs pos="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1C93-9B06-4276-BC97-0ADB2A4437DB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BF81-9823-4755-9B74-B9CC032432DE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5C5-A760-4665-A940-E20F510C69FE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EF72-D11B-4B45-80B2-11F8785BC426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6344-EBAA-4085-A258-559FF331E266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gradFill>
          <a:gsLst>
            <a:gs pos="100000">
              <a:schemeClr val="accent5">
                <a:lumMod val="75000"/>
              </a:schemeClr>
            </a:gs>
            <a:gs pos="54000">
              <a:schemeClr val="accent5"/>
            </a:gs>
            <a:gs pos="0">
              <a:schemeClr val="accent5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chemeClr val="bg1"/>
            </a:gs>
            <a:gs pos="38000">
              <a:schemeClr val="bg1">
                <a:lumMod val="95000"/>
              </a:schemeClr>
            </a:gs>
            <a:gs pos="0">
              <a:schemeClr val="bg1">
                <a:lumMod val="85000"/>
                <a:alpha val="6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9423" y="19578"/>
            <a:ext cx="9827154" cy="67821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73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액자 2"/>
          <p:cNvSpPr/>
          <p:nvPr userDrawn="1"/>
        </p:nvSpPr>
        <p:spPr>
          <a:xfrm>
            <a:off x="0" y="0"/>
            <a:ext cx="9906000" cy="6858000"/>
          </a:xfrm>
          <a:prstGeom prst="frame">
            <a:avLst>
              <a:gd name="adj1" fmla="val 8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0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97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FF6-59C0-4879-B026-626A45E9659E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6B71F-E5F5-4A0E-890A-E016AAB339A5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21B9-18A6-4AF5-A374-48BE1ECA2072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8E556582-29A5-4912-BEA1-BEA54FAD3E1C}" type="datetime1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15251" y="0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60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9132">
              <a:schemeClr val="bg1"/>
            </a:gs>
            <a:gs pos="84000">
              <a:schemeClr val="bg1">
                <a:lumMod val="95000"/>
              </a:schemeClr>
            </a:gs>
            <a:gs pos="100000">
              <a:schemeClr val="bg1">
                <a:lumMod val="85000"/>
                <a:alpha val="64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208379" y="-436087"/>
            <a:ext cx="4977262" cy="4977262"/>
            <a:chOff x="-243311" y="-501499"/>
            <a:chExt cx="6022487" cy="6022487"/>
          </a:xfrm>
        </p:grpSpPr>
        <p:sp>
          <p:nvSpPr>
            <p:cNvPr id="2" name="직사각형 1"/>
            <p:cNvSpPr/>
            <p:nvPr/>
          </p:nvSpPr>
          <p:spPr>
            <a:xfrm rot="20333980">
              <a:off x="-243311" y="1028884"/>
              <a:ext cx="6022487" cy="447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 rot="18164072">
              <a:off x="-1451676" y="2487389"/>
              <a:ext cx="6022487" cy="447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67518" y="1968724"/>
            <a:ext cx="6018270" cy="1894149"/>
            <a:chOff x="381214" y="2693112"/>
            <a:chExt cx="4859818" cy="1584493"/>
          </a:xfrm>
        </p:grpSpPr>
        <p:sp>
          <p:nvSpPr>
            <p:cNvPr id="5" name="TextBox 4"/>
            <p:cNvSpPr txBox="1"/>
            <p:nvPr/>
          </p:nvSpPr>
          <p:spPr>
            <a:xfrm>
              <a:off x="381214" y="4030772"/>
              <a:ext cx="2964329" cy="246833"/>
            </a:xfrm>
            <a:prstGeom prst="rect">
              <a:avLst/>
            </a:prstGeom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US" altLang="ko-KR" sz="900" b="1" spc="30" dirty="0">
                  <a:gradFill flip="none" rotWithShape="1">
                    <a:gsLst>
                      <a:gs pos="0">
                        <a:schemeClr val="bg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54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Date- 2018 . 10. 29</a:t>
              </a:r>
              <a:endParaRPr lang="ko-KR" altLang="en-US" sz="900" b="1" spc="30" dirty="0">
                <a:gradFill flip="none" rotWithShape="1">
                  <a:gsLst>
                    <a:gs pos="0">
                      <a:schemeClr val="bg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1214" y="2693112"/>
              <a:ext cx="4859818" cy="708530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r>
                <a:rPr lang="en-US" altLang="ko-KR" sz="24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Google</a:t>
              </a:r>
              <a:r>
                <a:rPr lang="ko-KR" altLang="en-US" sz="24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24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Firebase</a:t>
              </a:r>
              <a:r>
                <a:rPr lang="ko-KR" altLang="en-US" sz="24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를 이용한 </a:t>
              </a:r>
              <a:endParaRPr lang="en-US" altLang="ko-KR" sz="2400" b="1" spc="-15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r>
                <a:rPr lang="ko-KR" altLang="en-US" sz="2400" b="1" spc="-150" dirty="0">
                  <a:ln w="3175">
                    <a:noFill/>
                  </a:ln>
                  <a:gradFill>
                    <a:gsLst>
                      <a:gs pos="0">
                        <a:schemeClr val="accent5"/>
                      </a:gs>
                      <a:gs pos="100000">
                        <a:schemeClr val="accent5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실시간 공유 해외 여행 스케줄러 앱 개발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214" y="3744977"/>
              <a:ext cx="3537882" cy="245100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defTabSz="914400">
                <a:spcBef>
                  <a:spcPct val="0"/>
                </a:spcBef>
              </a:pPr>
              <a:r>
                <a:rPr lang="en-US" altLang="ko-KR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2018</a:t>
              </a:r>
              <a:r>
                <a:rPr lang="ko-KR" altLang="en-US" sz="1200" b="1" dirty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현장실습 연계 프로젝트 </a:t>
              </a:r>
              <a:r>
                <a:rPr lang="ko-KR" altLang="en-US" sz="1200" b="1" dirty="0" err="1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평가회</a:t>
              </a:r>
              <a:endPara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32AE567-0528-4CB2-8ABB-F324AC84AF46}"/>
              </a:ext>
            </a:extLst>
          </p:cNvPr>
          <p:cNvSpPr txBox="1"/>
          <p:nvPr/>
        </p:nvSpPr>
        <p:spPr>
          <a:xfrm>
            <a:off x="4953000" y="5340838"/>
            <a:ext cx="3931702" cy="662332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 </a:t>
            </a:r>
            <a:r>
              <a: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201333562 </a:t>
            </a: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오정훈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 </a:t>
            </a:r>
            <a:r>
              <a: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201233365 </a:t>
            </a:r>
            <a:r>
              <a:rPr lang="ko-KR" altLang="en-US" sz="1200" b="1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김정묵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r" defTabSz="914400">
              <a:spcBef>
                <a:spcPct val="0"/>
              </a:spcBef>
            </a:pPr>
            <a:r>
              <a: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201133303 </a:t>
            </a:r>
            <a:r>
              <a:rPr lang="ko-KR" altLang="en-US" sz="1200" b="1" dirty="0" err="1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서창범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61C9B-FB98-4894-AF5C-576A948307A6}"/>
              </a:ext>
            </a:extLst>
          </p:cNvPr>
          <p:cNvSpPr txBox="1"/>
          <p:nvPr/>
        </p:nvSpPr>
        <p:spPr>
          <a:xfrm>
            <a:off x="4953000" y="4408614"/>
            <a:ext cx="3931702" cy="29300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 defTabSz="914400">
              <a:spcBef>
                <a:spcPct val="0"/>
              </a:spcBef>
            </a:pP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교수 </a:t>
            </a:r>
            <a:r>
              <a:rPr lang="en-US" altLang="ko-KR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b="1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황희정 교수님</a:t>
            </a:r>
            <a:endParaRPr lang="en-US" altLang="ko-KR" sz="1200" b="1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479E97-C5FA-4D8D-9C21-DBA192436D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156" y="259276"/>
            <a:ext cx="2149026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F39CE96-FB1F-4ED4-825D-704FAD57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6" y="2034880"/>
            <a:ext cx="2751637" cy="299657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97621" y="123073"/>
            <a:ext cx="4919128" cy="5401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Firebase DB</a:t>
            </a: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425" y="667191"/>
            <a:ext cx="5503715" cy="47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7F4FEC-B313-497D-BAB4-C97E2E398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89957"/>
              </p:ext>
            </p:extLst>
          </p:nvPr>
        </p:nvGraphicFramePr>
        <p:xfrm>
          <a:off x="2296505" y="2677304"/>
          <a:ext cx="3574703" cy="1813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863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1614792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  <a:gridCol w="1023048">
                  <a:extLst>
                    <a:ext uri="{9D8B030D-6E8A-4147-A177-3AD203B41FA5}">
                      <a16:colId xmlns:a16="http://schemas.microsoft.com/office/drawing/2014/main" val="402043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 TYPE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여행 제목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사용자 지정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여행 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32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airport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공항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members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공유한 사람들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8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restaurants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선택한 음식점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고유 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23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655780-F48C-4BDF-933C-4CB751520ECC}"/>
              </a:ext>
            </a:extLst>
          </p:cNvPr>
          <p:cNvSpPr txBox="1"/>
          <p:nvPr/>
        </p:nvSpPr>
        <p:spPr>
          <a:xfrm>
            <a:off x="2296508" y="2338750"/>
            <a:ext cx="1980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고유 키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자동 생성</a:t>
            </a:r>
            <a:r>
              <a:rPr lang="en-US" altLang="ko-KR" sz="1200" b="1" dirty="0"/>
              <a:t>) - item</a:t>
            </a:r>
            <a:endParaRPr lang="ko-KR" altLang="en-US" sz="12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CDFE31-37A6-4CE3-AFE6-D212038C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13676"/>
              </p:ext>
            </p:extLst>
          </p:nvPr>
        </p:nvGraphicFramePr>
        <p:xfrm>
          <a:off x="6237075" y="656565"/>
          <a:ext cx="3154164" cy="1813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8786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2115378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</a:tblGrid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airline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항공사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airlineNum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항공편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3430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arrvCity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도착항공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80207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depCity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출발항공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0024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depTime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출발시간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72357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homepoage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항공사 홈페이지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1671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A2E795-B67F-4754-9B30-7A05D443B5DD}"/>
              </a:ext>
            </a:extLst>
          </p:cNvPr>
          <p:cNvSpPr txBox="1"/>
          <p:nvPr/>
        </p:nvSpPr>
        <p:spPr>
          <a:xfrm>
            <a:off x="6237075" y="31801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airport</a:t>
            </a:r>
            <a:endParaRPr lang="ko-KR" altLang="en-US" sz="16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1F62348-8FD6-4660-A419-8D143FC57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33217"/>
              </p:ext>
            </p:extLst>
          </p:nvPr>
        </p:nvGraphicFramePr>
        <p:xfrm>
          <a:off x="6237075" y="4857907"/>
          <a:ext cx="31541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8786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2115378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항공사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항공편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state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도착항공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8020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EDA0A48-0E78-4A2A-B959-BCE9DF8EDAE1}"/>
              </a:ext>
            </a:extLst>
          </p:cNvPr>
          <p:cNvSpPr txBox="1"/>
          <p:nvPr/>
        </p:nvSpPr>
        <p:spPr>
          <a:xfrm>
            <a:off x="6237075" y="4519353"/>
            <a:ext cx="1053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members</a:t>
            </a:r>
            <a:endParaRPr lang="ko-KR" altLang="en-US" sz="160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090D19B-273D-4EB5-A922-2FB7262A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58752"/>
              </p:ext>
            </p:extLst>
          </p:nvPr>
        </p:nvGraphicFramePr>
        <p:xfrm>
          <a:off x="6237075" y="2888706"/>
          <a:ext cx="31541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38786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2115378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음식점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89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음식점 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1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address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음식점 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grade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평점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latLng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lat,lng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위도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경도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8020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5650160-A88F-4974-A972-321FCA75DA32}"/>
              </a:ext>
            </a:extLst>
          </p:cNvPr>
          <p:cNvSpPr txBox="1"/>
          <p:nvPr/>
        </p:nvSpPr>
        <p:spPr>
          <a:xfrm>
            <a:off x="6237075" y="2550152"/>
            <a:ext cx="120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restaurants</a:t>
            </a:r>
            <a:endParaRPr lang="ko-KR" altLang="en-US" sz="16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36205C3-66B4-46DA-BF4F-DEB6C42E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22312"/>
              </p:ext>
            </p:extLst>
          </p:nvPr>
        </p:nvGraphicFramePr>
        <p:xfrm>
          <a:off x="2296505" y="1425691"/>
          <a:ext cx="3574703" cy="685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6863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1614792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  <a:gridCol w="1023048">
                  <a:extLst>
                    <a:ext uri="{9D8B030D-6E8A-4147-A177-3AD203B41FA5}">
                      <a16:colId xmlns:a16="http://schemas.microsoft.com/office/drawing/2014/main" val="402043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 TYPE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고유 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자동 생성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생성된 여행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9860EB9-C474-433B-825E-23787CE2835B}"/>
              </a:ext>
            </a:extLst>
          </p:cNvPr>
          <p:cNvSpPr txBox="1"/>
          <p:nvPr/>
        </p:nvSpPr>
        <p:spPr>
          <a:xfrm>
            <a:off x="2296508" y="1087137"/>
            <a:ext cx="68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items</a:t>
            </a:r>
            <a:endParaRPr lang="ko-KR" altLang="en-US" sz="16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A5FAFD5-ADD4-4483-B7D1-23035AA0B0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77435" y="2117960"/>
            <a:ext cx="839314" cy="378745"/>
          </a:xfrm>
          <a:prstGeom prst="bentConnector3">
            <a:avLst>
              <a:gd name="adj1" fmla="val 163"/>
            </a:avLst>
          </a:prstGeom>
          <a:ln w="3810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758FC2E-4161-4DFA-853F-F0A58849222A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5871208" y="1563345"/>
            <a:ext cx="365867" cy="2020739"/>
          </a:xfrm>
          <a:prstGeom prst="bentConnector3">
            <a:avLst>
              <a:gd name="adj1" fmla="val 50000"/>
            </a:avLst>
          </a:prstGeom>
          <a:ln w="38100">
            <a:solidFill>
              <a:srgbClr val="28C6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9AA41ED-9C73-4E23-A959-15395F9A37FA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5871208" y="3584084"/>
            <a:ext cx="365867" cy="81862"/>
          </a:xfrm>
          <a:prstGeom prst="bentConnector3">
            <a:avLst/>
          </a:prstGeom>
          <a:ln w="38100">
            <a:solidFill>
              <a:srgbClr val="28C6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97F45D4-44AF-4776-908E-807486EC57F7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5871208" y="3584084"/>
            <a:ext cx="365867" cy="1791983"/>
          </a:xfrm>
          <a:prstGeom prst="bentConnector3">
            <a:avLst>
              <a:gd name="adj1" fmla="val 50000"/>
            </a:avLst>
          </a:prstGeom>
          <a:ln w="38100">
            <a:solidFill>
              <a:srgbClr val="28C6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E33E6940-DCEC-441E-9F69-4CBB45206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2" y="2564799"/>
            <a:ext cx="1547554" cy="8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F39CE96-FB1F-4ED4-825D-704FAD57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25" y="1302993"/>
            <a:ext cx="2751637" cy="299657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197621" y="123073"/>
            <a:ext cx="4919128" cy="5401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Firebase DB</a:t>
            </a: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425" y="667191"/>
            <a:ext cx="5503715" cy="47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7F4FEC-B313-497D-BAB4-C97E2E398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3781"/>
              </p:ext>
            </p:extLst>
          </p:nvPr>
        </p:nvGraphicFramePr>
        <p:xfrm>
          <a:off x="2925722" y="4366905"/>
          <a:ext cx="3574703" cy="777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863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1614792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  <a:gridCol w="1023048">
                  <a:extLst>
                    <a:ext uri="{9D8B030D-6E8A-4147-A177-3AD203B41FA5}">
                      <a16:colId xmlns:a16="http://schemas.microsoft.com/office/drawing/2014/main" val="402043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 TYPE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items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여행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shared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공유 요청된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834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655780-F48C-4BDF-933C-4CB751520ECC}"/>
              </a:ext>
            </a:extLst>
          </p:cNvPr>
          <p:cNvSpPr txBox="1"/>
          <p:nvPr/>
        </p:nvSpPr>
        <p:spPr>
          <a:xfrm>
            <a:off x="2925725" y="4028351"/>
            <a:ext cx="3140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사용자의 여행 목록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공유 요청된 여행 목록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CDFE31-37A6-4CE3-AFE6-D212038C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591327"/>
              </p:ext>
            </p:extLst>
          </p:nvPr>
        </p:nvGraphicFramePr>
        <p:xfrm>
          <a:off x="7217119" y="3801092"/>
          <a:ext cx="2189528" cy="68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3298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1206230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</a:tblGrid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고유 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자동 생성된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A2E795-B67F-4754-9B30-7A05D443B5DD}"/>
              </a:ext>
            </a:extLst>
          </p:cNvPr>
          <p:cNvSpPr txBox="1"/>
          <p:nvPr/>
        </p:nvSpPr>
        <p:spPr>
          <a:xfrm>
            <a:off x="7217119" y="3462538"/>
            <a:ext cx="68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items</a:t>
            </a:r>
            <a:endParaRPr lang="ko-KR" altLang="en-US" sz="16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36205C3-66B4-46DA-BF4F-DEB6C42E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74220"/>
              </p:ext>
            </p:extLst>
          </p:nvPr>
        </p:nvGraphicFramePr>
        <p:xfrm>
          <a:off x="2925722" y="2834306"/>
          <a:ext cx="3574703" cy="685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36863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1614792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  <a:gridCol w="1023048">
                  <a:extLst>
                    <a:ext uri="{9D8B030D-6E8A-4147-A177-3AD203B41FA5}">
                      <a16:colId xmlns:a16="http://schemas.microsoft.com/office/drawing/2014/main" val="4020435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 TYPE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 계정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사용자의 여행 목록</a:t>
                      </a:r>
                      <a:r>
                        <a:rPr lang="en-US" altLang="ko-KR" sz="1100" dirty="0"/>
                        <a:t>/</a:t>
                      </a:r>
                    </a:p>
                    <a:p>
                      <a:pPr latinLnBrk="1"/>
                      <a:r>
                        <a:rPr lang="ko-KR" altLang="en-US" sz="1100" dirty="0"/>
                        <a:t>공유 요청된 여행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Object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9860EB9-C474-433B-825E-23787CE2835B}"/>
              </a:ext>
            </a:extLst>
          </p:cNvPr>
          <p:cNvSpPr txBox="1"/>
          <p:nvPr/>
        </p:nvSpPr>
        <p:spPr>
          <a:xfrm>
            <a:off x="2925725" y="2495752"/>
            <a:ext cx="1053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members</a:t>
            </a:r>
            <a:endParaRPr lang="ko-KR" altLang="en-US" sz="16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9D1DFC-CADD-4926-90B2-C2019EA6B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43387"/>
              </p:ext>
            </p:extLst>
          </p:nvPr>
        </p:nvGraphicFramePr>
        <p:xfrm>
          <a:off x="7217119" y="5140377"/>
          <a:ext cx="2189528" cy="68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3570">
                  <a:extLst>
                    <a:ext uri="{9D8B030D-6E8A-4147-A177-3AD203B41FA5}">
                      <a16:colId xmlns:a16="http://schemas.microsoft.com/office/drawing/2014/main" val="2196469778"/>
                    </a:ext>
                  </a:extLst>
                </a:gridCol>
                <a:gridCol w="1215958">
                  <a:extLst>
                    <a:ext uri="{9D8B030D-6E8A-4147-A177-3AD203B41FA5}">
                      <a16:colId xmlns:a16="http://schemas.microsoft.com/office/drawing/2014/main" val="1366468299"/>
                    </a:ext>
                  </a:extLst>
                </a:gridCol>
              </a:tblGrid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60207"/>
                  </a:ext>
                </a:extLst>
              </a:tr>
              <a:tr h="136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고유 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자동 생성된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수락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75018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501FC9-63E5-4D37-AD60-8559788FCBFD}"/>
              </a:ext>
            </a:extLst>
          </p:cNvPr>
          <p:cNvSpPr txBox="1"/>
          <p:nvPr/>
        </p:nvSpPr>
        <p:spPr>
          <a:xfrm>
            <a:off x="7217119" y="4801823"/>
            <a:ext cx="80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shared</a:t>
            </a:r>
            <a:endParaRPr lang="ko-KR" altLang="en-US" sz="16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7AA824D-0D66-4D7A-A601-926BB75563C9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5677109" y="3777632"/>
            <a:ext cx="609806" cy="168631"/>
          </a:xfrm>
          <a:prstGeom prst="bentConnector4">
            <a:avLst>
              <a:gd name="adj1" fmla="val 38644"/>
              <a:gd name="adj2" fmla="val 235562"/>
            </a:avLst>
          </a:prstGeom>
          <a:ln w="38100">
            <a:solidFill>
              <a:srgbClr val="FAC5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3B9AB41-81FF-4315-89F8-522A039BD431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6500425" y="4143992"/>
            <a:ext cx="716694" cy="611533"/>
          </a:xfrm>
          <a:prstGeom prst="bentConnector3">
            <a:avLst/>
          </a:prstGeom>
          <a:ln w="38100">
            <a:solidFill>
              <a:srgbClr val="28C6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27737DE-1973-448B-92B4-E88B6E8D954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500425" y="4755525"/>
            <a:ext cx="716694" cy="727752"/>
          </a:xfrm>
          <a:prstGeom prst="bentConnector3">
            <a:avLst/>
          </a:prstGeom>
          <a:ln w="38100">
            <a:solidFill>
              <a:srgbClr val="28C6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5016AEA-4032-42FF-8681-6F089DD5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6" y="1837921"/>
            <a:ext cx="1547554" cy="8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최적경로 계산 모델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345B92-E78B-45E9-BF88-37492D6E8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99" y="4571820"/>
            <a:ext cx="42139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외판원 문제의 해결 알고리즘 적용</a:t>
            </a:r>
            <a:endParaRPr lang="en-US" altLang="ko-KR" sz="20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  <a:p>
            <a:r>
              <a:rPr lang="ko-KR" altLang="en-US" sz="20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최적 경로 계산</a:t>
            </a:r>
            <a:endParaRPr lang="en-US" altLang="ko-KR" sz="20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489F2-C82C-4DC5-9C92-8E3BC5AE7C8D}"/>
              </a:ext>
            </a:extLst>
          </p:cNvPr>
          <p:cNvSpPr txBox="1"/>
          <p:nvPr/>
        </p:nvSpPr>
        <p:spPr>
          <a:xfrm>
            <a:off x="708684" y="2745720"/>
            <a:ext cx="3649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Google Direction API</a:t>
            </a:r>
            <a:r>
              <a:rPr lang="ko-KR" altLang="en-US" sz="20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는 </a:t>
            </a:r>
            <a:endParaRPr lang="en-US" altLang="ko-KR" sz="20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  <a:p>
            <a:r>
              <a:rPr lang="ko-KR" altLang="en-US" sz="20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대중교통 </a:t>
            </a:r>
            <a:r>
              <a:rPr lang="en-US" altLang="ko-KR" sz="20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Mode</a:t>
            </a:r>
            <a:r>
              <a:rPr lang="ko-KR" altLang="en-US" sz="20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에서 </a:t>
            </a:r>
            <a:endParaRPr lang="en-US" altLang="ko-KR" sz="20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  <a:p>
            <a:r>
              <a:rPr lang="ko-KR" altLang="en-US" sz="2000" b="1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음식점 간 최적 경로 </a:t>
            </a:r>
            <a:r>
              <a:rPr lang="ko-KR" altLang="en-US" sz="2000" dirty="0" err="1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미지원</a:t>
            </a:r>
            <a:endParaRPr lang="en-US" altLang="ko-KR" sz="20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  <a:p>
            <a:endParaRPr lang="en-US" altLang="ko-KR" sz="20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BF072C8-81E0-418D-B5A2-874B48B08CA3}"/>
              </a:ext>
            </a:extLst>
          </p:cNvPr>
          <p:cNvGrpSpPr/>
          <p:nvPr/>
        </p:nvGrpSpPr>
        <p:grpSpPr>
          <a:xfrm>
            <a:off x="4810125" y="2003452"/>
            <a:ext cx="3810000" cy="2291567"/>
            <a:chOff x="4810125" y="2003452"/>
            <a:chExt cx="3810000" cy="229156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753DB0F-93D1-44D5-A4BF-168AE4ADB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10125" y="2077103"/>
              <a:ext cx="3810000" cy="220012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FB0887-32CE-4368-A90B-E3C678FA3A51}"/>
                </a:ext>
              </a:extLst>
            </p:cNvPr>
            <p:cNvSpPr/>
            <p:nvPr/>
          </p:nvSpPr>
          <p:spPr>
            <a:xfrm>
              <a:off x="4810125" y="2003452"/>
              <a:ext cx="3810000" cy="22915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111F842-F036-4A23-AFC8-32DE65F03C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0664" y="3999081"/>
            <a:ext cx="3056652" cy="2242671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0DD2E01-AD8E-4991-BA36-7F6F53EAF398}"/>
              </a:ext>
            </a:extLst>
          </p:cNvPr>
          <p:cNvSpPr/>
          <p:nvPr/>
        </p:nvSpPr>
        <p:spPr>
          <a:xfrm>
            <a:off x="2210869" y="3885053"/>
            <a:ext cx="451692" cy="589050"/>
          </a:xfrm>
          <a:prstGeom prst="downArrow">
            <a:avLst/>
          </a:prstGeom>
          <a:solidFill>
            <a:srgbClr val="738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외판원 문제 알고리즘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489F2-C82C-4DC5-9C92-8E3BC5AE7C8D}"/>
              </a:ext>
            </a:extLst>
          </p:cNvPr>
          <p:cNvSpPr txBox="1"/>
          <p:nvPr/>
        </p:nvSpPr>
        <p:spPr>
          <a:xfrm>
            <a:off x="498251" y="1695142"/>
            <a:ext cx="836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정의 </a:t>
            </a:r>
            <a:r>
              <a:rPr lang="en-US" altLang="ko-KR" sz="16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: </a:t>
            </a:r>
          </a:p>
          <a:p>
            <a:r>
              <a:rPr lang="ko-KR" altLang="en-US" sz="16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여러 도시들이 있고 한 도시에서 다른 도시로 이동하는 비용이 모두 주어졌을 때</a:t>
            </a:r>
            <a:r>
              <a:rPr lang="en-US" altLang="ko-KR" sz="16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, </a:t>
            </a:r>
            <a:r>
              <a:rPr lang="ko-KR" altLang="en-US" sz="16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모든 도시들을 단 한 번만 방문하고 원래 시작점으로 돌아오는 최소 비용의 이동 순서를 구하는 것</a:t>
            </a:r>
            <a:endParaRPr lang="en-US" altLang="ko-KR" sz="16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99ED9CB-51E2-4203-A229-3B66DECC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5" y="2522794"/>
            <a:ext cx="7430239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TSP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distMat.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shortestDist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1000000000L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shortestTable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ArrayList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&gt;();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++)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table.clear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++)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table.add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Collections.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shuffle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Random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());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첫 도시 제외한 도시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셔플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table.add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        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첫 도시 추가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table.size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++)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curCity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         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현재 도시 가져옴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nextCity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table.get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      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다음 도시 가져옴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curCity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nextCity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];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현재와 다음으로 이동할 도시간 거리를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거리총합에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더해줌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shortestDist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{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현재 순환한 도시의 총합 거리가 여태까지의 최소거리보다 짧으면,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shortestDist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curDist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  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// 최소테이블 교체</a:t>
            </a:r>
            <a:b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shortestTable.clear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shortestTable.addAll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table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35ECC-4F6C-4FB5-9B4B-94D06ED02952}"/>
              </a:ext>
            </a:extLst>
          </p:cNvPr>
          <p:cNvSpPr txBox="1"/>
          <p:nvPr/>
        </p:nvSpPr>
        <p:spPr>
          <a:xfrm>
            <a:off x="5784161" y="2852755"/>
            <a:ext cx="360707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1. Distance Matrix </a:t>
            </a:r>
            <a:r>
              <a:rPr lang="en-US" altLang="ko-KR" sz="1800" dirty="0" err="1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Api</a:t>
            </a:r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 </a:t>
            </a:r>
            <a:r>
              <a:rPr lang="ko-KR" altLang="en-US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이용</a:t>
            </a:r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, </a:t>
            </a:r>
          </a:p>
          <a:p>
            <a:r>
              <a:rPr lang="ko-KR" altLang="en-US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   각 지점 간의 모든 거리 </a:t>
            </a:r>
            <a:r>
              <a:rPr lang="ko-KR" altLang="en-US" sz="1800" dirty="0" err="1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받아옴</a:t>
            </a:r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.</a:t>
            </a:r>
          </a:p>
          <a:p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2. </a:t>
            </a:r>
            <a:r>
              <a:rPr lang="ko-KR" altLang="en-US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음식점 방문 순서를 무작위로 </a:t>
            </a:r>
            <a:endParaRPr lang="en-US" altLang="ko-KR" sz="18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  <a:p>
            <a:r>
              <a:rPr lang="ko-KR" altLang="en-US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   배치 후</a:t>
            </a:r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, </a:t>
            </a:r>
            <a:r>
              <a:rPr lang="ko-KR" altLang="en-US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거리 계산</a:t>
            </a:r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. </a:t>
            </a:r>
          </a:p>
          <a:p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3. 2</a:t>
            </a:r>
            <a:r>
              <a:rPr lang="ko-KR" altLang="en-US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의 과정을 일정 횟수 반복하여 </a:t>
            </a:r>
            <a:endParaRPr lang="en-US" altLang="ko-KR" sz="1800" dirty="0">
              <a:latin typeface="함초롬돋움" panose="020B0600000101010101" charset="-127"/>
              <a:ea typeface="함초롬돋움" panose="020B0600000101010101" charset="-127"/>
              <a:cs typeface="함초롬돋움" panose="020B0600000101010101" charset="-127"/>
            </a:endParaRPr>
          </a:p>
          <a:p>
            <a:r>
              <a:rPr lang="ko-KR" altLang="en-US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   최단 경로 계산</a:t>
            </a:r>
            <a:r>
              <a:rPr lang="en-US" altLang="ko-KR" sz="1800" dirty="0"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21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EEA3AE-FF8F-4BB8-8A59-B6A37924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19" y="1987598"/>
            <a:ext cx="2204793" cy="3611840"/>
          </a:xfrm>
          <a:prstGeom prst="rect">
            <a:avLst/>
          </a:prstGeom>
        </p:spPr>
      </p:pic>
      <p:pic>
        <p:nvPicPr>
          <p:cNvPr id="29" name="Picture 2" descr="D:\Users\madeitimac\Desktop\Work\ssom\05.마케팅\phone.png">
            <a:extLst>
              <a:ext uri="{FF2B5EF4-FFF2-40B4-BE49-F238E27FC236}">
                <a16:creationId xmlns:a16="http://schemas.microsoft.com/office/drawing/2014/main" id="{253B6685-462C-49F4-BB57-6249D6B98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60323" y="1550374"/>
            <a:ext cx="2448272" cy="34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9212" y="1550374"/>
            <a:ext cx="2448272" cy="34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196" y="1550375"/>
            <a:ext cx="2448272" cy="34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20F773-76CC-4AC9-B83C-858AEBC56E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3235" y="1975946"/>
            <a:ext cx="2194714" cy="31121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240D74-F713-45B9-9BD8-D3CC766F34C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272" y="1984977"/>
            <a:ext cx="2201330" cy="3616472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" y="5049056"/>
            <a:ext cx="9906001" cy="1808943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8616" y="5213263"/>
            <a:ext cx="6195289" cy="1114357"/>
            <a:chOff x="1555927" y="877637"/>
            <a:chExt cx="6195289" cy="1114357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Google </a:t>
              </a:r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5927" y="1391218"/>
              <a:ext cx="2860794" cy="60077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Firebase Authentication </a:t>
              </a:r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기능을 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사용하여</a:t>
              </a:r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Google </a:t>
              </a:r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모서리가 둥근 직사각형 6"/>
            <p:cNvSpPr/>
            <p:nvPr/>
          </p:nvSpPr>
          <p:spPr bwMode="gray">
            <a:xfrm>
              <a:off x="5128146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여행 스케줄 리스트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90422" y="1391218"/>
              <a:ext cx="2860794" cy="60077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계정에 등록된 여행 스케줄 확인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목록 </a:t>
              </a:r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공유된 목록</a:t>
              </a:r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endPara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:a16="http://schemas.microsoft.com/office/drawing/2014/main" id="{696B4F5A-6E5A-4372-A4FF-6D9E58A7F025}"/>
              </a:ext>
            </a:extLst>
          </p:cNvPr>
          <p:cNvSpPr/>
          <p:nvPr/>
        </p:nvSpPr>
        <p:spPr bwMode="gray">
          <a:xfrm>
            <a:off x="6860323" y="5213263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 여행 스케줄 작성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39874-8584-4413-B114-DBFF44792E8B}"/>
              </a:ext>
            </a:extLst>
          </p:cNvPr>
          <p:cNvSpPr txBox="1"/>
          <p:nvPr/>
        </p:nvSpPr>
        <p:spPr>
          <a:xfrm>
            <a:off x="6514443" y="5726844"/>
            <a:ext cx="2860794" cy="6007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하단에 여행 제목과 날짜를 </a:t>
            </a:r>
            <a:endParaRPr lang="en-US" altLang="ko-KR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입력하한 후 </a:t>
            </a:r>
            <a:r>
              <a: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 여행 스케줄 작성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D42D0-BC73-483D-8065-DF84A0FBCACE}"/>
              </a:ext>
            </a:extLst>
          </p:cNvPr>
          <p:cNvSpPr txBox="1"/>
          <p:nvPr/>
        </p:nvSpPr>
        <p:spPr>
          <a:xfrm>
            <a:off x="3512840" y="504201"/>
            <a:ext cx="2848936" cy="970108"/>
          </a:xfrm>
          <a:prstGeom prst="rect">
            <a:avLst/>
          </a:prstGeom>
          <a:solidFill>
            <a:srgbClr val="FFFFFF"/>
          </a:solidFill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및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 스케줄 리스트</a:t>
            </a:r>
          </a:p>
        </p:txBody>
      </p:sp>
    </p:spTree>
    <p:extLst>
      <p:ext uri="{BB962C8B-B14F-4D97-AF65-F5344CB8AC3E}">
        <p14:creationId xmlns:p14="http://schemas.microsoft.com/office/powerpoint/2010/main" val="105342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D:\Users\madeitimac\Desktop\Work\ssom\05.마케팅\phone.png">
            <a:extLst>
              <a:ext uri="{FF2B5EF4-FFF2-40B4-BE49-F238E27FC236}">
                <a16:creationId xmlns:a16="http://schemas.microsoft.com/office/drawing/2014/main" id="{253B6685-462C-49F4-BB57-6249D6B98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60323" y="1550374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0028" y="1550374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196" y="1550374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20F773-76CC-4AC9-B83C-858AEBC56E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754" y="1984977"/>
            <a:ext cx="2184657" cy="3618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EEA3AE-FF8F-4BB8-8A59-B6A37924972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4536" y="1985588"/>
            <a:ext cx="2195791" cy="36158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240D74-F713-45B9-9BD8-D3CC766F34C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354" y="1984977"/>
            <a:ext cx="2205165" cy="3616472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" y="5483659"/>
            <a:ext cx="9906001" cy="1374340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8616" y="5573188"/>
            <a:ext cx="6195289" cy="1114357"/>
            <a:chOff x="1555927" y="877637"/>
            <a:chExt cx="6195289" cy="1114357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음식점 선택 목록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5927" y="1391218"/>
              <a:ext cx="2860794" cy="60077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선택한 음식점 목록 확인 </a:t>
              </a:r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</a:p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새 음식점 추가 </a:t>
              </a:r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 </a:t>
              </a:r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완료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모서리가 둥근 직사각형 6"/>
            <p:cNvSpPr/>
            <p:nvPr/>
          </p:nvSpPr>
          <p:spPr bwMode="gray">
            <a:xfrm>
              <a:off x="5128146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검색한 음식점 목록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90422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검색한 음식점 정보를 확인 및 선택</a:t>
              </a: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:a16="http://schemas.microsoft.com/office/drawing/2014/main" id="{696B4F5A-6E5A-4372-A4FF-6D9E58A7F025}"/>
              </a:ext>
            </a:extLst>
          </p:cNvPr>
          <p:cNvSpPr/>
          <p:nvPr/>
        </p:nvSpPr>
        <p:spPr bwMode="gray">
          <a:xfrm>
            <a:off x="6860323" y="5573188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상세정보</a:t>
            </a:r>
            <a:r>
              <a:rPr lang="en-US" altLang="ko-KR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39874-8584-4413-B114-DBFF44792E8B}"/>
              </a:ext>
            </a:extLst>
          </p:cNvPr>
          <p:cNvSpPr txBox="1"/>
          <p:nvPr/>
        </p:nvSpPr>
        <p:spPr>
          <a:xfrm>
            <a:off x="6514443" y="6086769"/>
            <a:ext cx="2860794" cy="6007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검색을 통해  선택한 음식점 </a:t>
            </a:r>
            <a:endParaRPr lang="en-US" altLang="ko-KR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상세정보 조회 및 선택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26F56B-FB5D-47C0-B36B-A129BCE0CED8}"/>
              </a:ext>
            </a:extLst>
          </p:cNvPr>
          <p:cNvSpPr txBox="1"/>
          <p:nvPr/>
        </p:nvSpPr>
        <p:spPr>
          <a:xfrm>
            <a:off x="3512840" y="757125"/>
            <a:ext cx="2848936" cy="539221"/>
          </a:xfrm>
          <a:prstGeom prst="rect">
            <a:avLst/>
          </a:prstGeom>
          <a:solidFill>
            <a:srgbClr val="FFFFFF"/>
          </a:solidFill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선택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1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0028" y="1550374"/>
            <a:ext cx="2448272" cy="398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EEA3AE-FF8F-4BB8-8A59-B6A37924972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2033" y="1985588"/>
            <a:ext cx="2180796" cy="3615861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1" y="5483659"/>
            <a:ext cx="9906001" cy="1374340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6"/>
          <p:cNvSpPr/>
          <p:nvPr/>
        </p:nvSpPr>
        <p:spPr bwMode="gray">
          <a:xfrm>
            <a:off x="3770835" y="5573188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선택 목록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3111" y="6086769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선택한 음식점 목록 조회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EDFD7-B590-4D3A-B472-6EDFCC01A7B5}"/>
              </a:ext>
            </a:extLst>
          </p:cNvPr>
          <p:cNvSpPr txBox="1"/>
          <p:nvPr/>
        </p:nvSpPr>
        <p:spPr>
          <a:xfrm>
            <a:off x="3512840" y="757125"/>
            <a:ext cx="2848936" cy="539221"/>
          </a:xfrm>
          <a:prstGeom prst="rect">
            <a:avLst/>
          </a:prstGeom>
          <a:solidFill>
            <a:srgbClr val="FFFFFF"/>
          </a:solidFill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음식점 선택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C07F6F2B-7FCD-4129-A05D-326F381A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93" y="2000070"/>
            <a:ext cx="2215018" cy="3655733"/>
          </a:xfrm>
          <a:prstGeom prst="rect">
            <a:avLst/>
          </a:prstGeom>
        </p:spPr>
      </p:pic>
      <p:pic>
        <p:nvPicPr>
          <p:cNvPr id="26" name="Picture 2" descr="D:\Users\madeitimac\Desktop\Work\ssom\05.마케팅\phone.png">
            <a:extLst>
              <a:ext uri="{FF2B5EF4-FFF2-40B4-BE49-F238E27FC236}">
                <a16:creationId xmlns:a16="http://schemas.microsoft.com/office/drawing/2014/main" id="{824CAC19-AF19-42C0-A416-796B79253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47522" y="1511427"/>
            <a:ext cx="2448272" cy="39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BBA91B-7E39-44AA-BD65-B31C2DF53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974" y="2003315"/>
            <a:ext cx="2218871" cy="36557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25C73D3-9102-4483-ADD4-FB1C8A580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60" y="1984977"/>
            <a:ext cx="2189516" cy="3561719"/>
          </a:xfrm>
          <a:prstGeom prst="rect">
            <a:avLst/>
          </a:prstGeom>
        </p:spPr>
      </p:pic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4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0629" y="1514672"/>
            <a:ext cx="2448272" cy="39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7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821" y="1514672"/>
            <a:ext cx="2448272" cy="40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3609" y="699690"/>
            <a:ext cx="2838781" cy="64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12840" y="786307"/>
            <a:ext cx="2848936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항공편 검색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1" y="5361610"/>
            <a:ext cx="9906001" cy="1496389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6"/>
          <p:cNvSpPr/>
          <p:nvPr/>
        </p:nvSpPr>
        <p:spPr bwMode="gray">
          <a:xfrm>
            <a:off x="547949" y="5527894"/>
            <a:ext cx="2384433" cy="42291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항공편 조회 및 선택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0225" y="5983790"/>
            <a:ext cx="2860794" cy="6007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선택한 여행지로 가는 항공편 </a:t>
            </a:r>
            <a:endParaRPr lang="en-US" altLang="ko-KR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조회 및 선택</a:t>
            </a:r>
          </a:p>
        </p:txBody>
      </p:sp>
      <p:sp>
        <p:nvSpPr>
          <p:cNvPr id="43" name="모서리가 둥근 직사각형 6"/>
          <p:cNvSpPr/>
          <p:nvPr/>
        </p:nvSpPr>
        <p:spPr bwMode="gray">
          <a:xfrm>
            <a:off x="3772091" y="5527894"/>
            <a:ext cx="2384433" cy="42291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선택한 항공사 예약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34367" y="5983790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선택한 항공사 예매를 위해 링크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4ADAFB-B781-48C5-84E4-012D93356171}"/>
              </a:ext>
            </a:extLst>
          </p:cNvPr>
          <p:cNvSpPr/>
          <p:nvPr/>
        </p:nvSpPr>
        <p:spPr>
          <a:xfrm>
            <a:off x="3845974" y="4640826"/>
            <a:ext cx="2218871" cy="7207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387A4021-E518-4603-9C7C-854AF5637529}"/>
              </a:ext>
            </a:extLst>
          </p:cNvPr>
          <p:cNvSpPr/>
          <p:nvPr/>
        </p:nvSpPr>
        <p:spPr bwMode="gray">
          <a:xfrm>
            <a:off x="6978984" y="5524649"/>
            <a:ext cx="2384433" cy="42291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Noto Sans Korean Medium" pitchFamily="34" charset="-127"/>
                <a:ea typeface="Noto Sans Korean Medium" pitchFamily="34" charset="-127"/>
              </a:rPr>
              <a:t>항공사 홈페이지 이동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DCAD7-4D00-43FC-B411-E3210FE628D6}"/>
              </a:ext>
            </a:extLst>
          </p:cNvPr>
          <p:cNvSpPr txBox="1"/>
          <p:nvPr/>
        </p:nvSpPr>
        <p:spPr>
          <a:xfrm>
            <a:off x="6741260" y="5980545"/>
            <a:ext cx="2860794" cy="354555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항공사 홈페이지 이동</a:t>
            </a:r>
          </a:p>
        </p:txBody>
      </p:sp>
    </p:spTree>
    <p:extLst>
      <p:ext uri="{BB962C8B-B14F-4D97-AF65-F5344CB8AC3E}">
        <p14:creationId xmlns:p14="http://schemas.microsoft.com/office/powerpoint/2010/main" val="31014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5996" y="1550374"/>
            <a:ext cx="2448272" cy="37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61732" y="1550375"/>
            <a:ext cx="2448272" cy="3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7A0B04-EBB6-4B96-BCCE-D846855141E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2053" y="1984977"/>
            <a:ext cx="2182057" cy="360541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6311F81-9E03-4364-AA8C-01A6FE4363B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3600" y="1984977"/>
            <a:ext cx="2180529" cy="3590729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3609" y="699690"/>
            <a:ext cx="2838781" cy="64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12840" y="786307"/>
            <a:ext cx="2848936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최적경로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1" y="5307625"/>
            <a:ext cx="9906001" cy="1550374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55471" y="5409908"/>
            <a:ext cx="6795058" cy="1114357"/>
            <a:chOff x="1555927" y="877637"/>
            <a:chExt cx="6795058" cy="1114357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경로탐색 모드 설정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5927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경로탐색 모드를 설정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3" name="모서리가 둥근 직사각형 6"/>
            <p:cNvSpPr/>
            <p:nvPr/>
          </p:nvSpPr>
          <p:spPr bwMode="gray">
            <a:xfrm>
              <a:off x="5727915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국내 및 해외 경로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0191" y="1391218"/>
              <a:ext cx="2860794" cy="600776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선택한 여행지 목록을 기준으로 국내 및 해외의 최적경로를 제공</a:t>
              </a: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4756248" y="6734001"/>
            <a:ext cx="393505" cy="67659"/>
            <a:chOff x="3889642" y="6762750"/>
            <a:chExt cx="576130" cy="99060"/>
          </a:xfrm>
        </p:grpSpPr>
        <p:sp>
          <p:nvSpPr>
            <p:cNvPr id="24" name="타원 23"/>
            <p:cNvSpPr/>
            <p:nvPr/>
          </p:nvSpPr>
          <p:spPr>
            <a:xfrm>
              <a:off x="4128177" y="6762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3889642" y="6762750"/>
              <a:ext cx="99060" cy="990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366712" y="6762750"/>
              <a:ext cx="99060" cy="9906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1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D:\Users\madeitimac\Desktop\Work\ssom\05.마케팅\phone.png">
            <a:extLst>
              <a:ext uri="{FF2B5EF4-FFF2-40B4-BE49-F238E27FC236}">
                <a16:creationId xmlns:a16="http://schemas.microsoft.com/office/drawing/2014/main" id="{05DEFB6E-4F31-4298-9CB0-326E310A5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48722" y="1387484"/>
            <a:ext cx="2448272" cy="40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DDE41-3FA5-4D60-A8C4-B92B8DF271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047" y="1908890"/>
            <a:ext cx="2268473" cy="373325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2E37629-901A-4D68-AE36-F866B3F9C526}"/>
              </a:ext>
            </a:extLst>
          </p:cNvPr>
          <p:cNvGrpSpPr/>
          <p:nvPr/>
        </p:nvGrpSpPr>
        <p:grpSpPr>
          <a:xfrm>
            <a:off x="1777439" y="1371395"/>
            <a:ext cx="2448272" cy="4252330"/>
            <a:chOff x="1777439" y="1371395"/>
            <a:chExt cx="2448272" cy="4252330"/>
          </a:xfrm>
        </p:grpSpPr>
        <p:pic>
          <p:nvPicPr>
            <p:cNvPr id="27" name="Picture 2" descr="D:\Users\madeitimac\Desktop\Work\ssom\05.마케팅\phone.png"/>
            <p:cNvPicPr>
              <a:picLocks noChangeAspect="1" noChangeArrowheads="1"/>
            </p:cNvPicPr>
            <p:nvPr/>
          </p:nvPicPr>
          <p:blipFill rotWithShape="1">
            <a:blip r:embed="rId2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777439" y="1371395"/>
              <a:ext cx="2448272" cy="4022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E17759-1C07-4BE3-93CD-E7CBE8589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88196" y="1897377"/>
              <a:ext cx="2248770" cy="3726348"/>
            </a:xfrm>
            <a:prstGeom prst="rect">
              <a:avLst/>
            </a:prstGeom>
          </p:spPr>
        </p:pic>
      </p:grpSp>
      <p:pic>
        <p:nvPicPr>
          <p:cNvPr id="40" name="Picture 2" descr="D:\Users\madeitimac\Desktop\Work\ssom\05.마케팅\phone.png"/>
          <p:cNvPicPr>
            <a:picLocks noChangeAspect="1" noChangeArrowheads="1"/>
          </p:cNvPicPr>
          <p:nvPr/>
        </p:nvPicPr>
        <p:blipFill rotWithShape="1">
          <a:blip r:embed="rId2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38415" y="1371396"/>
            <a:ext cx="2448272" cy="402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모서리가 둥근 직사각형 64"/>
          <p:cNvSpPr/>
          <p:nvPr/>
        </p:nvSpPr>
        <p:spPr>
          <a:xfrm>
            <a:off x="1895618" y="1018349"/>
            <a:ext cx="6114763" cy="343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Bold" pitchFamily="34" charset="-127"/>
              <a:ea typeface="Noto Sans Korean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3609" y="699690"/>
            <a:ext cx="2838781" cy="64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512840" y="786307"/>
            <a:ext cx="2848936" cy="539221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2800" spc="-300" dirty="0">
                <a:ln w="3175">
                  <a:noFill/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 및 공유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1" y="5416888"/>
            <a:ext cx="9906001" cy="1441111"/>
          </a:xfrm>
          <a:prstGeom prst="rect">
            <a:avLst/>
          </a:prstGeom>
          <a:gradFill>
            <a:gsLst>
              <a:gs pos="29000">
                <a:schemeClr val="bg1">
                  <a:lumMod val="95000"/>
                </a:schemeClr>
              </a:gs>
              <a:gs pos="57000">
                <a:schemeClr val="bg1"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539782" y="5535836"/>
            <a:ext cx="2860794" cy="868136"/>
            <a:chOff x="1555927" y="877637"/>
            <a:chExt cx="2860794" cy="868136"/>
          </a:xfrm>
        </p:grpSpPr>
        <p:sp>
          <p:nvSpPr>
            <p:cNvPr id="55" name="모서리가 둥근 직사각형 6"/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공유 하기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55927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Google </a:t>
              </a:r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이메일로 공유하기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1" name="제목 1"/>
          <p:cNvSpPr txBox="1">
            <a:spLocks/>
          </p:cNvSpPr>
          <p:nvPr/>
        </p:nvSpPr>
        <p:spPr>
          <a:xfrm>
            <a:off x="382447" y="871362"/>
            <a:ext cx="2961911" cy="3664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ko-KR" altLang="en-US" sz="2800" spc="-100" dirty="0">
                <a:ln w="3175">
                  <a:noFill/>
                </a:ln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 </a:t>
            </a:r>
            <a:endParaRPr lang="en-US" altLang="ko-KR" sz="2800" spc="-300" dirty="0">
              <a:ln w="3175">
                <a:noFill/>
              </a:ln>
              <a:gradFill>
                <a:gsLst>
                  <a:gs pos="0">
                    <a:schemeClr val="accent5"/>
                  </a:gs>
                  <a:gs pos="100000">
                    <a:schemeClr val="accent5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64CDBA-2E60-40E2-93B9-427ACC4C122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447" y="1627603"/>
            <a:ext cx="1958271" cy="1298643"/>
          </a:xfrm>
          <a:prstGeom prst="rect">
            <a:avLst/>
          </a:prstGeom>
        </p:spPr>
      </p:pic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9EF554FE-7447-40E4-975C-283EF9E7C086}"/>
              </a:ext>
            </a:extLst>
          </p:cNvPr>
          <p:cNvSpPr/>
          <p:nvPr/>
        </p:nvSpPr>
        <p:spPr bwMode="gray">
          <a:xfrm>
            <a:off x="7038415" y="5515649"/>
            <a:ext cx="2384433" cy="47642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공유 및 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CB6F9-E66E-4220-AD93-9F32B350FF95}"/>
              </a:ext>
            </a:extLst>
          </p:cNvPr>
          <p:cNvSpPr txBox="1"/>
          <p:nvPr/>
        </p:nvSpPr>
        <p:spPr>
          <a:xfrm>
            <a:off x="6800691" y="6029230"/>
            <a:ext cx="2860794" cy="600776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/>
            <a:r>
              <a:rPr lang="ko-KR" altLang="en-US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공유한 친구들과 함께 여행 목적지와 계획을 관리</a:t>
            </a:r>
            <a:endParaRPr lang="en-US" altLang="ko-KR" sz="1600" spc="-1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F45645F-68AC-4BFE-AC5A-B0D5CF5FCDFC}"/>
              </a:ext>
            </a:extLst>
          </p:cNvPr>
          <p:cNvGrpSpPr/>
          <p:nvPr/>
        </p:nvGrpSpPr>
        <p:grpSpPr>
          <a:xfrm>
            <a:off x="4247656" y="5530502"/>
            <a:ext cx="2860794" cy="868136"/>
            <a:chOff x="1555927" y="877637"/>
            <a:chExt cx="2860794" cy="868136"/>
          </a:xfrm>
        </p:grpSpPr>
        <p:sp>
          <p:nvSpPr>
            <p:cNvPr id="29" name="모서리가 둥근 직사각형 6">
              <a:extLst>
                <a:ext uri="{FF2B5EF4-FFF2-40B4-BE49-F238E27FC236}">
                  <a16:creationId xmlns:a16="http://schemas.microsoft.com/office/drawing/2014/main" id="{89C0BF86-B7BC-49C1-A3CE-0D2C37528291}"/>
                </a:ext>
              </a:extLst>
            </p:cNvPr>
            <p:cNvSpPr/>
            <p:nvPr/>
          </p:nvSpPr>
          <p:spPr bwMode="gray">
            <a:xfrm>
              <a:off x="1793651" y="877637"/>
              <a:ext cx="2384433" cy="4764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spc="-1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공유 확인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4F89D2-3D5F-4580-889B-A9D67978CFB0}"/>
                </a:ext>
              </a:extLst>
            </p:cNvPr>
            <p:cNvSpPr txBox="1"/>
            <p:nvPr/>
          </p:nvSpPr>
          <p:spPr>
            <a:xfrm>
              <a:off x="1555927" y="1391218"/>
              <a:ext cx="2860794" cy="354555"/>
            </a:xfrm>
            <a:prstGeom prst="rect">
              <a:avLst/>
            </a:prstGeom>
            <a:noFill/>
          </p:spPr>
          <p:txBody>
            <a:bodyPr wrap="square" lIns="107287" tIns="53643" rIns="107287" bIns="53643" rtlCol="0">
              <a:spAutoFit/>
            </a:bodyPr>
            <a:lstStyle/>
            <a:p>
              <a:pPr algn="ctr"/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수락  </a:t>
              </a:r>
              <a:r>
                <a:rPr lang="en-US" altLang="ko-KR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or </a:t>
              </a:r>
              <a:r>
                <a:rPr lang="ko-KR" altLang="en-US" sz="1600" spc="-180" dirty="0"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16200000" scaled="1"/>
                    <a:tileRect/>
                  </a:gra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거절</a:t>
              </a:r>
              <a:endParaRPr lang="en-US" altLang="ko-KR" sz="1600" spc="-1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F440474-9BE0-4D59-B8F2-AC479F7CA5FB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063712" y="1976116"/>
            <a:ext cx="1500232" cy="340049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D13B55-FF3D-448B-9ED6-EBEB5E908BA4}"/>
              </a:ext>
            </a:extLst>
          </p:cNvPr>
          <p:cNvGrpSpPr/>
          <p:nvPr/>
        </p:nvGrpSpPr>
        <p:grpSpPr>
          <a:xfrm>
            <a:off x="7151750" y="1875066"/>
            <a:ext cx="2237496" cy="3572626"/>
            <a:chOff x="7151750" y="1875066"/>
            <a:chExt cx="2237496" cy="357262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1775ACA-7DBC-42B5-B06F-47DE14527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51750" y="1875066"/>
              <a:ext cx="2237496" cy="3572626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3B9FE3CC-7FE7-424B-9C05-6BB47E218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57720" y="2365833"/>
              <a:ext cx="2219960" cy="1177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7100000">
            <a:off x="-891754" y="3595416"/>
            <a:ext cx="4063408" cy="3052898"/>
            <a:chOff x="-415543" y="-235783"/>
            <a:chExt cx="6022487" cy="4524783"/>
          </a:xfrm>
        </p:grpSpPr>
        <p:sp>
          <p:nvSpPr>
            <p:cNvPr id="8" name="직사각형 7"/>
            <p:cNvSpPr/>
            <p:nvPr/>
          </p:nvSpPr>
          <p:spPr>
            <a:xfrm rot="19928950">
              <a:off x="-415543" y="924252"/>
              <a:ext cx="6022487" cy="447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8164072">
              <a:off x="-645210" y="2008133"/>
              <a:ext cx="4524783" cy="369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 rot="6503895">
            <a:off x="6873027" y="226277"/>
            <a:ext cx="4063408" cy="3052898"/>
            <a:chOff x="-415543" y="-235783"/>
            <a:chExt cx="6022487" cy="4524783"/>
          </a:xfrm>
        </p:grpSpPr>
        <p:sp>
          <p:nvSpPr>
            <p:cNvPr id="11" name="직사각형 10"/>
            <p:cNvSpPr/>
            <p:nvPr/>
          </p:nvSpPr>
          <p:spPr>
            <a:xfrm rot="19928950">
              <a:off x="-415543" y="924252"/>
              <a:ext cx="6022487" cy="447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8164072">
              <a:off x="-645210" y="2008133"/>
              <a:ext cx="4524783" cy="369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77F8EC-E8ED-4318-AF55-3E17E5C96D7B}"/>
              </a:ext>
            </a:extLst>
          </p:cNvPr>
          <p:cNvSpPr txBox="1"/>
          <p:nvPr/>
        </p:nvSpPr>
        <p:spPr>
          <a:xfrm>
            <a:off x="3693635" y="875036"/>
            <a:ext cx="226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CONTENT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60531" y="2061416"/>
            <a:ext cx="78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First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71124" y="2575193"/>
            <a:ext cx="1169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spc="-10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Second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71124" y="3168842"/>
            <a:ext cx="10961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4032D-3FE1-4CCE-AAAE-D3C1F029FCC6}"/>
              </a:ext>
            </a:extLst>
          </p:cNvPr>
          <p:cNvSpPr txBox="1"/>
          <p:nvPr/>
        </p:nvSpPr>
        <p:spPr>
          <a:xfrm>
            <a:off x="4416719" y="2061416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 배경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8C17F9-56CF-4E73-9D98-1C14CCBC036A}"/>
              </a:ext>
            </a:extLst>
          </p:cNvPr>
          <p:cNvSpPr/>
          <p:nvPr/>
        </p:nvSpPr>
        <p:spPr>
          <a:xfrm>
            <a:off x="3033630" y="3727322"/>
            <a:ext cx="1133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Fourth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289464-228C-47EE-9ECD-00A342104C23}"/>
              </a:ext>
            </a:extLst>
          </p:cNvPr>
          <p:cNvSpPr/>
          <p:nvPr/>
        </p:nvSpPr>
        <p:spPr>
          <a:xfrm>
            <a:off x="3339354" y="4331745"/>
            <a:ext cx="827919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Fifth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848D1C-0428-415E-B0EB-BB1D135C43E1}"/>
              </a:ext>
            </a:extLst>
          </p:cNvPr>
          <p:cNvSpPr/>
          <p:nvPr/>
        </p:nvSpPr>
        <p:spPr>
          <a:xfrm>
            <a:off x="3339354" y="4936168"/>
            <a:ext cx="827919" cy="461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Sixth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B4B80-65AD-442B-8D9B-70BED9477650}"/>
              </a:ext>
            </a:extLst>
          </p:cNvPr>
          <p:cNvSpPr txBox="1"/>
          <p:nvPr/>
        </p:nvSpPr>
        <p:spPr>
          <a:xfrm>
            <a:off x="4417820" y="2639861"/>
            <a:ext cx="24352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벤치마킹 및 차별성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6D010-DCD4-4198-A6BC-8857D1B30B9F}"/>
              </a:ext>
            </a:extLst>
          </p:cNvPr>
          <p:cNvSpPr txBox="1"/>
          <p:nvPr/>
        </p:nvSpPr>
        <p:spPr>
          <a:xfrm>
            <a:off x="4410481" y="3210241"/>
            <a:ext cx="16514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및 요약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D58E8-A891-4820-AA1A-05A19EBF927D}"/>
              </a:ext>
            </a:extLst>
          </p:cNvPr>
          <p:cNvSpPr txBox="1"/>
          <p:nvPr/>
        </p:nvSpPr>
        <p:spPr>
          <a:xfrm>
            <a:off x="4395268" y="3769746"/>
            <a:ext cx="13099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 설명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FFFBF-F9B0-4240-9991-C72A4EF28B7D}"/>
              </a:ext>
            </a:extLst>
          </p:cNvPr>
          <p:cNvSpPr txBox="1"/>
          <p:nvPr/>
        </p:nvSpPr>
        <p:spPr>
          <a:xfrm>
            <a:off x="4377606" y="4359143"/>
            <a:ext cx="12298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시나리오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82792D-15F6-4E8D-8A4A-2DB6A42E02DE}"/>
              </a:ext>
            </a:extLst>
          </p:cNvPr>
          <p:cNvSpPr/>
          <p:nvPr/>
        </p:nvSpPr>
        <p:spPr>
          <a:xfrm>
            <a:off x="2684834" y="5550184"/>
            <a:ext cx="1482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400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Seventh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40B63-08F9-45B4-93F4-DDA1BF1759FB}"/>
              </a:ext>
            </a:extLst>
          </p:cNvPr>
          <p:cNvSpPr txBox="1"/>
          <p:nvPr/>
        </p:nvSpPr>
        <p:spPr>
          <a:xfrm>
            <a:off x="4397062" y="4982887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8D04C1-F296-4A88-BD12-4A3B462DE8F1}"/>
              </a:ext>
            </a:extLst>
          </p:cNvPr>
          <p:cNvSpPr txBox="1"/>
          <p:nvPr/>
        </p:nvSpPr>
        <p:spPr>
          <a:xfrm>
            <a:off x="4396064" y="5554856"/>
            <a:ext cx="13099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62228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2447" y="601008"/>
            <a:ext cx="2961911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8251" y="146907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9F2E6-8BA8-49A9-99A6-2D36D0372E18}"/>
              </a:ext>
            </a:extLst>
          </p:cNvPr>
          <p:cNvSpPr txBox="1"/>
          <p:nvPr/>
        </p:nvSpPr>
        <p:spPr>
          <a:xfrm>
            <a:off x="498251" y="1747807"/>
            <a:ext cx="8502649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이유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식도락 여행에 대한 관심 상승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여행 앱에 부족하다고 느낀 여행 스케줄러 작성 기능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 기능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해외 식도락 여행을 테마로 스케줄을 작성하여 최적 경로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공항 정보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공유 및 관리 기능 제공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 효과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사용자들이 장소에 구애 받지 않고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어디에서나 자신이 원하는 여행스케줄을</a:t>
            </a: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작성하고 실시간으로 지인과 공유 및 일정 관리를 할 수 있을 것을 기대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03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23414" y="3067056"/>
            <a:ext cx="3259171" cy="723887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40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40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01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선정 배경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841412-839D-4610-BF08-A55B9657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80" y="1929106"/>
            <a:ext cx="2819400" cy="3590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92228-AAF5-4C7A-9809-74EA667D8A3E}"/>
              </a:ext>
            </a:extLst>
          </p:cNvPr>
          <p:cNvSpPr txBox="1"/>
          <p:nvPr/>
        </p:nvSpPr>
        <p:spPr>
          <a:xfrm>
            <a:off x="1104580" y="5550226"/>
            <a:ext cx="398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테마여행 선호도 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위는 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식도락 여행</a:t>
            </a:r>
            <a:r>
              <a:rPr lang="en-US" altLang="ko-KR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’…</a:t>
            </a:r>
            <a:endParaRPr lang="ko-KR" altLang="en-US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2C44E-E281-42E4-AB76-9873E0521E10}"/>
              </a:ext>
            </a:extLst>
          </p:cNvPr>
          <p:cNvSpPr txBox="1"/>
          <p:nvPr/>
        </p:nvSpPr>
        <p:spPr>
          <a:xfrm>
            <a:off x="1104580" y="6167979"/>
            <a:ext cx="3982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B5B5B5"/>
                </a:solidFill>
              </a:rPr>
              <a:t>중앙일보 </a:t>
            </a:r>
            <a:r>
              <a:rPr lang="en-US" altLang="ko-KR" sz="1100" dirty="0">
                <a:solidFill>
                  <a:srgbClr val="B5B5B5"/>
                </a:solidFill>
              </a:rPr>
              <a:t>2017.07.05</a:t>
            </a:r>
            <a:endParaRPr lang="ko-KR" altLang="en-US" sz="1600" dirty="0">
              <a:solidFill>
                <a:srgbClr val="B5B5B5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70CC73-3731-4282-8015-1B1AC266DD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28" y="1932034"/>
            <a:ext cx="4088376" cy="1668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B223BC-36ED-4B0C-8452-01142DB5B0A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28" y="3752630"/>
            <a:ext cx="4088376" cy="16645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90285D-139C-498D-9ABD-A42006AB1B9A}"/>
              </a:ext>
            </a:extLst>
          </p:cNvPr>
          <p:cNvSpPr txBox="1"/>
          <p:nvPr/>
        </p:nvSpPr>
        <p:spPr>
          <a:xfrm>
            <a:off x="4482539" y="5580033"/>
            <a:ext cx="417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식도락 테마 여행 프로그램 인기</a:t>
            </a:r>
          </a:p>
        </p:txBody>
      </p:sp>
    </p:spTree>
    <p:extLst>
      <p:ext uri="{BB962C8B-B14F-4D97-AF65-F5344CB8AC3E}">
        <p14:creationId xmlns:p14="http://schemas.microsoft.com/office/powerpoint/2010/main" val="3587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 txBox="1">
            <a:spLocks/>
          </p:cNvSpPr>
          <p:nvPr/>
        </p:nvSpPr>
        <p:spPr>
          <a:xfrm>
            <a:off x="7527190" y="4039644"/>
            <a:ext cx="649073" cy="2959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Korean Bold" pitchFamily="34" charset="-127"/>
                <a:ea typeface="Noto Sans Korean Bold" pitchFamily="34" charset="-127"/>
                <a:cs typeface="+mj-cs"/>
              </a:rPr>
              <a:t>Text</a:t>
            </a:r>
            <a:endParaRPr kumimoji="0" lang="ko-KR" altLang="en-US" sz="14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Korean Bold" pitchFamily="34" charset="-127"/>
              <a:ea typeface="Noto Sans Korean Bold" pitchFamily="34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 마킹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벤치마킹 아이템 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Trip.com </a:t>
            </a: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애플리케이션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12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8E26415E-3473-4201-89AD-15801F122951}"/>
              </a:ext>
            </a:extLst>
          </p:cNvPr>
          <p:cNvSpPr txBox="1">
            <a:spLocks/>
          </p:cNvSpPr>
          <p:nvPr/>
        </p:nvSpPr>
        <p:spPr>
          <a:xfrm>
            <a:off x="6748688" y="2214612"/>
            <a:ext cx="2642551" cy="12074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 기능 </a:t>
            </a:r>
            <a:r>
              <a:rPr lang="en-US" altLang="ko-KR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실시간으로 </a:t>
            </a:r>
            <a:r>
              <a:rPr lang="ko-KR" altLang="en-US" sz="14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</a:t>
            </a: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ko-KR" altLang="en-US" sz="14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항공권</a:t>
            </a: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체크할 수 있도록 서비스를 제공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0AF0EAA-46B2-4160-84C1-7C9A7C85AF26}"/>
              </a:ext>
            </a:extLst>
          </p:cNvPr>
          <p:cNvSpPr txBox="1">
            <a:spLocks/>
          </p:cNvSpPr>
          <p:nvPr/>
        </p:nvSpPr>
        <p:spPr>
          <a:xfrm>
            <a:off x="6748688" y="3370424"/>
            <a:ext cx="2786266" cy="212637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점 </a:t>
            </a:r>
            <a:r>
              <a:rPr lang="en-US" altLang="ko-KR" sz="1400" spc="-8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 일정 작성</a:t>
            </a: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spc="-80" dirty="0" err="1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미지원</a:t>
            </a: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간 </a:t>
            </a:r>
            <a:r>
              <a:rPr lang="ko-KR" altLang="en-US" sz="1400" b="1" spc="-8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공유</a:t>
            </a:r>
            <a:r>
              <a:rPr lang="ko-KR" altLang="en-US" sz="14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수정</a:t>
            </a:r>
            <a:r>
              <a:rPr lang="en-US" altLang="ko-KR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spc="-8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추천 경로 안내</a:t>
            </a:r>
            <a:r>
              <a:rPr lang="en-US" altLang="ko-KR" sz="1400" b="1" spc="-8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등의 편의 기능 부족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6B4B0-3306-4A0E-8694-AEC359787C1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501" y="2216961"/>
            <a:ext cx="4058474" cy="3540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F3798A-3F5E-4EC1-A181-66947458C9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12975" y="2176669"/>
            <a:ext cx="2019174" cy="36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4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 마킹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벤치마킹 아이템 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spc="-80" dirty="0" err="1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스투비</a:t>
            </a: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spc="-80" dirty="0" err="1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플래너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12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8E26415E-3473-4201-89AD-15801F122951}"/>
              </a:ext>
            </a:extLst>
          </p:cNvPr>
          <p:cNvSpPr txBox="1">
            <a:spLocks/>
          </p:cNvSpPr>
          <p:nvPr/>
        </p:nvSpPr>
        <p:spPr>
          <a:xfrm>
            <a:off x="7002070" y="2297225"/>
            <a:ext cx="2436787" cy="120748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제공하는 기능 </a:t>
            </a:r>
            <a:r>
              <a:rPr lang="en-US" altLang="ko-KR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패키지 여행 등 여행 정보 제공</a:t>
            </a: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도시간 여행계획 작성</a:t>
            </a: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도시간 </a:t>
            </a:r>
            <a:r>
              <a:rPr lang="ko-KR" altLang="en-US" sz="1400" spc="-80" dirty="0" err="1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길찾기</a:t>
            </a: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40AF0EAA-46B2-4160-84C1-7C9A7C85AF26}"/>
              </a:ext>
            </a:extLst>
          </p:cNvPr>
          <p:cNvSpPr txBox="1">
            <a:spLocks/>
          </p:cNvSpPr>
          <p:nvPr/>
        </p:nvSpPr>
        <p:spPr>
          <a:xfrm>
            <a:off x="7002070" y="4096887"/>
            <a:ext cx="2569311" cy="157433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부족한 점 </a:t>
            </a:r>
            <a:r>
              <a:rPr lang="en-US" altLang="ko-KR" sz="1400" spc="-8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b="1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 일정 공유</a:t>
            </a: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spc="-80" dirty="0" err="1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미지원</a:t>
            </a: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여행 정보 패키지만 제공</a:t>
            </a: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원하는 음식점</a:t>
            </a:r>
            <a:r>
              <a:rPr lang="en-US" altLang="ko-KR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호텔 등 검색 불가</a:t>
            </a:r>
            <a:r>
              <a:rPr lang="en-US" altLang="ko-KR" sz="14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74ED7A-ABFE-40D7-8E96-21B1BA6CCE8F}"/>
              </a:ext>
            </a:extLst>
          </p:cNvPr>
          <p:cNvGrpSpPr/>
          <p:nvPr/>
        </p:nvGrpSpPr>
        <p:grpSpPr>
          <a:xfrm>
            <a:off x="382448" y="2235098"/>
            <a:ext cx="6212120" cy="3281120"/>
            <a:chOff x="498251" y="2093801"/>
            <a:chExt cx="6876585" cy="3592079"/>
          </a:xfrm>
        </p:grpSpPr>
        <p:sp>
          <p:nvSpPr>
            <p:cNvPr id="24" name="제목 1"/>
            <p:cNvSpPr txBox="1">
              <a:spLocks/>
            </p:cNvSpPr>
            <p:nvPr/>
          </p:nvSpPr>
          <p:spPr>
            <a:xfrm>
              <a:off x="4992712" y="4084800"/>
              <a:ext cx="1038604" cy="29597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to Sans Korean Bold" pitchFamily="34" charset="-127"/>
                  <a:ea typeface="Noto Sans Korean Bold" pitchFamily="34" charset="-127"/>
                  <a:cs typeface="+mj-cs"/>
                </a:rPr>
                <a:t>Text</a:t>
              </a:r>
              <a:endParaRPr kumimoji="0" lang="ko-KR" altLang="en-US" sz="24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Korean Bold" pitchFamily="34" charset="-127"/>
                <a:ea typeface="Noto Sans Korean Bold" pitchFamily="34" charset="-127"/>
                <a:cs typeface="+mj-cs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E8CA725-B4FD-4E5C-9568-B284CE5AE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251" y="2113679"/>
              <a:ext cx="4610462" cy="357220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25A24F9-D0F5-4159-8258-98DFAAFFC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98774" y="2093801"/>
              <a:ext cx="2276062" cy="3583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7162058" y="3627732"/>
            <a:ext cx="1248139" cy="351923"/>
          </a:xfrm>
          <a:prstGeom prst="roundRect">
            <a:avLst>
              <a:gd name="adj" fmla="val 430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 rot="16200000">
            <a:off x="6553703" y="3573154"/>
            <a:ext cx="2296138" cy="2487483"/>
          </a:xfrm>
          <a:prstGeom prst="roundRect">
            <a:avLst>
              <a:gd name="adj" fmla="val 32017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59440" y="3627732"/>
            <a:ext cx="1248139" cy="351923"/>
          </a:xfrm>
          <a:prstGeom prst="roundRect">
            <a:avLst>
              <a:gd name="adj" fmla="val 112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7129305" y="3655704"/>
            <a:ext cx="1038604" cy="2959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lvl="0" algn="ctr" defTabSz="914400">
              <a:spcBef>
                <a:spcPct val="0"/>
              </a:spcBef>
              <a:defRPr/>
            </a:pPr>
            <a:r>
              <a:rPr lang="ko-KR" altLang="en-US" sz="140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</a:rPr>
              <a:t>음식점 검색</a:t>
            </a:r>
            <a:endParaRPr kumimoji="0" lang="ko-KR" altLang="en-US" sz="24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Korean Bold" pitchFamily="34" charset="-127"/>
              <a:ea typeface="Noto Sans Korean Bold" pitchFamily="34" charset="-127"/>
              <a:cs typeface="+mj-cs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7EE7B6BD-83DF-4423-87F7-94CB21EA3009}"/>
              </a:ext>
            </a:extLst>
          </p:cNvPr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차별성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B598D6-3CC1-408E-BB91-985A3B25E472}"/>
              </a:ext>
            </a:extLst>
          </p:cNvPr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8E26415E-3473-4201-89AD-15801F122951}"/>
              </a:ext>
            </a:extLst>
          </p:cNvPr>
          <p:cNvSpPr txBox="1">
            <a:spLocks/>
          </p:cNvSpPr>
          <p:nvPr/>
        </p:nvSpPr>
        <p:spPr>
          <a:xfrm>
            <a:off x="532288" y="1535219"/>
            <a:ext cx="7202011" cy="15696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2200" spc="-8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작성한 여행 일정을 친구와 실시간 공유</a:t>
            </a:r>
            <a:endParaRPr lang="en-US" altLang="ko-KR" sz="2200" spc="-8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2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해외 음식점을 중심으로 스케줄 작성 및 경로 추천</a:t>
            </a:r>
            <a:r>
              <a:rPr lang="ko-KR" altLang="en-US" sz="2200" spc="-8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2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ko-KR" altLang="en-US" sz="2200" spc="-8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구글에서 제공하는 음식점 평점 기준으로 음식점 검색</a:t>
            </a:r>
            <a:endParaRPr lang="en-US" altLang="ko-KR" sz="2200" spc="-8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6" name="모서리가 둥근 직사각형 19">
            <a:extLst>
              <a:ext uri="{FF2B5EF4-FFF2-40B4-BE49-F238E27FC236}">
                <a16:creationId xmlns:a16="http://schemas.microsoft.com/office/drawing/2014/main" id="{8A97F446-A858-4E5F-B5E2-FCFD73DE52E4}"/>
              </a:ext>
            </a:extLst>
          </p:cNvPr>
          <p:cNvSpPr/>
          <p:nvPr/>
        </p:nvSpPr>
        <p:spPr>
          <a:xfrm>
            <a:off x="1521221" y="3621857"/>
            <a:ext cx="1248139" cy="351923"/>
          </a:xfrm>
          <a:prstGeom prst="roundRect">
            <a:avLst>
              <a:gd name="adj" fmla="val 430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C6E0B6AB-DA88-41B8-B4B9-BF860E0040B1}"/>
              </a:ext>
            </a:extLst>
          </p:cNvPr>
          <p:cNvSpPr/>
          <p:nvPr/>
        </p:nvSpPr>
        <p:spPr>
          <a:xfrm rot="16200000">
            <a:off x="923743" y="3567279"/>
            <a:ext cx="2296138" cy="2487483"/>
          </a:xfrm>
          <a:prstGeom prst="roundRect">
            <a:avLst>
              <a:gd name="adj" fmla="val 32017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1">
            <a:extLst>
              <a:ext uri="{FF2B5EF4-FFF2-40B4-BE49-F238E27FC236}">
                <a16:creationId xmlns:a16="http://schemas.microsoft.com/office/drawing/2014/main" id="{2D82E3E0-13D1-46C8-914E-A0DD8409F9FD}"/>
              </a:ext>
            </a:extLst>
          </p:cNvPr>
          <p:cNvSpPr/>
          <p:nvPr/>
        </p:nvSpPr>
        <p:spPr>
          <a:xfrm>
            <a:off x="1403055" y="3621857"/>
            <a:ext cx="1248139" cy="351923"/>
          </a:xfrm>
          <a:prstGeom prst="roundRect">
            <a:avLst>
              <a:gd name="adj" fmla="val 112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7F7D1C24-7CA2-4F97-B254-F4EE9A86F7C3}"/>
              </a:ext>
            </a:extLst>
          </p:cNvPr>
          <p:cNvSpPr txBox="1">
            <a:spLocks/>
          </p:cNvSpPr>
          <p:nvPr/>
        </p:nvSpPr>
        <p:spPr>
          <a:xfrm>
            <a:off x="1507822" y="3649829"/>
            <a:ext cx="1038604" cy="2959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Korean Bold" pitchFamily="34" charset="-127"/>
                <a:ea typeface="Noto Sans Korean Bold" pitchFamily="34" charset="-127"/>
                <a:cs typeface="+mj-cs"/>
              </a:rPr>
              <a:t>실시간 공유</a:t>
            </a:r>
            <a:endParaRPr kumimoji="0" lang="ko-KR" altLang="en-US" sz="24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Korean Bold" pitchFamily="34" charset="-127"/>
              <a:ea typeface="Noto Sans Korean Bold" pitchFamily="34" charset="-127"/>
              <a:cs typeface="+mj-cs"/>
            </a:endParaRPr>
          </a:p>
        </p:txBody>
      </p:sp>
      <p:pic>
        <p:nvPicPr>
          <p:cNvPr id="30" name="Picture 5">
            <a:extLst>
              <a:ext uri="{FF2B5EF4-FFF2-40B4-BE49-F238E27FC236}">
                <a16:creationId xmlns:a16="http://schemas.microsoft.com/office/drawing/2014/main" id="{9C0EF971-B767-4651-A2B4-606A906A4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3849" y="4219152"/>
            <a:ext cx="2094627" cy="139844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D8ED1EC9-EE3D-4CBC-A8B0-73FC1D2022DE}"/>
              </a:ext>
            </a:extLst>
          </p:cNvPr>
          <p:cNvSpPr/>
          <p:nvPr/>
        </p:nvSpPr>
        <p:spPr>
          <a:xfrm>
            <a:off x="4326279" y="3627732"/>
            <a:ext cx="1248139" cy="351923"/>
          </a:xfrm>
          <a:prstGeom prst="roundRect">
            <a:avLst>
              <a:gd name="adj" fmla="val 4305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12">
            <a:extLst>
              <a:ext uri="{FF2B5EF4-FFF2-40B4-BE49-F238E27FC236}">
                <a16:creationId xmlns:a16="http://schemas.microsoft.com/office/drawing/2014/main" id="{8C3FA68C-5774-4D61-907E-935506D39587}"/>
              </a:ext>
            </a:extLst>
          </p:cNvPr>
          <p:cNvSpPr/>
          <p:nvPr/>
        </p:nvSpPr>
        <p:spPr>
          <a:xfrm rot="16200000">
            <a:off x="3693112" y="3573154"/>
            <a:ext cx="2296138" cy="2487483"/>
          </a:xfrm>
          <a:prstGeom prst="roundRect">
            <a:avLst>
              <a:gd name="adj" fmla="val 32017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C39724F1-8FA8-4D0E-A95E-31F89C980FED}"/>
              </a:ext>
            </a:extLst>
          </p:cNvPr>
          <p:cNvSpPr/>
          <p:nvPr/>
        </p:nvSpPr>
        <p:spPr>
          <a:xfrm>
            <a:off x="4199656" y="3627732"/>
            <a:ext cx="1248139" cy="351923"/>
          </a:xfrm>
          <a:prstGeom prst="roundRect">
            <a:avLst>
              <a:gd name="adj" fmla="val 112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81CA2102-F216-487B-9D85-E134E65D5891}"/>
              </a:ext>
            </a:extLst>
          </p:cNvPr>
          <p:cNvSpPr txBox="1">
            <a:spLocks/>
          </p:cNvSpPr>
          <p:nvPr/>
        </p:nvSpPr>
        <p:spPr>
          <a:xfrm>
            <a:off x="4304423" y="3655704"/>
            <a:ext cx="1038604" cy="2959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schemeClr val="bg1"/>
                </a:solidFill>
                <a:latin typeface="Noto Sans Korean Bold" pitchFamily="34" charset="-127"/>
                <a:ea typeface="Noto Sans Korean Bold" pitchFamily="34" charset="-127"/>
                <a:cs typeface="+mj-cs"/>
              </a:rPr>
              <a:t>추천 경로</a:t>
            </a:r>
            <a:endParaRPr kumimoji="0" lang="ko-KR" altLang="en-US" sz="24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Korean Bold" pitchFamily="34" charset="-127"/>
              <a:ea typeface="Noto Sans Korean Bold" pitchFamily="34" charset="-127"/>
              <a:cs typeface="+mj-cs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46F5DB2D-4E30-4EDD-A3BB-DF3D27E83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26762" y="4225027"/>
            <a:ext cx="1844038" cy="1398442"/>
          </a:xfrm>
          <a:prstGeom prst="roundRect">
            <a:avLst>
              <a:gd name="adj" fmla="val 2503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5870B4-40BE-42DA-87DD-2733BCE91A5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493" y="4219152"/>
            <a:ext cx="1841785" cy="13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C441499-D321-4A87-9B21-6DB1473F6333}"/>
              </a:ext>
            </a:extLst>
          </p:cNvPr>
          <p:cNvGrpSpPr/>
          <p:nvPr/>
        </p:nvGrpSpPr>
        <p:grpSpPr>
          <a:xfrm>
            <a:off x="212420" y="2052842"/>
            <a:ext cx="9496360" cy="4088370"/>
            <a:chOff x="-1674360" y="4106706"/>
            <a:chExt cx="8705542" cy="4088370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68CD33A1-5A0E-4507-A9A6-7A4FA6EF1C73}"/>
                </a:ext>
              </a:extLst>
            </p:cNvPr>
            <p:cNvSpPr/>
            <p:nvPr/>
          </p:nvSpPr>
          <p:spPr>
            <a:xfrm>
              <a:off x="-1674360" y="4106706"/>
              <a:ext cx="8705542" cy="1493617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여행지 선정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926D37-1D95-4533-A8F7-F79F95B66ABB}"/>
                </a:ext>
              </a:extLst>
            </p:cNvPr>
            <p:cNvSpPr/>
            <p:nvPr/>
          </p:nvSpPr>
          <p:spPr>
            <a:xfrm>
              <a:off x="-1674360" y="5236647"/>
              <a:ext cx="1881341" cy="2958429"/>
            </a:xfrm>
            <a:prstGeom prst="rect">
              <a:avLst/>
            </a:prstGeom>
            <a:solidFill>
              <a:srgbClr val="FBFBFB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음식점 선정</a:t>
              </a:r>
            </a:p>
          </p:txBody>
        </p:sp>
      </p:grpSp>
      <p:sp>
        <p:nvSpPr>
          <p:cNvPr id="8" name="제목 1"/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및 요약</a:t>
            </a:r>
            <a:endParaRPr lang="en-US" altLang="ko-KR" sz="2000" b="1" spc="-100" dirty="0">
              <a:solidFill>
                <a:schemeClr val="accent5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Google Firebase</a:t>
            </a: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이용한 실시간 공유 해외 여행 스케줄러 앱 개발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390702" y="1518071"/>
            <a:ext cx="8236960" cy="792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프로젝트는 해외 여행 중 들리고 싶은 맛집을 기준으로 스케줄러를 작성하면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항공편 및 최적경로를 제공해주고 작성한 스케쥴을</a:t>
            </a:r>
            <a:endParaRPr lang="en-US" altLang="ko-KR" sz="1200" spc="-80" dirty="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친구와 공유 할 수 있는 앱이다</a:t>
            </a:r>
            <a:r>
              <a:rPr lang="en-US" altLang="ko-KR" sz="1200" spc="-80" dirty="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F5BAE0-8C32-4F1E-8DA0-26DAF5CF67FB}"/>
              </a:ext>
            </a:extLst>
          </p:cNvPr>
          <p:cNvGrpSpPr/>
          <p:nvPr/>
        </p:nvGrpSpPr>
        <p:grpSpPr>
          <a:xfrm>
            <a:off x="2207908" y="2292684"/>
            <a:ext cx="7500872" cy="3968154"/>
            <a:chOff x="1220797" y="2198691"/>
            <a:chExt cx="6819214" cy="3968154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51047F2-C390-46B6-98A9-5DE2C0B6FF56}"/>
                </a:ext>
              </a:extLst>
            </p:cNvPr>
            <p:cNvSpPr/>
            <p:nvPr/>
          </p:nvSpPr>
          <p:spPr>
            <a:xfrm>
              <a:off x="1220798" y="2198691"/>
              <a:ext cx="6819213" cy="1460871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항공편 검색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8A02CB-4A2F-4889-8BD7-10A8D58787B7}"/>
                </a:ext>
              </a:extLst>
            </p:cNvPr>
            <p:cNvSpPr/>
            <p:nvPr/>
          </p:nvSpPr>
          <p:spPr>
            <a:xfrm>
              <a:off x="1220797" y="3306229"/>
              <a:ext cx="4139335" cy="2860616"/>
            </a:xfrm>
            <a:prstGeom prst="rect">
              <a:avLst/>
            </a:prstGeom>
            <a:solidFill>
              <a:srgbClr val="FBFBFB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1E5570C-5960-4AB7-96BD-F631378648E7}"/>
              </a:ext>
            </a:extLst>
          </p:cNvPr>
          <p:cNvSpPr/>
          <p:nvPr/>
        </p:nvSpPr>
        <p:spPr>
          <a:xfrm>
            <a:off x="4312336" y="2467242"/>
            <a:ext cx="5411915" cy="1493617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 경로 탐색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77FA47-26C4-41A8-8650-8FFDDB911511}"/>
              </a:ext>
            </a:extLst>
          </p:cNvPr>
          <p:cNvSpPr/>
          <p:nvPr/>
        </p:nvSpPr>
        <p:spPr>
          <a:xfrm>
            <a:off x="4291655" y="3587352"/>
            <a:ext cx="4553109" cy="2860616"/>
          </a:xfrm>
          <a:prstGeom prst="rect">
            <a:avLst/>
          </a:prstGeom>
          <a:solidFill>
            <a:srgbClr val="FBFBFB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572C7F3-A7B5-4905-940D-A04F953725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930" y="3666894"/>
            <a:ext cx="1289569" cy="128956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936AA18-4228-4791-8DE1-CF10E27C982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310" y="3838652"/>
            <a:ext cx="1493617" cy="14936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2E55CA2-8864-408C-B530-9C74A7FEB7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188" y="4183701"/>
            <a:ext cx="1613647" cy="96818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E57027-5B60-4536-8973-A835601C5043}"/>
              </a:ext>
            </a:extLst>
          </p:cNvPr>
          <p:cNvSpPr/>
          <p:nvPr/>
        </p:nvSpPr>
        <p:spPr>
          <a:xfrm>
            <a:off x="2417152" y="4956463"/>
            <a:ext cx="1868917" cy="115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항공편 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52CABD-79FB-48AB-BE8E-F0EC75E52729}"/>
              </a:ext>
            </a:extLst>
          </p:cNvPr>
          <p:cNvSpPr/>
          <p:nvPr/>
        </p:nvSpPr>
        <p:spPr>
          <a:xfrm>
            <a:off x="4571799" y="4984282"/>
            <a:ext cx="1868917" cy="1156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 경로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0AEE8C-3DF8-47D8-A65B-64CE26F64F76}"/>
              </a:ext>
            </a:extLst>
          </p:cNvPr>
          <p:cNvGrpSpPr/>
          <p:nvPr/>
        </p:nvGrpSpPr>
        <p:grpSpPr>
          <a:xfrm>
            <a:off x="6609050" y="2680031"/>
            <a:ext cx="3083075" cy="3808831"/>
            <a:chOff x="6609050" y="2680031"/>
            <a:chExt cx="3083075" cy="3808831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7893D46A-1780-4F9C-8E0F-7E988DAE326A}"/>
                </a:ext>
              </a:extLst>
            </p:cNvPr>
            <p:cNvSpPr/>
            <p:nvPr/>
          </p:nvSpPr>
          <p:spPr>
            <a:xfrm>
              <a:off x="6609051" y="2680031"/>
              <a:ext cx="3083074" cy="1493617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친구와 공유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C456D87-8E7B-4727-9D65-9EA53DC36FDF}"/>
                </a:ext>
              </a:extLst>
            </p:cNvPr>
            <p:cNvSpPr/>
            <p:nvPr/>
          </p:nvSpPr>
          <p:spPr>
            <a:xfrm>
              <a:off x="6609050" y="3813588"/>
              <a:ext cx="2352039" cy="2675274"/>
            </a:xfrm>
            <a:prstGeom prst="rect">
              <a:avLst/>
            </a:prstGeom>
            <a:solidFill>
              <a:srgbClr val="FBFBFB"/>
            </a:solidFill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스케쥴 작성</a:t>
              </a:r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algn="ctr"/>
              <a:r>
                <a:rPr lang="ko-KR" altLang="en-US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공유</a:t>
              </a:r>
              <a:endPara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31" name="그래픽 30" descr="일일 일정표">
            <a:extLst>
              <a:ext uri="{FF2B5EF4-FFF2-40B4-BE49-F238E27FC236}">
                <a16:creationId xmlns:a16="http://schemas.microsoft.com/office/drawing/2014/main" id="{06604633-2B54-45B4-BDFB-3DBB67A6A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8202" y="3914560"/>
            <a:ext cx="1506469" cy="15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382447" y="616248"/>
            <a:ext cx="9008792" cy="8640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8251" y="1484312"/>
            <a:ext cx="8892988" cy="377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C4FFEB-BD09-44EC-B783-545B0BB8650B}"/>
              </a:ext>
            </a:extLst>
          </p:cNvPr>
          <p:cNvGrpSpPr/>
          <p:nvPr/>
        </p:nvGrpSpPr>
        <p:grpSpPr>
          <a:xfrm>
            <a:off x="498251" y="1726131"/>
            <a:ext cx="9021702" cy="4747826"/>
            <a:chOff x="498251" y="1726131"/>
            <a:chExt cx="9021702" cy="474782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4085E20-29FE-44C8-848C-F402EDB26927}"/>
                </a:ext>
              </a:extLst>
            </p:cNvPr>
            <p:cNvSpPr/>
            <p:nvPr/>
          </p:nvSpPr>
          <p:spPr>
            <a:xfrm>
              <a:off x="3619854" y="2423810"/>
              <a:ext cx="2949677" cy="3833885"/>
            </a:xfrm>
            <a:prstGeom prst="roundRect">
              <a:avLst/>
            </a:prstGeom>
            <a:solidFill>
              <a:srgbClr val="609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DBA2A7A-176C-4047-8E9E-EBDC32CAE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45565" y="1726131"/>
              <a:ext cx="1148577" cy="11485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42BCA-EF1F-40F7-8490-3A86C77DFE1D}"/>
                </a:ext>
              </a:extLst>
            </p:cNvPr>
            <p:cNvSpPr txBox="1"/>
            <p:nvPr/>
          </p:nvSpPr>
          <p:spPr>
            <a:xfrm>
              <a:off x="4292456" y="2049664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사용자 애플리케이션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C810A2-831E-41D3-94FC-78ABA5ABF5D2}"/>
                </a:ext>
              </a:extLst>
            </p:cNvPr>
            <p:cNvSpPr/>
            <p:nvPr/>
          </p:nvSpPr>
          <p:spPr>
            <a:xfrm>
              <a:off x="3904990" y="2917459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A9BEB22-7B0B-4D2C-A04A-1B6524C9A00B}"/>
                </a:ext>
              </a:extLst>
            </p:cNvPr>
            <p:cNvSpPr/>
            <p:nvPr/>
          </p:nvSpPr>
          <p:spPr>
            <a:xfrm>
              <a:off x="3904990" y="3423822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내 여행리스트 관리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BFD110-6472-4619-8C3A-3E459F95A40A}"/>
                </a:ext>
              </a:extLst>
            </p:cNvPr>
            <p:cNvSpPr/>
            <p:nvPr/>
          </p:nvSpPr>
          <p:spPr>
            <a:xfrm>
              <a:off x="3904990" y="3930185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음식점 검색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B2EAE-8BE5-411B-A90E-78484A8A81FC}"/>
                </a:ext>
              </a:extLst>
            </p:cNvPr>
            <p:cNvSpPr/>
            <p:nvPr/>
          </p:nvSpPr>
          <p:spPr>
            <a:xfrm>
              <a:off x="3904989" y="5435653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여행 스케쥴 저장 및 공유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C6805F-3BD5-4D9C-B556-603868D6AD2B}"/>
                </a:ext>
              </a:extLst>
            </p:cNvPr>
            <p:cNvSpPr/>
            <p:nvPr/>
          </p:nvSpPr>
          <p:spPr>
            <a:xfrm>
              <a:off x="3904989" y="4448669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 경로 생성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8C46A11-EE20-45AB-82D6-39852BEAF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1757" y="3998497"/>
              <a:ext cx="2518196" cy="91210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3C4928B-AD12-48C4-9859-3A83614F5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495" y="1899476"/>
              <a:ext cx="2141926" cy="1180720"/>
            </a:xfrm>
            <a:prstGeom prst="rect">
              <a:avLst/>
            </a:prstGeom>
          </p:spPr>
        </p:pic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7048911-6F62-4F05-B573-14A3AE651687}"/>
                </a:ext>
              </a:extLst>
            </p:cNvPr>
            <p:cNvSpPr/>
            <p:nvPr/>
          </p:nvSpPr>
          <p:spPr>
            <a:xfrm>
              <a:off x="7090054" y="4876860"/>
              <a:ext cx="2429899" cy="1370605"/>
            </a:xfrm>
            <a:prstGeom prst="roundRect">
              <a:avLst/>
            </a:prstGeom>
            <a:solidFill>
              <a:srgbClr val="609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58F833-05C6-4B42-9383-B124BDE76F45}"/>
                </a:ext>
              </a:extLst>
            </p:cNvPr>
            <p:cNvSpPr/>
            <p:nvPr/>
          </p:nvSpPr>
          <p:spPr>
            <a:xfrm>
              <a:off x="7365357" y="5105521"/>
              <a:ext cx="1861152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사용자 정보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F30CAA-8ACD-4119-923A-F27032363F5A}"/>
                </a:ext>
              </a:extLst>
            </p:cNvPr>
            <p:cNvSpPr/>
            <p:nvPr/>
          </p:nvSpPr>
          <p:spPr>
            <a:xfrm>
              <a:off x="7365357" y="5652150"/>
              <a:ext cx="1861152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여행 스케쥴 정보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C18639C-10AC-41A4-A44B-7A75AD4A664D}"/>
                </a:ext>
              </a:extLst>
            </p:cNvPr>
            <p:cNvCxnSpPr>
              <a:cxnSpLocks/>
            </p:cNvCxnSpPr>
            <p:nvPr/>
          </p:nvCxnSpPr>
          <p:spPr>
            <a:xfrm>
              <a:off x="6274562" y="5602990"/>
              <a:ext cx="640286" cy="0"/>
            </a:xfrm>
            <a:prstGeom prst="straightConnector1">
              <a:avLst/>
            </a:prstGeom>
            <a:ln w="57150">
              <a:solidFill>
                <a:srgbClr val="FAC5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C6A1CBC-7FCF-4F27-ADD8-9E1B3D1D3B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4562" y="3146527"/>
              <a:ext cx="640286" cy="0"/>
            </a:xfrm>
            <a:prstGeom prst="straightConnector1">
              <a:avLst/>
            </a:prstGeom>
            <a:ln w="57150">
              <a:solidFill>
                <a:srgbClr val="FAC5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915734E-B4E1-4162-B48E-55D8A712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1756" y="1989311"/>
              <a:ext cx="2518197" cy="929645"/>
            </a:xfrm>
            <a:prstGeom prst="rect">
              <a:avLst/>
            </a:prstGeom>
          </p:spPr>
        </p:pic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FB53D26-3B5C-4077-8F44-4FAB86AFE777}"/>
                </a:ext>
              </a:extLst>
            </p:cNvPr>
            <p:cNvSpPr/>
            <p:nvPr/>
          </p:nvSpPr>
          <p:spPr>
            <a:xfrm>
              <a:off x="7042666" y="2876375"/>
              <a:ext cx="2429899" cy="848704"/>
            </a:xfrm>
            <a:prstGeom prst="roundRect">
              <a:avLst/>
            </a:prstGeom>
            <a:solidFill>
              <a:srgbClr val="609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7BE81A0-A481-49D0-B252-3CCD029E5F11}"/>
                </a:ext>
              </a:extLst>
            </p:cNvPr>
            <p:cNvSpPr/>
            <p:nvPr/>
          </p:nvSpPr>
          <p:spPr>
            <a:xfrm>
              <a:off x="7317969" y="3105035"/>
              <a:ext cx="1861152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Google </a:t>
              </a:r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로그인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1A6DBD2-3BE0-4DE3-844B-B185718E74DD}"/>
                </a:ext>
              </a:extLst>
            </p:cNvPr>
            <p:cNvSpPr/>
            <p:nvPr/>
          </p:nvSpPr>
          <p:spPr>
            <a:xfrm>
              <a:off x="3904990" y="4936529"/>
              <a:ext cx="2369573" cy="373625"/>
            </a:xfrm>
            <a:prstGeom prst="rect">
              <a:avLst/>
            </a:prstGeom>
            <a:solidFill>
              <a:srgbClr val="85C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항공편 검색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84FF317-6D9A-4972-A5F6-37B5CCFA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0663" y="4960471"/>
              <a:ext cx="1286933" cy="737921"/>
            </a:xfrm>
            <a:prstGeom prst="rect">
              <a:avLst/>
            </a:prstGeom>
          </p:spPr>
        </p:pic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4DDB614-4CD1-4F92-9D1C-F0973502340C}"/>
                </a:ext>
              </a:extLst>
            </p:cNvPr>
            <p:cNvSpPr/>
            <p:nvPr/>
          </p:nvSpPr>
          <p:spPr>
            <a:xfrm>
              <a:off x="498251" y="3093410"/>
              <a:ext cx="2429899" cy="1734162"/>
            </a:xfrm>
            <a:prstGeom prst="roundRect">
              <a:avLst/>
            </a:prstGeom>
            <a:solidFill>
              <a:srgbClr val="E9D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EB9136D-D1D2-41CD-995B-DDB94DAF5682}"/>
                </a:ext>
              </a:extLst>
            </p:cNvPr>
            <p:cNvSpPr/>
            <p:nvPr/>
          </p:nvSpPr>
          <p:spPr>
            <a:xfrm>
              <a:off x="773554" y="3322071"/>
              <a:ext cx="1861152" cy="37362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Directions API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D5C8FFA-4E1D-4B89-B7F7-A30F870132A4}"/>
                </a:ext>
              </a:extLst>
            </p:cNvPr>
            <p:cNvSpPr/>
            <p:nvPr/>
          </p:nvSpPr>
          <p:spPr>
            <a:xfrm>
              <a:off x="773554" y="3799876"/>
              <a:ext cx="1861152" cy="37362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Distance Matrix API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47E101-B1B6-4841-B824-D7E0388EB3A9}"/>
                </a:ext>
              </a:extLst>
            </p:cNvPr>
            <p:cNvSpPr/>
            <p:nvPr/>
          </p:nvSpPr>
          <p:spPr>
            <a:xfrm>
              <a:off x="782624" y="4269783"/>
              <a:ext cx="1861152" cy="37362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Places API</a:t>
              </a:r>
              <a:endPara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54DB0AC-C1ED-4B47-A986-554DC96EE1B9}"/>
                </a:ext>
              </a:extLst>
            </p:cNvPr>
            <p:cNvSpPr/>
            <p:nvPr/>
          </p:nvSpPr>
          <p:spPr>
            <a:xfrm>
              <a:off x="498251" y="5809278"/>
              <a:ext cx="2429899" cy="664679"/>
            </a:xfrm>
            <a:prstGeom prst="roundRect">
              <a:avLst/>
            </a:prstGeom>
            <a:solidFill>
              <a:srgbClr val="E9D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BFE748-6CD6-4020-BA25-6B6A84A9A6B4}"/>
                </a:ext>
              </a:extLst>
            </p:cNvPr>
            <p:cNvSpPr/>
            <p:nvPr/>
          </p:nvSpPr>
          <p:spPr>
            <a:xfrm>
              <a:off x="773554" y="5957947"/>
              <a:ext cx="1861152" cy="373625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항공 운항 정보</a:t>
              </a: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85A81B6-4876-41B6-8A69-2DBF3CCB9862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3045565" y="3929692"/>
              <a:ext cx="859424" cy="705790"/>
            </a:xfrm>
            <a:prstGeom prst="bentConnector3">
              <a:avLst/>
            </a:prstGeom>
            <a:ln w="57150">
              <a:solidFill>
                <a:srgbClr val="FAC5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5C660930-B355-461D-9E82-A21713766C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66933" y="3929692"/>
              <a:ext cx="828805" cy="220650"/>
            </a:xfrm>
            <a:prstGeom prst="bentConnector3">
              <a:avLst/>
            </a:prstGeom>
            <a:ln w="57150">
              <a:solidFill>
                <a:srgbClr val="FAC5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C7DAD454-4C27-4C5C-8CFC-FFA552A2917B}"/>
                </a:ext>
              </a:extLst>
            </p:cNvPr>
            <p:cNvCxnSpPr>
              <a:cxnSpLocks/>
              <a:stCxn id="50" idx="1"/>
              <a:endCxn id="57" idx="3"/>
            </p:cNvCxnSpPr>
            <p:nvPr/>
          </p:nvCxnSpPr>
          <p:spPr>
            <a:xfrm rot="10800000" flipV="1">
              <a:off x="2928150" y="5123342"/>
              <a:ext cx="976840" cy="101827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AC5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3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5400" y="6657975"/>
            <a:ext cx="9972000" cy="209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45DDF04-8796-4431-BE71-BF95B9579E47}"/>
              </a:ext>
            </a:extLst>
          </p:cNvPr>
          <p:cNvGrpSpPr/>
          <p:nvPr/>
        </p:nvGrpSpPr>
        <p:grpSpPr>
          <a:xfrm>
            <a:off x="217855" y="891505"/>
            <a:ext cx="9313673" cy="5680743"/>
            <a:chOff x="217855" y="891505"/>
            <a:chExt cx="9313673" cy="5680743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AF8A3101-B7D4-4AE6-8FEE-2CFB24F152CC}"/>
                </a:ext>
              </a:extLst>
            </p:cNvPr>
            <p:cNvSpPr/>
            <p:nvPr/>
          </p:nvSpPr>
          <p:spPr>
            <a:xfrm>
              <a:off x="2940764" y="917564"/>
              <a:ext cx="3203008" cy="388705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2AC9C92A-B6EE-4794-966A-E067C4FEC802}"/>
                </a:ext>
              </a:extLst>
            </p:cNvPr>
            <p:cNvSpPr/>
            <p:nvPr/>
          </p:nvSpPr>
          <p:spPr>
            <a:xfrm>
              <a:off x="6187149" y="3133725"/>
              <a:ext cx="3344379" cy="343852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E1D756E-7676-4A7F-8F7B-C71D40306EC8}"/>
                </a:ext>
              </a:extLst>
            </p:cNvPr>
            <p:cNvSpPr/>
            <p:nvPr/>
          </p:nvSpPr>
          <p:spPr>
            <a:xfrm>
              <a:off x="217855" y="1167996"/>
              <a:ext cx="1097280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로그인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5BD6529-0C84-4468-82FE-26A7BDED8A2B}"/>
                </a:ext>
              </a:extLst>
            </p:cNvPr>
            <p:cNvSpPr/>
            <p:nvPr/>
          </p:nvSpPr>
          <p:spPr>
            <a:xfrm>
              <a:off x="1596868" y="4708941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자신의 일정 관리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92B919-BF75-41D6-B7D5-5F803ACE8756}"/>
                </a:ext>
              </a:extLst>
            </p:cNvPr>
            <p:cNvSpPr/>
            <p:nvPr/>
          </p:nvSpPr>
          <p:spPr>
            <a:xfrm>
              <a:off x="1596868" y="5222960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공유된 일정 관리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954F26-D84D-4D83-A546-86F7B2CAFE56}"/>
                </a:ext>
              </a:extLst>
            </p:cNvPr>
            <p:cNvSpPr/>
            <p:nvPr/>
          </p:nvSpPr>
          <p:spPr>
            <a:xfrm>
              <a:off x="1602546" y="1167995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새 일정 작성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262E6DE-70F1-48C7-B637-EEE039EBD4FB}"/>
                </a:ext>
              </a:extLst>
            </p:cNvPr>
            <p:cNvSpPr/>
            <p:nvPr/>
          </p:nvSpPr>
          <p:spPr>
            <a:xfrm>
              <a:off x="3072581" y="1167994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음식점 추가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090EB-F752-4429-A8B2-EBF0D99E6556}"/>
                </a:ext>
              </a:extLst>
            </p:cNvPr>
            <p:cNvSpPr/>
            <p:nvPr/>
          </p:nvSpPr>
          <p:spPr>
            <a:xfrm>
              <a:off x="4685429" y="1167994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검색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DB2224-8E42-487C-A20E-18A68F86C987}"/>
                </a:ext>
              </a:extLst>
            </p:cNvPr>
            <p:cNvSpPr/>
            <p:nvPr/>
          </p:nvSpPr>
          <p:spPr>
            <a:xfrm>
              <a:off x="4685429" y="1683035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지도보기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C9B687E-60C6-4ECD-B5F0-DC8F8AC891AD}"/>
                </a:ext>
              </a:extLst>
            </p:cNvPr>
            <p:cNvSpPr/>
            <p:nvPr/>
          </p:nvSpPr>
          <p:spPr>
            <a:xfrm>
              <a:off x="4685429" y="2195948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장소 상세보기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A7B79B-B1F9-43C8-BC0E-D1FCB11D82CD}"/>
                </a:ext>
              </a:extLst>
            </p:cNvPr>
            <p:cNvSpPr/>
            <p:nvPr/>
          </p:nvSpPr>
          <p:spPr>
            <a:xfrm>
              <a:off x="4685429" y="2704803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장소 선택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A8CDD0-0EC6-44ED-9666-102E6E5CD216}"/>
                </a:ext>
              </a:extLst>
            </p:cNvPr>
            <p:cNvSpPr/>
            <p:nvPr/>
          </p:nvSpPr>
          <p:spPr>
            <a:xfrm>
              <a:off x="3089161" y="3793996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다음으로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B785A08-ABC0-41E7-865F-88E92B20C74A}"/>
                </a:ext>
              </a:extLst>
            </p:cNvPr>
            <p:cNvSpPr/>
            <p:nvPr/>
          </p:nvSpPr>
          <p:spPr>
            <a:xfrm>
              <a:off x="4685429" y="3793996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항공편 조회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C7A70F-4EF4-485C-A665-A24F274FFAA2}"/>
                </a:ext>
              </a:extLst>
            </p:cNvPr>
            <p:cNvSpPr/>
            <p:nvPr/>
          </p:nvSpPr>
          <p:spPr>
            <a:xfrm>
              <a:off x="4685429" y="4326135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항공편 선택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330688-114E-47D8-8AB6-CBA8D6DB0311}"/>
                </a:ext>
              </a:extLst>
            </p:cNvPr>
            <p:cNvSpPr/>
            <p:nvPr/>
          </p:nvSpPr>
          <p:spPr>
            <a:xfrm>
              <a:off x="6535196" y="3465440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새 목적지 추가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FBBF625-C220-4062-9E8E-D4B55B788333}"/>
                </a:ext>
              </a:extLst>
            </p:cNvPr>
            <p:cNvSpPr/>
            <p:nvPr/>
          </p:nvSpPr>
          <p:spPr>
            <a:xfrm>
              <a:off x="3072581" y="3264770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음식점 삭제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E62174-41DF-4393-928F-3A267D3EB5D7}"/>
                </a:ext>
              </a:extLst>
            </p:cNvPr>
            <p:cNvSpPr/>
            <p:nvPr/>
          </p:nvSpPr>
          <p:spPr>
            <a:xfrm>
              <a:off x="6535196" y="5519877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항공편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2F668F-B03C-445E-AD1A-CA8C6D6E741D}"/>
                </a:ext>
              </a:extLst>
            </p:cNvPr>
            <p:cNvSpPr/>
            <p:nvPr/>
          </p:nvSpPr>
          <p:spPr>
            <a:xfrm>
              <a:off x="6535196" y="4503801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경로 보기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F6519C9-CD3F-4BC8-8BB4-02DF38E2B424}"/>
                </a:ext>
              </a:extLst>
            </p:cNvPr>
            <p:cNvSpPr/>
            <p:nvPr/>
          </p:nvSpPr>
          <p:spPr>
            <a:xfrm>
              <a:off x="6535196" y="3996762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목적지 삭제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0B2F170-47BD-43F5-86A5-070F17B3A0E1}"/>
                </a:ext>
              </a:extLst>
            </p:cNvPr>
            <p:cNvSpPr/>
            <p:nvPr/>
          </p:nvSpPr>
          <p:spPr>
            <a:xfrm>
              <a:off x="6535196" y="6027915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공유하기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7C83786-AC33-43BD-9A99-0FF56B8B7A1A}"/>
                </a:ext>
              </a:extLst>
            </p:cNvPr>
            <p:cNvSpPr/>
            <p:nvPr/>
          </p:nvSpPr>
          <p:spPr>
            <a:xfrm>
              <a:off x="8044023" y="6027915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대상 사용자 입력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4F49AEA-FCA7-495B-A371-58057537D678}"/>
                </a:ext>
              </a:extLst>
            </p:cNvPr>
            <p:cNvSpPr/>
            <p:nvPr/>
          </p:nvSpPr>
          <p:spPr>
            <a:xfrm>
              <a:off x="6535196" y="5011839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항공사 링크 연결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7F839316-ACE9-4E95-8E21-47BE734E48E7}"/>
                </a:ext>
              </a:extLst>
            </p:cNvPr>
            <p:cNvCxnSpPr>
              <a:stCxn id="2" idx="3"/>
              <a:endCxn id="15" idx="1"/>
            </p:cNvCxnSpPr>
            <p:nvPr/>
          </p:nvCxnSpPr>
          <p:spPr>
            <a:xfrm flipV="1">
              <a:off x="1315135" y="1336555"/>
              <a:ext cx="287411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CB1FD50-9F6E-43B1-8340-5D86479A02B0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 flipV="1">
              <a:off x="2785170" y="1336554"/>
              <a:ext cx="28741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72C61FD-F3E6-4907-B04C-97FC236E80CB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4255205" y="1336554"/>
              <a:ext cx="4302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BE211CD4-45DA-4465-B4E1-35E029227932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rot="16200000" flipH="1">
              <a:off x="4290578" y="1456744"/>
              <a:ext cx="516948" cy="2727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AD1B3AC8-0137-43A8-8966-B4DEB7B2E59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16200000" flipH="1">
              <a:off x="4265826" y="1944905"/>
              <a:ext cx="566454" cy="27275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7C383C85-25E5-4605-AC4E-0FE1D84FA842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rot="16200000" flipH="1">
              <a:off x="4273255" y="2461189"/>
              <a:ext cx="551594" cy="2727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2C8E4574-950D-4D02-A54F-CE6EA44C81A1}"/>
                </a:ext>
              </a:extLst>
            </p:cNvPr>
            <p:cNvCxnSpPr>
              <a:endCxn id="27" idx="1"/>
            </p:cNvCxnSpPr>
            <p:nvPr/>
          </p:nvCxnSpPr>
          <p:spPr>
            <a:xfrm rot="16200000" flipH="1">
              <a:off x="1946179" y="2306927"/>
              <a:ext cx="2098683" cy="15412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93DD7795-00F0-4BF7-BC82-69D372BD24B5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rot="16200000" flipH="1">
              <a:off x="2730015" y="3603410"/>
              <a:ext cx="547592" cy="1707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D0926D39-558F-468D-931F-A79B19A792E4}"/>
                </a:ext>
              </a:extLst>
            </p:cNvPr>
            <p:cNvCxnSpPr>
              <a:endCxn id="13" idx="1"/>
            </p:cNvCxnSpPr>
            <p:nvPr/>
          </p:nvCxnSpPr>
          <p:spPr>
            <a:xfrm rot="16200000" flipH="1">
              <a:off x="-248717" y="3031916"/>
              <a:ext cx="3542856" cy="14831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E2D910DB-0E6C-42F0-8052-6066E3DA8B17}"/>
                </a:ext>
              </a:extLst>
            </p:cNvPr>
            <p:cNvCxnSpPr>
              <a:endCxn id="14" idx="1"/>
            </p:cNvCxnSpPr>
            <p:nvPr/>
          </p:nvCxnSpPr>
          <p:spPr>
            <a:xfrm rot="16200000" flipH="1">
              <a:off x="1265702" y="5060353"/>
              <a:ext cx="514019" cy="14831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145C6EE-DC42-4D9D-97D1-35FA4F30BC09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4271785" y="3962556"/>
              <a:ext cx="4136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708F2E9F-5EF1-4794-8269-1142368BBFBB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rot="16200000" flipH="1">
              <a:off x="4295668" y="4104933"/>
              <a:ext cx="536579" cy="24294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29D5601-E029-42F0-BADA-640BDE5DE809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5868053" y="4494695"/>
              <a:ext cx="4136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90E69207-784F-4118-8C2F-BE6FA4ACF1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5400000" flipH="1" flipV="1">
              <a:off x="5913826" y="4001871"/>
              <a:ext cx="989240" cy="2534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연결선: 꺾임 91">
              <a:extLst>
                <a:ext uri="{FF2B5EF4-FFF2-40B4-BE49-F238E27FC236}">
                  <a16:creationId xmlns:a16="http://schemas.microsoft.com/office/drawing/2014/main" id="{785485B4-B170-456B-8BDC-5C71CCFC0AFA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16200000" flipH="1">
              <a:off x="5557558" y="5218836"/>
              <a:ext cx="1701779" cy="2534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169D465-58A7-46B6-9BE0-00BD7EA4CDF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281696" y="4165322"/>
              <a:ext cx="253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AFA14494-B55B-4753-840A-768DDF90E43D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6281696" y="5180399"/>
              <a:ext cx="253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BCAE5F2-243D-48A6-8104-A4FCD6418D8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6281696" y="5688437"/>
              <a:ext cx="253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7403F5E9-D332-472D-AD03-30947088F1A2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281696" y="4672361"/>
              <a:ext cx="2535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B5FAA52-4914-4E35-87E5-BDC2204BCC68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7717820" y="6196475"/>
              <a:ext cx="3262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9A0F18AB-B5C3-4C44-882F-AE04C9742931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2779492" y="5391520"/>
              <a:ext cx="35022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6B06CCA5-C058-4E5C-817E-113F83F007F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779492" y="4877501"/>
              <a:ext cx="138967" cy="51401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F8A41F0-F2B8-4644-B49B-118E1C98FBAA}"/>
                </a:ext>
              </a:extLst>
            </p:cNvPr>
            <p:cNvSpPr/>
            <p:nvPr/>
          </p:nvSpPr>
          <p:spPr>
            <a:xfrm>
              <a:off x="8044023" y="4505076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국내 경로 보기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7CEBE2C-27D6-455E-B7C3-91FBC1E37F64}"/>
                </a:ext>
              </a:extLst>
            </p:cNvPr>
            <p:cNvSpPr/>
            <p:nvPr/>
          </p:nvSpPr>
          <p:spPr>
            <a:xfrm>
              <a:off x="8044023" y="5020703"/>
              <a:ext cx="1182624" cy="337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해외 경로 보기</a:t>
              </a: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0A7E2B58-9C2F-4E45-AADF-5D1021A09B35}"/>
                </a:ext>
              </a:extLst>
            </p:cNvPr>
            <p:cNvCxnSpPr>
              <a:cxnSpLocks/>
              <a:stCxn id="29" idx="3"/>
              <a:endCxn id="124" idx="1"/>
            </p:cNvCxnSpPr>
            <p:nvPr/>
          </p:nvCxnSpPr>
          <p:spPr>
            <a:xfrm>
              <a:off x="7717820" y="4672361"/>
              <a:ext cx="326203" cy="1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연결선: 꺾임 136">
              <a:extLst>
                <a:ext uri="{FF2B5EF4-FFF2-40B4-BE49-F238E27FC236}">
                  <a16:creationId xmlns:a16="http://schemas.microsoft.com/office/drawing/2014/main" id="{3BD2AE44-E808-4954-8E9A-9579A56DD2E0}"/>
                </a:ext>
              </a:extLst>
            </p:cNvPr>
            <p:cNvCxnSpPr>
              <a:endCxn id="125" idx="1"/>
            </p:cNvCxnSpPr>
            <p:nvPr/>
          </p:nvCxnSpPr>
          <p:spPr>
            <a:xfrm rot="16200000" flipH="1">
              <a:off x="7691432" y="4836671"/>
              <a:ext cx="516903" cy="1882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727B1EA-7930-4C6C-8637-78CA5BB1C7BB}"/>
                </a:ext>
              </a:extLst>
            </p:cNvPr>
            <p:cNvSpPr txBox="1"/>
            <p:nvPr/>
          </p:nvSpPr>
          <p:spPr>
            <a:xfrm>
              <a:off x="3518247" y="891505"/>
              <a:ext cx="1920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음식점</a:t>
              </a:r>
              <a:r>
                <a:rPr lang="en-US" altLang="ko-KR" sz="1200" b="1" dirty="0">
                  <a:solidFill>
                    <a:schemeClr val="accent4">
                      <a:lumMod val="50000"/>
                    </a:schemeClr>
                  </a:solidFill>
                </a:rPr>
                <a:t>, </a:t>
              </a:r>
              <a:r>
                <a:rPr lang="ko-KR" alt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항공편 선택 단계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61B61F7-D432-4276-A8EA-6D96197C0E3E}"/>
                </a:ext>
              </a:extLst>
            </p:cNvPr>
            <p:cNvSpPr txBox="1"/>
            <p:nvPr/>
          </p:nvSpPr>
          <p:spPr>
            <a:xfrm>
              <a:off x="6755551" y="3157201"/>
              <a:ext cx="2358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작성된 일정 편집 및 공유 단계 </a:t>
              </a:r>
            </a:p>
          </p:txBody>
        </p:sp>
      </p:grpSp>
      <p:sp>
        <p:nvSpPr>
          <p:cNvPr id="55" name="제목 1">
            <a:extLst>
              <a:ext uri="{FF2B5EF4-FFF2-40B4-BE49-F238E27FC236}">
                <a16:creationId xmlns:a16="http://schemas.microsoft.com/office/drawing/2014/main" id="{98894601-B3A2-4276-95E4-62ED2150A24E}"/>
              </a:ext>
            </a:extLst>
          </p:cNvPr>
          <p:cNvSpPr txBox="1">
            <a:spLocks/>
          </p:cNvSpPr>
          <p:nvPr/>
        </p:nvSpPr>
        <p:spPr>
          <a:xfrm>
            <a:off x="197621" y="123073"/>
            <a:ext cx="4919128" cy="5401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b="1" spc="-100" dirty="0">
                <a:solidFill>
                  <a:schemeClr val="accent5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메뉴 구조도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26D9F7-AB2C-49F2-87B9-98BC500D6CC1}"/>
              </a:ext>
            </a:extLst>
          </p:cNvPr>
          <p:cNvSpPr/>
          <p:nvPr/>
        </p:nvSpPr>
        <p:spPr>
          <a:xfrm>
            <a:off x="313425" y="667191"/>
            <a:ext cx="5503715" cy="47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A4 용지(210x297mm)</PresentationFormat>
  <Paragraphs>301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굴림체</vt:lpstr>
      <vt:lpstr>Noto Sans Korean Bold</vt:lpstr>
      <vt:lpstr>함초롬돋움</vt:lpstr>
      <vt:lpstr>맑은 고딕</vt:lpstr>
      <vt:lpstr>Arial</vt:lpstr>
      <vt:lpstr>Noto Sans Korean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정훈 오</cp:lastModifiedBy>
  <cp:revision>256</cp:revision>
  <dcterms:created xsi:type="dcterms:W3CDTF">2014-08-30T22:01:36Z</dcterms:created>
  <dcterms:modified xsi:type="dcterms:W3CDTF">2018-12-13T01:44:50Z</dcterms:modified>
</cp:coreProperties>
</file>