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272e80e9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272e80e9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272e80e9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272e80e9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272e80e9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272e80e9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272e80e9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272e80e9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272e80e9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272e80e9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1c76209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41c76209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1c762094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1c76209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1c762094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1c762094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1c762094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41c762094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1c762094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41c762094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1c76209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1c76209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1c762094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41c762094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1c762094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41c762094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272e80e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4272e80e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272e80e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4272e80e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272e80e9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4272e80e9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272e80e9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272e80e9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272e80e9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272e80e9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272e80e9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272e80e9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272e80e9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272e80e9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272e80e9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272e80e9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272e80e9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272e80e9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272e80e9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272e80e9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27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09850"/>
            <a:ext cx="8520600" cy="31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и обработка данных с использованием структуры данных Словарь “Фильмотека”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19375"/>
            <a:ext cx="8520600" cy="11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Шувалова В. Д.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студентка группы ПМбд-31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Запрос фильмов по нескольким условиям</a:t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240325" y="1855238"/>
            <a:ext cx="425700" cy="4257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463" y="1758525"/>
            <a:ext cx="41052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25" y="3391574"/>
            <a:ext cx="8227925" cy="52415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/>
          <p:nvPr/>
        </p:nvSpPr>
        <p:spPr>
          <a:xfrm>
            <a:off x="240325" y="3440800"/>
            <a:ext cx="425700" cy="4257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Запрос фильмов по нескольким условиям</a:t>
            </a: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240325" y="1207900"/>
            <a:ext cx="425700" cy="4257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250" y="1152400"/>
            <a:ext cx="619125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Запрос фильмов по нескольким условиям</a:t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240325" y="1855238"/>
            <a:ext cx="425700" cy="4257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240325" y="3440800"/>
            <a:ext cx="425700" cy="4257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125" y="1763300"/>
            <a:ext cx="41338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249" y="3388575"/>
            <a:ext cx="7936350" cy="5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Запрос фильмов по нескольким условиям</a:t>
            </a:r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240325" y="1207900"/>
            <a:ext cx="425700" cy="4257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00" y="1161275"/>
            <a:ext cx="6753225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300" y="3610175"/>
            <a:ext cx="2952750" cy="125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5"/>
          <p:cNvCxnSpPr/>
          <p:nvPr/>
        </p:nvCxnSpPr>
        <p:spPr>
          <a:xfrm flipH="1" rot="10800000">
            <a:off x="603925" y="3469300"/>
            <a:ext cx="81408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2" name="Google Shape;1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7200" y="3767338"/>
            <a:ext cx="3971925" cy="94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5"/>
          <p:cNvCxnSpPr/>
          <p:nvPr/>
        </p:nvCxnSpPr>
        <p:spPr>
          <a:xfrm>
            <a:off x="4275300" y="3487000"/>
            <a:ext cx="26700" cy="14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490250" y="450150"/>
            <a:ext cx="8006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кода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Хранение данных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63" y="1017725"/>
            <a:ext cx="729608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Считывание данных и структура словаря</a:t>
            </a: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246750" y="3582950"/>
            <a:ext cx="8650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Благодаря формату файла JSON </a:t>
            </a:r>
            <a:r>
              <a:rPr b="1" lang="ru" sz="2000">
                <a:solidFill>
                  <a:schemeClr val="dk1"/>
                </a:solidFill>
              </a:rPr>
              <a:t>структура словаря films_dictionary</a:t>
            </a:r>
            <a:r>
              <a:rPr lang="ru" sz="2000">
                <a:solidFill>
                  <a:schemeClr val="dk1"/>
                </a:solidFill>
              </a:rPr>
              <a:t> идентична структуре, хранящейся в data.json.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1485950"/>
            <a:ext cx="870585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программы можно разделить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3 группы</a:t>
            </a:r>
            <a:endParaRPr/>
          </a:p>
        </p:txBody>
      </p:sp>
      <p:sp>
        <p:nvSpPr>
          <p:cNvPr id="177" name="Google Shape;177;p29"/>
          <p:cNvSpPr/>
          <p:nvPr/>
        </p:nvSpPr>
        <p:spPr>
          <a:xfrm>
            <a:off x="5291900" y="3016225"/>
            <a:ext cx="3597300" cy="1834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функции, реализующие считывание запросов от пользователя и отлов ошибок ввода</a:t>
            </a:r>
            <a:endParaRPr/>
          </a:p>
        </p:txBody>
      </p:sp>
      <p:sp>
        <p:nvSpPr>
          <p:cNvPr id="178" name="Google Shape;178;p29"/>
          <p:cNvSpPr/>
          <p:nvPr/>
        </p:nvSpPr>
        <p:spPr>
          <a:xfrm>
            <a:off x="311700" y="3040950"/>
            <a:ext cx="4257925" cy="1785350"/>
          </a:xfrm>
          <a:prstGeom prst="flowChartDecision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функции, реализующие основную логику</a:t>
            </a:r>
            <a:endParaRPr/>
          </a:p>
        </p:txBody>
      </p:sp>
      <p:sp>
        <p:nvSpPr>
          <p:cNvPr id="179" name="Google Shape;179;p29"/>
          <p:cNvSpPr/>
          <p:nvPr/>
        </p:nvSpPr>
        <p:spPr>
          <a:xfrm>
            <a:off x="3470350" y="1526325"/>
            <a:ext cx="2203308" cy="864324"/>
          </a:xfrm>
          <a:prstGeom prst="flowChartTerminator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главная функция</a:t>
            </a:r>
            <a:endParaRPr/>
          </a:p>
        </p:txBody>
      </p:sp>
      <p:sp>
        <p:nvSpPr>
          <p:cNvPr id="180" name="Google Shape;180;p29"/>
          <p:cNvSpPr/>
          <p:nvPr/>
        </p:nvSpPr>
        <p:spPr>
          <a:xfrm rot="3171766">
            <a:off x="5660167" y="2271508"/>
            <a:ext cx="1054451" cy="40218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/>
          <p:nvPr/>
        </p:nvSpPr>
        <p:spPr>
          <a:xfrm rot="7947452">
            <a:off x="2391896" y="2356333"/>
            <a:ext cx="1157259" cy="39856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4CCCC"/>
                </a:highlight>
              </a:rPr>
              <a:t>Главная функция - main()</a:t>
            </a:r>
            <a:endParaRPr>
              <a:highlight>
                <a:srgbClr val="F4CCCC"/>
              </a:highlight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311700" y="3972650"/>
            <a:ext cx="852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Она является </a:t>
            </a:r>
            <a:r>
              <a:rPr b="1" lang="ru" sz="2000">
                <a:solidFill>
                  <a:schemeClr val="dk1"/>
                </a:solidFill>
              </a:rPr>
              <a:t>точкой входа в программу</a:t>
            </a:r>
            <a:r>
              <a:rPr lang="ru" sz="2000">
                <a:solidFill>
                  <a:schemeClr val="dk1"/>
                </a:solidFill>
              </a:rPr>
              <a:t>: вызывает все остальные функции.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250" y="1361075"/>
            <a:ext cx="72771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D9EAD3"/>
                </a:highlight>
              </a:rPr>
              <a:t>Функции, реализующие основную логику:</a:t>
            </a:r>
            <a:endParaRPr>
              <a:highlight>
                <a:srgbClr val="D9EAD3"/>
              </a:highlight>
            </a:endParaRPr>
          </a:p>
        </p:txBody>
      </p:sp>
      <p:sp>
        <p:nvSpPr>
          <p:cNvPr id="194" name="Google Shape;194;p31"/>
          <p:cNvSpPr/>
          <p:nvPr/>
        </p:nvSpPr>
        <p:spPr>
          <a:xfrm>
            <a:off x="311700" y="1167100"/>
            <a:ext cx="7424400" cy="1069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request_films_complying_one_condition()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запрашивает множество фильмов, удовлетворяющих одному условию</a:t>
            </a:r>
            <a:endParaRPr sz="2000"/>
          </a:p>
        </p:txBody>
      </p:sp>
      <p:sp>
        <p:nvSpPr>
          <p:cNvPr id="195" name="Google Shape;195;p31"/>
          <p:cNvSpPr/>
          <p:nvPr/>
        </p:nvSpPr>
        <p:spPr>
          <a:xfrm>
            <a:off x="311700" y="2428800"/>
            <a:ext cx="7424400" cy="1069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request_films_complying_many_conditions()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запрашивает множество фильмов, удовлетворяющих многим условиям</a:t>
            </a:r>
            <a:endParaRPr sz="2000"/>
          </a:p>
        </p:txBody>
      </p:sp>
      <p:sp>
        <p:nvSpPr>
          <p:cNvPr id="196" name="Google Shape;196;p31"/>
          <p:cNvSpPr/>
          <p:nvPr/>
        </p:nvSpPr>
        <p:spPr>
          <a:xfrm>
            <a:off x="311700" y="3690500"/>
            <a:ext cx="7424400" cy="1167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request_sort_films_by_criteria()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запрашивает список фильмов и значений их параметров, отсортированных по заданному критерию</a:t>
            </a:r>
            <a:endParaRPr sz="2000"/>
          </a:p>
        </p:txBody>
      </p:sp>
      <p:sp>
        <p:nvSpPr>
          <p:cNvPr id="197" name="Google Shape;197;p31"/>
          <p:cNvSpPr/>
          <p:nvPr/>
        </p:nvSpPr>
        <p:spPr>
          <a:xfrm rot="10800000">
            <a:off x="7813950" y="1464525"/>
            <a:ext cx="857400" cy="1601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Суть программы “Фильмотека”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Данная программа реализует: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хранение данных о фильмах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ввод запросов от пользователя через консоль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обработку запросов и анализ данных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вывод ответов в консоль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Готовый продукт - исполняемый файл </a:t>
            </a:r>
            <a:r>
              <a:rPr b="1" lang="ru" sz="2000">
                <a:solidFill>
                  <a:schemeClr val="dk1"/>
                </a:solidFill>
              </a:rPr>
              <a:t>Cinematheque.exe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Либо можно запускать файл с кодом </a:t>
            </a:r>
            <a:r>
              <a:rPr b="1" lang="ru" sz="2000">
                <a:solidFill>
                  <a:schemeClr val="dk1"/>
                </a:solidFill>
              </a:rPr>
              <a:t>main.py</a:t>
            </a:r>
            <a:r>
              <a:rPr lang="ru" sz="2000">
                <a:solidFill>
                  <a:schemeClr val="dk1"/>
                </a:solidFill>
              </a:rPr>
              <a:t> из папки проекта </a:t>
            </a:r>
            <a:r>
              <a:rPr b="1" lang="ru" sz="2000">
                <a:solidFill>
                  <a:schemeClr val="dk1"/>
                </a:solidFill>
              </a:rPr>
              <a:t>CinemathequeProject</a:t>
            </a:r>
            <a:r>
              <a:rPr lang="ru" sz="2000">
                <a:solidFill>
                  <a:schemeClr val="dk1"/>
                </a:solidFill>
              </a:rPr>
              <a:t>. В ней также лежит файл с данными </a:t>
            </a:r>
            <a:r>
              <a:rPr b="1" lang="ru" sz="2000">
                <a:solidFill>
                  <a:schemeClr val="dk1"/>
                </a:solidFill>
              </a:rPr>
              <a:t>data.json</a:t>
            </a:r>
            <a:r>
              <a:rPr lang="ru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00">
                <a:highlight>
                  <a:srgbClr val="D9EAD3"/>
                </a:highlight>
              </a:rPr>
              <a:t>Функция </a:t>
            </a:r>
            <a:r>
              <a:rPr b="1" lang="ru" sz="2500">
                <a:highlight>
                  <a:srgbClr val="D9EAD3"/>
                </a:highlight>
              </a:rPr>
              <a:t>request_films_complying_one_condition()</a:t>
            </a:r>
            <a:r>
              <a:rPr lang="ru" sz="2500">
                <a:highlight>
                  <a:srgbClr val="D9EAD3"/>
                </a:highlight>
              </a:rPr>
              <a:t> </a:t>
            </a:r>
            <a:endParaRPr sz="2500">
              <a:highlight>
                <a:srgbClr val="D9EAD3"/>
              </a:highlight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280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00">
                <a:highlight>
                  <a:srgbClr val="D9EAD3"/>
                </a:highlight>
              </a:rPr>
              <a:t>Функция </a:t>
            </a:r>
            <a:r>
              <a:rPr b="1" lang="ru" sz="2500">
                <a:highlight>
                  <a:srgbClr val="D9EAD3"/>
                </a:highlight>
              </a:rPr>
              <a:t>request_films_complying_many_conditions()</a:t>
            </a:r>
            <a:r>
              <a:rPr lang="ru" sz="2500">
                <a:highlight>
                  <a:srgbClr val="D9EAD3"/>
                </a:highlight>
              </a:rPr>
              <a:t> </a:t>
            </a:r>
            <a:endParaRPr sz="2500">
              <a:highlight>
                <a:srgbClr val="D9EAD3"/>
              </a:highlight>
            </a:endParaRPr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0425"/>
            <a:ext cx="8839200" cy="191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00501"/>
            <a:ext cx="481012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00">
                <a:highlight>
                  <a:srgbClr val="D9EAD3"/>
                </a:highlight>
              </a:rPr>
              <a:t>Функция </a:t>
            </a:r>
            <a:r>
              <a:rPr b="1" lang="ru" sz="2500">
                <a:highlight>
                  <a:srgbClr val="D9EAD3"/>
                </a:highlight>
              </a:rPr>
              <a:t>request_sort_films_by_criteria()</a:t>
            </a:r>
            <a:r>
              <a:rPr lang="ru" sz="2500">
                <a:highlight>
                  <a:srgbClr val="D9EAD3"/>
                </a:highlight>
              </a:rPr>
              <a:t> </a:t>
            </a:r>
            <a:endParaRPr sz="2500">
              <a:highlight>
                <a:srgbClr val="D9EAD3"/>
              </a:highlight>
            </a:endParaRPr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5400"/>
            <a:ext cx="8839200" cy="174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97755"/>
            <a:ext cx="8839201" cy="429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938" y="4030589"/>
            <a:ext cx="785812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311700" y="445025"/>
            <a:ext cx="8520600" cy="9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500">
                <a:highlight>
                  <a:srgbClr val="FFF2CC"/>
                </a:highlight>
              </a:rPr>
              <a:t>Ф</a:t>
            </a:r>
            <a:r>
              <a:rPr lang="ru" sz="2500">
                <a:highlight>
                  <a:srgbClr val="FFF2CC"/>
                </a:highlight>
              </a:rPr>
              <a:t>ункции, реализующие считывание запросов от пользователя и отлов ошибок ввода:</a:t>
            </a:r>
            <a:endParaRPr sz="2500">
              <a:highlight>
                <a:srgbClr val="FFF2CC"/>
              </a:highlight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311700" y="1473600"/>
            <a:ext cx="7424400" cy="1069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get_main_option</a:t>
            </a:r>
            <a:r>
              <a:rPr b="1" lang="ru" sz="2000"/>
              <a:t>()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запрашивает пункт главного меню</a:t>
            </a:r>
            <a:endParaRPr sz="2000"/>
          </a:p>
        </p:txBody>
      </p:sp>
      <p:sp>
        <p:nvSpPr>
          <p:cNvPr id="225" name="Google Shape;225;p35"/>
          <p:cNvSpPr/>
          <p:nvPr/>
        </p:nvSpPr>
        <p:spPr>
          <a:xfrm>
            <a:off x="311700" y="2631500"/>
            <a:ext cx="7424400" cy="1167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get_one_condition()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запрашивает информацию для отбора фильмов по одному условию</a:t>
            </a:r>
            <a:endParaRPr sz="2000"/>
          </a:p>
        </p:txBody>
      </p:sp>
      <p:sp>
        <p:nvSpPr>
          <p:cNvPr id="226" name="Google Shape;226;p35"/>
          <p:cNvSpPr/>
          <p:nvPr/>
        </p:nvSpPr>
        <p:spPr>
          <a:xfrm>
            <a:off x="311700" y="3887200"/>
            <a:ext cx="7424400" cy="1167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get_many_conditions()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запрашивает информацию для отбора фильмов по нескольким условиям</a:t>
            </a:r>
            <a:endParaRPr sz="2000"/>
          </a:p>
        </p:txBody>
      </p:sp>
      <p:sp>
        <p:nvSpPr>
          <p:cNvPr id="227" name="Google Shape;227;p35"/>
          <p:cNvSpPr/>
          <p:nvPr/>
        </p:nvSpPr>
        <p:spPr>
          <a:xfrm rot="10800000">
            <a:off x="7840550" y="2998700"/>
            <a:ext cx="857400" cy="1601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445025"/>
            <a:ext cx="8520600" cy="9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00">
                <a:highlight>
                  <a:srgbClr val="FFF2CC"/>
                </a:highlight>
              </a:rPr>
              <a:t>Функции, реализующие считывание запросов от пользователя и отлов ошибок ввода:</a:t>
            </a:r>
            <a:endParaRPr sz="2500">
              <a:highlight>
                <a:srgbClr val="FFF2CC"/>
              </a:highlight>
            </a:endParaRPr>
          </a:p>
        </p:txBody>
      </p:sp>
      <p:sp>
        <p:nvSpPr>
          <p:cNvPr id="233" name="Google Shape;233;p36"/>
          <p:cNvSpPr/>
          <p:nvPr/>
        </p:nvSpPr>
        <p:spPr>
          <a:xfrm>
            <a:off x="311700" y="1819450"/>
            <a:ext cx="7424400" cy="1069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get_condition_relation()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запрашивает отношение между условиями (И/ИЛИ)</a:t>
            </a:r>
            <a:endParaRPr sz="2000"/>
          </a:p>
        </p:txBody>
      </p:sp>
      <p:sp>
        <p:nvSpPr>
          <p:cNvPr id="234" name="Google Shape;234;p36"/>
          <p:cNvSpPr/>
          <p:nvPr/>
        </p:nvSpPr>
        <p:spPr>
          <a:xfrm>
            <a:off x="311700" y="3385275"/>
            <a:ext cx="7424400" cy="1167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get_sorting_criteria()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запрашивает информацию для сортировки фильмов по критерию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90250" y="450150"/>
            <a:ext cx="8006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программой с точки зрения пользователя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Главное меню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75" y="1017725"/>
            <a:ext cx="779145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всех фильмов, продолжение работы программы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3525"/>
            <a:ext cx="3152775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3675" y="1143525"/>
            <a:ext cx="47053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2725" y="1917025"/>
            <a:ext cx="4686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2725" y="3169400"/>
            <a:ext cx="3705225" cy="140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7"/>
          <p:cNvCxnSpPr/>
          <p:nvPr/>
        </p:nvCxnSpPr>
        <p:spPr>
          <a:xfrm>
            <a:off x="3601325" y="1110350"/>
            <a:ext cx="9000" cy="37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7"/>
          <p:cNvCxnSpPr/>
          <p:nvPr/>
        </p:nvCxnSpPr>
        <p:spPr>
          <a:xfrm flipH="1" rot="10800000">
            <a:off x="3601325" y="2875150"/>
            <a:ext cx="54006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информации о фильме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50" y="1134675"/>
            <a:ext cx="7634675" cy="35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550" y="1072600"/>
            <a:ext cx="40957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6538" y="2119300"/>
            <a:ext cx="4352925" cy="90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8"/>
          <p:cNvCxnSpPr/>
          <p:nvPr/>
        </p:nvCxnSpPr>
        <p:spPr>
          <a:xfrm flipH="1" rot="10800000">
            <a:off x="4612300" y="2064125"/>
            <a:ext cx="44076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8"/>
          <p:cNvCxnSpPr/>
          <p:nvPr/>
        </p:nvCxnSpPr>
        <p:spPr>
          <a:xfrm>
            <a:off x="4612300" y="1159525"/>
            <a:ext cx="17700" cy="19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8"/>
          <p:cNvCxnSpPr/>
          <p:nvPr/>
        </p:nvCxnSpPr>
        <p:spPr>
          <a:xfrm flipH="1" rot="10800000">
            <a:off x="4638900" y="3057175"/>
            <a:ext cx="43809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Сортировка фильмов по критерию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6925"/>
            <a:ext cx="3895725" cy="34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225" y="1126450"/>
            <a:ext cx="3648075" cy="3419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9"/>
          <p:cNvCxnSpPr>
            <a:stCxn id="100" idx="3"/>
          </p:cNvCxnSpPr>
          <p:nvPr/>
        </p:nvCxnSpPr>
        <p:spPr>
          <a:xfrm flipH="1" rot="10800000">
            <a:off x="4207425" y="2830788"/>
            <a:ext cx="6975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простого запроса фильмов по одному условию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486150" cy="37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125" y="1662100"/>
            <a:ext cx="4505325" cy="1819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20"/>
          <p:cNvCxnSpPr/>
          <p:nvPr/>
        </p:nvCxnSpPr>
        <p:spPr>
          <a:xfrm flipH="1" rot="10800000">
            <a:off x="3462525" y="2569038"/>
            <a:ext cx="6975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Запрос фильмов по нескольким условиям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850" y="1152400"/>
            <a:ext cx="6200775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/>
          <p:nvPr/>
        </p:nvSpPr>
        <p:spPr>
          <a:xfrm>
            <a:off x="240325" y="1207900"/>
            <a:ext cx="425700" cy="425700"/>
          </a:xfrm>
          <a:prstGeom prst="flowChartConnector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