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2" d="100"/>
          <a:sy n="82" d="100"/>
        </p:scale>
        <p:origin x="14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45BB6A-5CD3-46FF-A610-0A8FD42165B3}" type="datetimeFigureOut">
              <a:rPr lang="en-IN" smtClean="0"/>
              <a:t>04-02-2022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5E86B7-BDCF-4560-8675-F226DE1222F8}" type="slidenum">
              <a:rPr lang="en-IN" smtClean="0"/>
              <a:t>‹#›</a:t>
            </a:fld>
            <a:endParaRPr lang="en-IN"/>
          </a:p>
        </p:txBody>
      </p:sp>
    </p:spTree>
    <p:extLst>
      <p:ext uri="{BB962C8B-B14F-4D97-AF65-F5344CB8AC3E}">
        <p14:creationId xmlns:p14="http://schemas.microsoft.com/office/powerpoint/2010/main" val="2686016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a:extLst>
              <a:ext uri="{FF2B5EF4-FFF2-40B4-BE49-F238E27FC236}">
                <a16:creationId xmlns:a16="http://schemas.microsoft.com/office/drawing/2014/main" id="{E910BF7D-59A5-4ABE-9E5A-E484D223E428}"/>
              </a:ext>
            </a:extLst>
          </p:cNvPr>
          <p:cNvSpPr txBox="1">
            <a:spLocks noChangeArrowheads="1"/>
          </p:cNvSpPr>
          <p:nvPr/>
        </p:nvSpPr>
        <p:spPr bwMode="auto">
          <a:xfrm>
            <a:off x="1587500" y="1006475"/>
            <a:ext cx="4595813" cy="34480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098" name="Text Box 2">
            <a:extLst>
              <a:ext uri="{FF2B5EF4-FFF2-40B4-BE49-F238E27FC236}">
                <a16:creationId xmlns:a16="http://schemas.microsoft.com/office/drawing/2014/main" id="{89AA9F06-8A12-4FA2-954F-1143D74A6C1F}"/>
              </a:ext>
            </a:extLst>
          </p:cNvPr>
          <p:cNvSpPr txBox="1">
            <a:spLocks noGrp="1" noChangeArrowheads="1"/>
          </p:cNvSpPr>
          <p:nvPr>
            <p:ph type="body"/>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85725" indent="-85725" eaLnBrk="1">
              <a:lnSpc>
                <a:spcPct val="93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GB" altLang="en-US">
                <a:latin typeface="Arial" panose="020B0604020202020204" pitchFamily="34" charset="0"/>
                <a:cs typeface="msgothic" charset="0"/>
              </a:rPr>
              <a:t>Synthetic routes to the various [Cp*</a:t>
            </a:r>
            <a:r>
              <a:rPr lang="en-GB" altLang="en-US" baseline="-33000">
                <a:latin typeface="Arial" panose="020B0604020202020204" pitchFamily="34" charset="0"/>
                <a:cs typeface="msgothic" charset="0"/>
              </a:rPr>
              <a:t>2</a:t>
            </a:r>
            <a:r>
              <a:rPr lang="en-GB" altLang="en-US">
                <a:latin typeface="Arial" panose="020B0604020202020204" pitchFamily="34" charset="0"/>
                <a:cs typeface="msgothic" charset="0"/>
              </a:rPr>
              <a:t>Fe]</a:t>
            </a:r>
            <a:r>
              <a:rPr lang="en-GB" altLang="en-US" baseline="33000">
                <a:latin typeface="Arial" panose="020B0604020202020204" pitchFamily="34" charset="0"/>
                <a:cs typeface="msgothic" charset="0"/>
              </a:rPr>
              <a:t>2+</a:t>
            </a:r>
            <a:r>
              <a:rPr lang="en-GB" altLang="en-US">
                <a:latin typeface="Arial" panose="020B0604020202020204" pitchFamily="34" charset="0"/>
                <a:cs typeface="msgothic" charset="0"/>
              </a:rPr>
              <a:t> salts.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a:extLst>
              <a:ext uri="{FF2B5EF4-FFF2-40B4-BE49-F238E27FC236}">
                <a16:creationId xmlns:a16="http://schemas.microsoft.com/office/drawing/2014/main" id="{1A7AE493-894E-4D93-9001-044B6CFED55C}"/>
              </a:ext>
            </a:extLst>
          </p:cNvPr>
          <p:cNvSpPr txBox="1">
            <a:spLocks noChangeArrowheads="1"/>
          </p:cNvSpPr>
          <p:nvPr/>
        </p:nvSpPr>
        <p:spPr bwMode="auto">
          <a:xfrm>
            <a:off x="1587500" y="1006475"/>
            <a:ext cx="4595813" cy="34480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a:p>
        </p:txBody>
      </p:sp>
      <p:sp>
        <p:nvSpPr>
          <p:cNvPr id="4098" name="Text Box 2">
            <a:extLst>
              <a:ext uri="{FF2B5EF4-FFF2-40B4-BE49-F238E27FC236}">
                <a16:creationId xmlns:a16="http://schemas.microsoft.com/office/drawing/2014/main" id="{58344606-BEB5-407C-94E4-1F017DFE3261}"/>
              </a:ext>
            </a:extLst>
          </p:cNvPr>
          <p:cNvSpPr txBox="1">
            <a:spLocks noGrp="1" noChangeArrowheads="1"/>
          </p:cNvSpPr>
          <p:nvPr>
            <p:ph type="body"/>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85725" indent="-85725" eaLnBrk="1">
              <a:lnSpc>
                <a:spcPct val="93000"/>
              </a:lnSpc>
              <a:spcBef>
                <a:spcPct val="0"/>
              </a:spcBef>
              <a:buSzPct val="45000"/>
              <a:buFont typeface="Wingdings" panose="05000000000000000000" pitchFamily="2" charset="2"/>
              <a:buNone/>
              <a:tabLst>
                <a:tab pos="723900" algn="l"/>
                <a:tab pos="1447800" algn="l"/>
                <a:tab pos="2171700" algn="l"/>
                <a:tab pos="2895600" algn="l"/>
                <a:tab pos="3619500" algn="l"/>
                <a:tab pos="4343400" algn="l"/>
                <a:tab pos="5067300" algn="l"/>
              </a:tabLst>
            </a:pPr>
            <a:r>
              <a:rPr lang="en-GB" altLang="en-US">
                <a:latin typeface="Arial" panose="020B0604020202020204" pitchFamily="34" charset="0"/>
                <a:cs typeface="msgothic" charset="0"/>
              </a:rPr>
              <a:t>Crystallographic analysis. (</a:t>
            </a:r>
            <a:r>
              <a:rPr lang="en-GB" altLang="en-US" sz="1400" b="1">
                <a:latin typeface="Arial" panose="020B0604020202020204" pitchFamily="34" charset="0"/>
                <a:cs typeface="msgothic" charset="0"/>
              </a:rPr>
              <a:t>A</a:t>
            </a:r>
            <a:r>
              <a:rPr lang="en-GB" altLang="en-US">
                <a:latin typeface="Arial" panose="020B0604020202020204" pitchFamily="34" charset="0"/>
                <a:cs typeface="msgothic" charset="0"/>
              </a:rPr>
              <a:t>) Molecular structures of [Cp*</a:t>
            </a:r>
            <a:r>
              <a:rPr lang="en-GB" altLang="en-US" baseline="-33000">
                <a:latin typeface="Arial" panose="020B0604020202020204" pitchFamily="34" charset="0"/>
                <a:cs typeface="msgothic" charset="0"/>
              </a:rPr>
              <a:t>2</a:t>
            </a:r>
            <a:r>
              <a:rPr lang="en-GB" altLang="en-US">
                <a:latin typeface="Arial" panose="020B0604020202020204" pitchFamily="34" charset="0"/>
                <a:cs typeface="msgothic" charset="0"/>
              </a:rPr>
              <a:t>Fe]</a:t>
            </a:r>
            <a:r>
              <a:rPr lang="en-GB" altLang="en-US" baseline="33000">
                <a:latin typeface="Arial" panose="020B0604020202020204" pitchFamily="34" charset="0"/>
                <a:cs typeface="msgothic" charset="0"/>
              </a:rPr>
              <a:t>2+</a:t>
            </a:r>
            <a:r>
              <a:rPr lang="en-GB" altLang="en-US">
                <a:latin typeface="Arial" panose="020B0604020202020204" pitchFamily="34" charset="0"/>
                <a:cs typeface="msgothic" charset="0"/>
              </a:rPr>
              <a:t> in crystals of [Cp*</a:t>
            </a:r>
            <a:r>
              <a:rPr lang="en-GB" altLang="en-US" baseline="-33000">
                <a:latin typeface="Arial" panose="020B0604020202020204" pitchFamily="34" charset="0"/>
                <a:cs typeface="msgothic" charset="0"/>
              </a:rPr>
              <a:t>2</a:t>
            </a:r>
            <a:r>
              <a:rPr lang="en-GB" altLang="en-US">
                <a:latin typeface="Arial" panose="020B0604020202020204" pitchFamily="34" charset="0"/>
                <a:cs typeface="msgothic" charset="0"/>
              </a:rPr>
              <a:t>Fe](SbF</a:t>
            </a:r>
            <a:r>
              <a:rPr lang="en-GB" altLang="en-US" baseline="-33000">
                <a:latin typeface="Arial" panose="020B0604020202020204" pitchFamily="34" charset="0"/>
                <a:cs typeface="msgothic" charset="0"/>
              </a:rPr>
              <a:t>6</a:t>
            </a:r>
            <a:r>
              <a:rPr lang="en-GB" altLang="en-US">
                <a:latin typeface="Arial" panose="020B0604020202020204" pitchFamily="34" charset="0"/>
                <a:cs typeface="msgothic" charset="0"/>
              </a:rPr>
              <a:t>)</a:t>
            </a:r>
            <a:r>
              <a:rPr lang="en-GB" altLang="en-US" baseline="-33000">
                <a:latin typeface="Arial" panose="020B0604020202020204" pitchFamily="34" charset="0"/>
                <a:cs typeface="msgothic" charset="0"/>
              </a:rPr>
              <a:t>2</a:t>
            </a:r>
            <a:r>
              <a:rPr lang="en-GB" altLang="en-US">
                <a:latin typeface="Arial" panose="020B0604020202020204" pitchFamily="34" charset="0"/>
                <a:cs typeface="msgothic" charset="0"/>
              </a:rPr>
              <a:t>·2HF (left) and [Cp*</a:t>
            </a:r>
            <a:r>
              <a:rPr lang="en-GB" altLang="en-US" baseline="-33000">
                <a:latin typeface="Arial" panose="020B0604020202020204" pitchFamily="34" charset="0"/>
                <a:cs typeface="msgothic" charset="0"/>
              </a:rPr>
              <a:t>2</a:t>
            </a:r>
            <a:r>
              <a:rPr lang="en-GB" altLang="en-US">
                <a:latin typeface="Arial" panose="020B0604020202020204" pitchFamily="34" charset="0"/>
                <a:cs typeface="msgothic" charset="0"/>
              </a:rPr>
              <a:t>Fe](Sb</a:t>
            </a:r>
            <a:r>
              <a:rPr lang="en-GB" altLang="en-US" baseline="-33000">
                <a:latin typeface="Arial" panose="020B0604020202020204" pitchFamily="34" charset="0"/>
                <a:cs typeface="msgothic" charset="0"/>
              </a:rPr>
              <a:t>2</a:t>
            </a:r>
            <a:r>
              <a:rPr lang="en-GB" altLang="en-US">
                <a:latin typeface="Arial" panose="020B0604020202020204" pitchFamily="34" charset="0"/>
                <a:cs typeface="msgothic" charset="0"/>
              </a:rPr>
              <a:t>F</a:t>
            </a:r>
            <a:r>
              <a:rPr lang="en-GB" altLang="en-US" baseline="-33000">
                <a:latin typeface="Arial" panose="020B0604020202020204" pitchFamily="34" charset="0"/>
                <a:cs typeface="msgothic" charset="0"/>
              </a:rPr>
              <a:t>11</a:t>
            </a:r>
            <a:r>
              <a:rPr lang="en-GB" altLang="en-US">
                <a:latin typeface="Arial" panose="020B0604020202020204" pitchFamily="34" charset="0"/>
                <a:cs typeface="msgothic" charset="0"/>
              </a:rPr>
              <a:t>)</a:t>
            </a:r>
            <a:r>
              <a:rPr lang="en-GB" altLang="en-US" baseline="-33000">
                <a:latin typeface="Arial" panose="020B0604020202020204" pitchFamily="34" charset="0"/>
                <a:cs typeface="msgothic" charset="0"/>
              </a:rPr>
              <a:t>2</a:t>
            </a:r>
            <a:r>
              <a:rPr lang="en-GB" altLang="en-US">
                <a:latin typeface="Arial" panose="020B0604020202020204" pitchFamily="34" charset="0"/>
                <a:cs typeface="msgothic" charset="0"/>
              </a:rPr>
              <a:t> (right). Orange, Fe; gray, C; white, H; counteranions and cocrystallized HF are omitted for clarity (50% probability ellipsoid). (</a:t>
            </a:r>
            <a:r>
              <a:rPr lang="en-GB" altLang="en-US" sz="1400" b="1">
                <a:latin typeface="Arial" panose="020B0604020202020204" pitchFamily="34" charset="0"/>
                <a:cs typeface="msgothic" charset="0"/>
              </a:rPr>
              <a:t>B</a:t>
            </a:r>
            <a:r>
              <a:rPr lang="en-GB" altLang="en-US">
                <a:latin typeface="Arial" panose="020B0604020202020204" pitchFamily="34" charset="0"/>
                <a:cs typeface="msgothic" charset="0"/>
              </a:rPr>
              <a:t>) Representative distances between [Cp*</a:t>
            </a:r>
            <a:r>
              <a:rPr lang="en-GB" altLang="en-US" baseline="-33000">
                <a:latin typeface="Arial" panose="020B0604020202020204" pitchFamily="34" charset="0"/>
                <a:cs typeface="msgothic" charset="0"/>
              </a:rPr>
              <a:t>2</a:t>
            </a:r>
            <a:r>
              <a:rPr lang="en-GB" altLang="en-US">
                <a:latin typeface="Arial" panose="020B0604020202020204" pitchFamily="34" charset="0"/>
                <a:cs typeface="msgothic" charset="0"/>
              </a:rPr>
              <a:t>Fe]</a:t>
            </a:r>
            <a:r>
              <a:rPr lang="en-GB" altLang="en-US" baseline="33000">
                <a:latin typeface="Arial" panose="020B0604020202020204" pitchFamily="34" charset="0"/>
                <a:cs typeface="msgothic" charset="0"/>
              </a:rPr>
              <a:t>2+</a:t>
            </a:r>
            <a:r>
              <a:rPr lang="en-GB" altLang="en-US">
                <a:latin typeface="Arial" panose="020B0604020202020204" pitchFamily="34" charset="0"/>
                <a:cs typeface="msgothic" charset="0"/>
              </a:rPr>
              <a:t> and SbF</a:t>
            </a:r>
            <a:r>
              <a:rPr lang="en-GB" altLang="en-US" baseline="-33000">
                <a:latin typeface="Arial" panose="020B0604020202020204" pitchFamily="34" charset="0"/>
                <a:cs typeface="msgothic" charset="0"/>
              </a:rPr>
              <a:t>6</a:t>
            </a:r>
            <a:r>
              <a:rPr lang="en-GB" altLang="en-US" baseline="33000">
                <a:latin typeface="Arial" panose="020B0604020202020204" pitchFamily="34" charset="0"/>
                <a:cs typeface="msgothic" charset="0"/>
              </a:rPr>
              <a:t>–</a:t>
            </a:r>
            <a:r>
              <a:rPr lang="en-GB" altLang="en-US">
                <a:latin typeface="Arial" panose="020B0604020202020204" pitchFamily="34" charset="0"/>
                <a:cs typeface="msgothic" charset="0"/>
              </a:rPr>
              <a:t> in crystals of [Cp*</a:t>
            </a:r>
            <a:r>
              <a:rPr lang="en-GB" altLang="en-US" baseline="-33000">
                <a:latin typeface="Arial" panose="020B0604020202020204" pitchFamily="34" charset="0"/>
                <a:cs typeface="msgothic" charset="0"/>
              </a:rPr>
              <a:t>2</a:t>
            </a:r>
            <a:r>
              <a:rPr lang="en-GB" altLang="en-US">
                <a:latin typeface="Arial" panose="020B0604020202020204" pitchFamily="34" charset="0"/>
                <a:cs typeface="msgothic" charset="0"/>
              </a:rPr>
              <a:t>Fe](SbF</a:t>
            </a:r>
            <a:r>
              <a:rPr lang="en-GB" altLang="en-US" baseline="-33000">
                <a:latin typeface="Arial" panose="020B0604020202020204" pitchFamily="34" charset="0"/>
                <a:cs typeface="msgothic" charset="0"/>
              </a:rPr>
              <a:t>6</a:t>
            </a:r>
            <a:r>
              <a:rPr lang="en-GB" altLang="en-US">
                <a:latin typeface="Arial" panose="020B0604020202020204" pitchFamily="34" charset="0"/>
                <a:cs typeface="msgothic" charset="0"/>
              </a:rPr>
              <a:t>)</a:t>
            </a:r>
            <a:r>
              <a:rPr lang="en-GB" altLang="en-US" baseline="-33000">
                <a:latin typeface="Arial" panose="020B0604020202020204" pitchFamily="34" charset="0"/>
                <a:cs typeface="msgothic" charset="0"/>
              </a:rPr>
              <a:t>2</a:t>
            </a:r>
            <a:r>
              <a:rPr lang="en-GB" altLang="en-US">
                <a:latin typeface="Arial" panose="020B0604020202020204" pitchFamily="34" charset="0"/>
                <a:cs typeface="msgothic" charset="0"/>
              </a:rPr>
              <a:t>·2HF (top left) with Hirshfeld surface analysis, highlighting regions of increasing intermolecular interactions from blue to red.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7068DD-9EBD-4EF2-8693-54FFB63901EA}"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070F2E-ECB2-46A6-B34C-FA6B9FEEA131}" type="slidenum">
              <a:rPr lang="en-IN" smtClean="0"/>
              <a:t>‹#›</a:t>
            </a:fld>
            <a:endParaRPr lang="en-IN"/>
          </a:p>
        </p:txBody>
      </p:sp>
    </p:spTree>
    <p:extLst>
      <p:ext uri="{BB962C8B-B14F-4D97-AF65-F5344CB8AC3E}">
        <p14:creationId xmlns:p14="http://schemas.microsoft.com/office/powerpoint/2010/main" val="3343443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7068DD-9EBD-4EF2-8693-54FFB63901EA}"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070F2E-ECB2-46A6-B34C-FA6B9FEEA131}" type="slidenum">
              <a:rPr lang="en-IN" smtClean="0"/>
              <a:t>‹#›</a:t>
            </a:fld>
            <a:endParaRPr lang="en-IN"/>
          </a:p>
        </p:txBody>
      </p:sp>
    </p:spTree>
    <p:extLst>
      <p:ext uri="{BB962C8B-B14F-4D97-AF65-F5344CB8AC3E}">
        <p14:creationId xmlns:p14="http://schemas.microsoft.com/office/powerpoint/2010/main" val="1910473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7068DD-9EBD-4EF2-8693-54FFB63901EA}"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070F2E-ECB2-46A6-B34C-FA6B9FEEA131}" type="slidenum">
              <a:rPr lang="en-IN" smtClean="0"/>
              <a:t>‹#›</a:t>
            </a:fld>
            <a:endParaRPr lang="en-IN"/>
          </a:p>
        </p:txBody>
      </p:sp>
    </p:spTree>
    <p:extLst>
      <p:ext uri="{BB962C8B-B14F-4D97-AF65-F5344CB8AC3E}">
        <p14:creationId xmlns:p14="http://schemas.microsoft.com/office/powerpoint/2010/main" val="3982304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7068DD-9EBD-4EF2-8693-54FFB63901EA}"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070F2E-ECB2-46A6-B34C-FA6B9FEEA131}" type="slidenum">
              <a:rPr lang="en-IN" smtClean="0"/>
              <a:t>‹#›</a:t>
            </a:fld>
            <a:endParaRPr lang="en-IN"/>
          </a:p>
        </p:txBody>
      </p:sp>
    </p:spTree>
    <p:extLst>
      <p:ext uri="{BB962C8B-B14F-4D97-AF65-F5344CB8AC3E}">
        <p14:creationId xmlns:p14="http://schemas.microsoft.com/office/powerpoint/2010/main" val="11608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7068DD-9EBD-4EF2-8693-54FFB63901EA}" type="datetimeFigureOut">
              <a:rPr lang="en-IN" smtClean="0"/>
              <a:t>04-02-2022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070F2E-ECB2-46A6-B34C-FA6B9FEEA131}" type="slidenum">
              <a:rPr lang="en-IN" smtClean="0"/>
              <a:t>‹#›</a:t>
            </a:fld>
            <a:endParaRPr lang="en-IN"/>
          </a:p>
        </p:txBody>
      </p:sp>
    </p:spTree>
    <p:extLst>
      <p:ext uri="{BB962C8B-B14F-4D97-AF65-F5344CB8AC3E}">
        <p14:creationId xmlns:p14="http://schemas.microsoft.com/office/powerpoint/2010/main" val="669212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7068DD-9EBD-4EF2-8693-54FFB63901EA}" type="datetimeFigureOut">
              <a:rPr lang="en-IN" smtClean="0"/>
              <a:t>04-02-2022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070F2E-ECB2-46A6-B34C-FA6B9FEEA131}" type="slidenum">
              <a:rPr lang="en-IN" smtClean="0"/>
              <a:t>‹#›</a:t>
            </a:fld>
            <a:endParaRPr lang="en-IN"/>
          </a:p>
        </p:txBody>
      </p:sp>
    </p:spTree>
    <p:extLst>
      <p:ext uri="{BB962C8B-B14F-4D97-AF65-F5344CB8AC3E}">
        <p14:creationId xmlns:p14="http://schemas.microsoft.com/office/powerpoint/2010/main" val="1689278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7068DD-9EBD-4EF2-8693-54FFB63901EA}" type="datetimeFigureOut">
              <a:rPr lang="en-IN" smtClean="0"/>
              <a:t>04-02-2022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070F2E-ECB2-46A6-B34C-FA6B9FEEA131}" type="slidenum">
              <a:rPr lang="en-IN" smtClean="0"/>
              <a:t>‹#›</a:t>
            </a:fld>
            <a:endParaRPr lang="en-IN"/>
          </a:p>
        </p:txBody>
      </p:sp>
    </p:spTree>
    <p:extLst>
      <p:ext uri="{BB962C8B-B14F-4D97-AF65-F5344CB8AC3E}">
        <p14:creationId xmlns:p14="http://schemas.microsoft.com/office/powerpoint/2010/main" val="3086176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7068DD-9EBD-4EF2-8693-54FFB63901EA}" type="datetimeFigureOut">
              <a:rPr lang="en-IN" smtClean="0"/>
              <a:t>04-02-2022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070F2E-ECB2-46A6-B34C-FA6B9FEEA131}" type="slidenum">
              <a:rPr lang="en-IN" smtClean="0"/>
              <a:t>‹#›</a:t>
            </a:fld>
            <a:endParaRPr lang="en-IN"/>
          </a:p>
        </p:txBody>
      </p:sp>
    </p:spTree>
    <p:extLst>
      <p:ext uri="{BB962C8B-B14F-4D97-AF65-F5344CB8AC3E}">
        <p14:creationId xmlns:p14="http://schemas.microsoft.com/office/powerpoint/2010/main" val="3158102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7068DD-9EBD-4EF2-8693-54FFB63901EA}" type="datetimeFigureOut">
              <a:rPr lang="en-IN" smtClean="0"/>
              <a:t>04-02-2022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D070F2E-ECB2-46A6-B34C-FA6B9FEEA131}" type="slidenum">
              <a:rPr lang="en-IN" smtClean="0"/>
              <a:t>‹#›</a:t>
            </a:fld>
            <a:endParaRPr lang="en-IN"/>
          </a:p>
        </p:txBody>
      </p:sp>
    </p:spTree>
    <p:extLst>
      <p:ext uri="{BB962C8B-B14F-4D97-AF65-F5344CB8AC3E}">
        <p14:creationId xmlns:p14="http://schemas.microsoft.com/office/powerpoint/2010/main" val="428364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7068DD-9EBD-4EF2-8693-54FFB63901EA}" type="datetimeFigureOut">
              <a:rPr lang="en-IN" smtClean="0"/>
              <a:t>04-02-2022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070F2E-ECB2-46A6-B34C-FA6B9FEEA131}" type="slidenum">
              <a:rPr lang="en-IN" smtClean="0"/>
              <a:t>‹#›</a:t>
            </a:fld>
            <a:endParaRPr lang="en-IN"/>
          </a:p>
        </p:txBody>
      </p:sp>
    </p:spTree>
    <p:extLst>
      <p:ext uri="{BB962C8B-B14F-4D97-AF65-F5344CB8AC3E}">
        <p14:creationId xmlns:p14="http://schemas.microsoft.com/office/powerpoint/2010/main" val="1592933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7068DD-9EBD-4EF2-8693-54FFB63901EA}" type="datetimeFigureOut">
              <a:rPr lang="en-IN" smtClean="0"/>
              <a:t>04-02-2022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070F2E-ECB2-46A6-B34C-FA6B9FEEA131}" type="slidenum">
              <a:rPr lang="en-IN" smtClean="0"/>
              <a:t>‹#›</a:t>
            </a:fld>
            <a:endParaRPr lang="en-IN"/>
          </a:p>
        </p:txBody>
      </p:sp>
    </p:spTree>
    <p:extLst>
      <p:ext uri="{BB962C8B-B14F-4D97-AF65-F5344CB8AC3E}">
        <p14:creationId xmlns:p14="http://schemas.microsoft.com/office/powerpoint/2010/main" val="3365381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7068DD-9EBD-4EF2-8693-54FFB63901EA}" type="datetimeFigureOut">
              <a:rPr lang="en-IN" smtClean="0"/>
              <a:t>04-02-2022</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070F2E-ECB2-46A6-B34C-FA6B9FEEA131}" type="slidenum">
              <a:rPr lang="en-IN" smtClean="0"/>
              <a:t>‹#›</a:t>
            </a:fld>
            <a:endParaRPr lang="en-IN"/>
          </a:p>
        </p:txBody>
      </p:sp>
    </p:spTree>
    <p:extLst>
      <p:ext uri="{BB962C8B-B14F-4D97-AF65-F5344CB8AC3E}">
        <p14:creationId xmlns:p14="http://schemas.microsoft.com/office/powerpoint/2010/main" val="40203822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20.emf"/><Relationship Id="rId2" Type="http://schemas.openxmlformats.org/officeDocument/2006/relationships/image" Target="../media/image15.emf"/><Relationship Id="rId1" Type="http://schemas.openxmlformats.org/officeDocument/2006/relationships/slideLayout" Target="../slideLayouts/slideLayout1.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1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4.emf"/><Relationship Id="rId7" Type="http://schemas.openxmlformats.org/officeDocument/2006/relationships/image" Target="../media/image28.emf"/><Relationship Id="rId2" Type="http://schemas.openxmlformats.org/officeDocument/2006/relationships/image" Target="../media/image23.emf"/><Relationship Id="rId1" Type="http://schemas.openxmlformats.org/officeDocument/2006/relationships/slideLayout" Target="../slideLayouts/slideLayout1.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1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16.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1.xml"/><Relationship Id="rId5" Type="http://schemas.openxmlformats.org/officeDocument/2006/relationships/image" Target="../media/image36.emf"/><Relationship Id="rId4" Type="http://schemas.openxmlformats.org/officeDocument/2006/relationships/image" Target="../media/image35.emf"/></Relationships>
</file>

<file path=ppt/slides/_rels/slide18.xml.rels><?xml version="1.0" encoding="UTF-8" standalone="yes"?>
<Relationships xmlns="http://schemas.openxmlformats.org/package/2006/relationships"><Relationship Id="rId3" Type="http://schemas.openxmlformats.org/officeDocument/2006/relationships/hyperlink" Target="https://www.nature.com/nature" TargetMode="External"/><Relationship Id="rId2" Type="http://schemas.openxmlformats.org/officeDocument/2006/relationships/image" Target="../media/image37.emf"/><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19.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45.png"/><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CDEB6B-BB7F-489C-A057-0EF60463B9C5}"/>
              </a:ext>
            </a:extLst>
          </p:cNvPr>
          <p:cNvSpPr txBox="1"/>
          <p:nvPr/>
        </p:nvSpPr>
        <p:spPr>
          <a:xfrm>
            <a:off x="154236" y="459797"/>
            <a:ext cx="8989764" cy="5575052"/>
          </a:xfrm>
          <a:prstGeom prst="rect">
            <a:avLst/>
          </a:prstGeom>
          <a:noFill/>
        </p:spPr>
        <p:txBody>
          <a:bodyPr wrap="square">
            <a:spAutoFit/>
          </a:bodyPr>
          <a:lstStyle/>
          <a:p>
            <a:pPr>
              <a:lnSpc>
                <a:spcPct val="150000"/>
              </a:lnSpc>
            </a:pPr>
            <a:r>
              <a:rPr lang="en-US" sz="2400" dirty="0">
                <a:latin typeface="Candara" panose="020E0502030303020204" pitchFamily="34" charset="0"/>
              </a:rPr>
              <a:t>Ferrocene is an orange crystalline solid, which melts at 173°--I74°C without decomposition. The vapor pressure of this compound has been measured up to 400°C, and a molecular weight of 186 has been calculated for the vapor, indicating it is undissociated and monomeric over the temperature range investigated. From these measurements the normal boiling point has been calculated to be 249°C. Ferrocene is readily soluble in common organic solvents such as benzene, ether and ethanol. It is insoluble in aqueous medium and remains unaffected by water, </a:t>
            </a:r>
            <a:r>
              <a:rPr lang="en-US" sz="2400" u="dbl" dirty="0">
                <a:uFill>
                  <a:solidFill>
                    <a:srgbClr val="FF0000"/>
                  </a:solidFill>
                </a:uFill>
                <a:latin typeface="Candara" panose="020E0502030303020204" pitchFamily="34" charset="0"/>
              </a:rPr>
              <a:t>10% sodium hydroxide solution</a:t>
            </a:r>
            <a:r>
              <a:rPr lang="en-US" sz="2400" dirty="0">
                <a:latin typeface="Candara" panose="020E0502030303020204" pitchFamily="34" charset="0"/>
              </a:rPr>
              <a:t>, and </a:t>
            </a:r>
            <a:r>
              <a:rPr lang="en-US" sz="2400" u="dbl" dirty="0">
                <a:uFill>
                  <a:solidFill>
                    <a:srgbClr val="0033CC"/>
                  </a:solidFill>
                </a:uFill>
                <a:latin typeface="Candara" panose="020E0502030303020204" pitchFamily="34" charset="0"/>
              </a:rPr>
              <a:t>even boiling concentrated hydrochloric acid</a:t>
            </a:r>
            <a:r>
              <a:rPr lang="en-US" sz="2400" dirty="0">
                <a:latin typeface="Candara" panose="020E0502030303020204" pitchFamily="34" charset="0"/>
              </a:rPr>
              <a:t>. </a:t>
            </a:r>
            <a:endParaRPr lang="en-IN" sz="2400" dirty="0">
              <a:latin typeface="Candara" panose="020E0502030303020204" pitchFamily="34" charset="0"/>
            </a:endParaRPr>
          </a:p>
        </p:txBody>
      </p:sp>
    </p:spTree>
    <p:extLst>
      <p:ext uri="{BB962C8B-B14F-4D97-AF65-F5344CB8AC3E}">
        <p14:creationId xmlns:p14="http://schemas.microsoft.com/office/powerpoint/2010/main" val="675657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User\Downloads\IMG_20210121_162759 (1).JPG"/>
          <p:cNvPicPr>
            <a:picLocks noChangeAspect="1" noChangeArrowheads="1"/>
          </p:cNvPicPr>
          <p:nvPr/>
        </p:nvPicPr>
        <p:blipFill>
          <a:blip r:embed="rId2" cstate="print"/>
          <a:srcRect l="5833" t="16106" r="16667" b="7265"/>
          <a:stretch>
            <a:fillRect/>
          </a:stretch>
        </p:blipFill>
        <p:spPr bwMode="auto">
          <a:xfrm>
            <a:off x="914400" y="2514600"/>
            <a:ext cx="7086600" cy="3962400"/>
          </a:xfrm>
          <a:prstGeom prst="rect">
            <a:avLst/>
          </a:prstGeom>
          <a:noFill/>
        </p:spPr>
      </p:pic>
      <p:sp>
        <p:nvSpPr>
          <p:cNvPr id="3" name="TextBox 2"/>
          <p:cNvSpPr txBox="1"/>
          <p:nvPr/>
        </p:nvSpPr>
        <p:spPr>
          <a:xfrm>
            <a:off x="3124200" y="533400"/>
            <a:ext cx="2268570" cy="461665"/>
          </a:xfrm>
          <a:prstGeom prst="rect">
            <a:avLst/>
          </a:prstGeom>
          <a:noFill/>
        </p:spPr>
        <p:txBody>
          <a:bodyPr wrap="none" rtlCol="0">
            <a:spAutoFit/>
          </a:bodyPr>
          <a:lstStyle/>
          <a:p>
            <a:r>
              <a:rPr lang="en-US" sz="2400" dirty="0">
                <a:latin typeface="Times New Roman" pitchFamily="18" charset="0"/>
                <a:cs typeface="Times New Roman" pitchFamily="18" charset="0"/>
              </a:rPr>
              <a:t>Chromatography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4B8D67-C8AA-4153-8CE5-AE5A3FE9D17A}"/>
              </a:ext>
            </a:extLst>
          </p:cNvPr>
          <p:cNvSpPr txBox="1"/>
          <p:nvPr/>
        </p:nvSpPr>
        <p:spPr>
          <a:xfrm>
            <a:off x="2549237" y="2100776"/>
            <a:ext cx="3352800" cy="611706"/>
          </a:xfrm>
          <a:prstGeom prst="rect">
            <a:avLst/>
          </a:prstGeom>
          <a:noFill/>
        </p:spPr>
        <p:txBody>
          <a:bodyPr wrap="square">
            <a:spAutoFit/>
          </a:bodyPr>
          <a:lstStyle/>
          <a:p>
            <a:pPr marL="214313" indent="-214313">
              <a:lnSpc>
                <a:spcPct val="150000"/>
              </a:lnSpc>
              <a:buFont typeface="Wingdings" panose="05000000000000000000" pitchFamily="2" charset="2"/>
              <a:buChar char="Ø"/>
            </a:pPr>
            <a:r>
              <a:rPr lang="en-IN" sz="1350" dirty="0">
                <a:latin typeface="Times New Roman" panose="02020603050405020304" pitchFamily="18" charset="0"/>
                <a:cs typeface="Times New Roman" panose="02020603050405020304" pitchFamily="18" charset="0"/>
              </a:rPr>
              <a:t>Ferrocene is an organometallic compound </a:t>
            </a:r>
          </a:p>
          <a:p>
            <a:pPr marL="214313" indent="-214313">
              <a:buFont typeface="Wingdings" panose="05000000000000000000" pitchFamily="2" charset="2"/>
              <a:buChar char="Ø"/>
            </a:pPr>
            <a:r>
              <a:rPr lang="en-IN" sz="1350" dirty="0">
                <a:latin typeface="Times New Roman" panose="02020603050405020304" pitchFamily="18" charset="0"/>
                <a:cs typeface="Times New Roman" panose="02020603050405020304" pitchFamily="18" charset="0"/>
              </a:rPr>
              <a:t>molecular formula Fe(</a:t>
            </a:r>
            <a:r>
              <a:rPr lang="en-IN" sz="1350" i="1" dirty="0">
                <a:latin typeface="Times New Roman" panose="02020603050405020304" pitchFamily="18" charset="0"/>
                <a:cs typeface="Times New Roman" panose="02020603050405020304" pitchFamily="18" charset="0"/>
              </a:rPr>
              <a:t>η</a:t>
            </a:r>
            <a:r>
              <a:rPr lang="en-IN" sz="1350" baseline="30000" dirty="0">
                <a:latin typeface="Times New Roman" panose="02020603050405020304" pitchFamily="18" charset="0"/>
                <a:cs typeface="Times New Roman" panose="02020603050405020304" pitchFamily="18" charset="0"/>
              </a:rPr>
              <a:t>5</a:t>
            </a:r>
            <a:r>
              <a:rPr lang="en-IN" sz="1350" dirty="0">
                <a:latin typeface="Times New Roman" panose="02020603050405020304" pitchFamily="18" charset="0"/>
                <a:cs typeface="Times New Roman" panose="02020603050405020304" pitchFamily="18" charset="0"/>
              </a:rPr>
              <a:t>-C</a:t>
            </a:r>
            <a:r>
              <a:rPr lang="en-IN" sz="1350" baseline="-25000" dirty="0">
                <a:latin typeface="Times New Roman" panose="02020603050405020304" pitchFamily="18" charset="0"/>
                <a:cs typeface="Times New Roman" panose="02020603050405020304" pitchFamily="18" charset="0"/>
              </a:rPr>
              <a:t>5</a:t>
            </a:r>
            <a:r>
              <a:rPr lang="en-IN" sz="1350" dirty="0">
                <a:latin typeface="Times New Roman" panose="02020603050405020304" pitchFamily="18" charset="0"/>
                <a:cs typeface="Times New Roman" panose="02020603050405020304" pitchFamily="18" charset="0"/>
              </a:rPr>
              <a:t>H</a:t>
            </a:r>
            <a:r>
              <a:rPr lang="en-IN" sz="1350" baseline="-25000" dirty="0">
                <a:latin typeface="Times New Roman" panose="02020603050405020304" pitchFamily="18" charset="0"/>
                <a:cs typeface="Times New Roman" panose="02020603050405020304" pitchFamily="18" charset="0"/>
              </a:rPr>
              <a:t>5</a:t>
            </a:r>
            <a:r>
              <a:rPr lang="en-IN" sz="1350" dirty="0">
                <a:latin typeface="Times New Roman" panose="02020603050405020304" pitchFamily="18" charset="0"/>
                <a:cs typeface="Times New Roman" panose="02020603050405020304" pitchFamily="18" charset="0"/>
              </a:rPr>
              <a:t>)</a:t>
            </a:r>
            <a:r>
              <a:rPr lang="en-IN" sz="1350" baseline="-25000" dirty="0">
                <a:latin typeface="Times New Roman" panose="02020603050405020304" pitchFamily="18" charset="0"/>
                <a:cs typeface="Times New Roman" panose="02020603050405020304" pitchFamily="18" charset="0"/>
              </a:rPr>
              <a:t>2</a:t>
            </a:r>
            <a:endParaRPr lang="en-IN" sz="135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5C7FF68-1916-418F-A3F2-73A75A66E42A}"/>
              </a:ext>
            </a:extLst>
          </p:cNvPr>
          <p:cNvSpPr txBox="1"/>
          <p:nvPr/>
        </p:nvSpPr>
        <p:spPr>
          <a:xfrm>
            <a:off x="3089564" y="1135856"/>
            <a:ext cx="2812473" cy="747384"/>
          </a:xfrm>
          <a:prstGeom prst="rect">
            <a:avLst/>
          </a:prstGeom>
          <a:noFill/>
        </p:spPr>
        <p:txBody>
          <a:bodyPr wrap="square">
            <a:spAutoFit/>
          </a:bodyPr>
          <a:lstStyle/>
          <a:p>
            <a:pPr algn="ctr">
              <a:lnSpc>
                <a:spcPct val="107000"/>
              </a:lnSpc>
              <a:spcAft>
                <a:spcPts val="600"/>
              </a:spcAft>
            </a:pPr>
            <a:r>
              <a:rPr lang="en-IN" b="1" dirty="0">
                <a:latin typeface="Times New Roman" panose="02020603050405020304" pitchFamily="18" charset="0"/>
                <a:ea typeface="Calibri" panose="020F0502020204030204" pitchFamily="34" charset="0"/>
                <a:cs typeface="Times New Roman" panose="02020603050405020304" pitchFamily="18" charset="0"/>
              </a:rPr>
              <a:t>Experiment 2</a:t>
            </a:r>
          </a:p>
          <a:p>
            <a:pPr algn="ctr">
              <a:lnSpc>
                <a:spcPct val="107000"/>
              </a:lnSpc>
              <a:spcAft>
                <a:spcPts val="600"/>
              </a:spcAft>
            </a:pPr>
            <a:r>
              <a:rPr lang="en-IN" b="1" dirty="0">
                <a:latin typeface="Times New Roman" panose="02020603050405020304" pitchFamily="18" charset="0"/>
                <a:ea typeface="Calibri" panose="020F0502020204030204" pitchFamily="34" charset="0"/>
                <a:cs typeface="Times New Roman" panose="02020603050405020304" pitchFamily="18" charset="0"/>
              </a:rPr>
              <a:t>Acetylation of Ferrocene</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098" name="Picture 2" descr="Illustrated Glossary of Organic Chemistry - Ferrocene">
            <a:extLst>
              <a:ext uri="{FF2B5EF4-FFF2-40B4-BE49-F238E27FC236}">
                <a16:creationId xmlns:a16="http://schemas.microsoft.com/office/drawing/2014/main" id="{D03FFC65-B5FA-4DE9-BFD8-800CC487ED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3411" y="3073487"/>
            <a:ext cx="1184269" cy="127158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errocene | chemical compound | Britannica">
            <a:extLst>
              <a:ext uri="{FF2B5EF4-FFF2-40B4-BE49-F238E27FC236}">
                <a16:creationId xmlns:a16="http://schemas.microsoft.com/office/drawing/2014/main" id="{B83F5976-AD70-4E8C-B436-2719727C33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276" y="4729162"/>
            <a:ext cx="2014538" cy="127158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Acetylferrocene 95 % | 1271-55-2 | Sigma-Aldrich">
            <a:extLst>
              <a:ext uri="{FF2B5EF4-FFF2-40B4-BE49-F238E27FC236}">
                <a16:creationId xmlns:a16="http://schemas.microsoft.com/office/drawing/2014/main" id="{0A8A9C40-DA60-4BBA-BD47-1D9A818577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2100" y="2581586"/>
            <a:ext cx="1949053" cy="169482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FCAD Group | Acetylferrocene">
            <a:extLst>
              <a:ext uri="{FF2B5EF4-FFF2-40B4-BE49-F238E27FC236}">
                <a16:creationId xmlns:a16="http://schemas.microsoft.com/office/drawing/2014/main" id="{E9FA3A1A-DCD5-4E1D-8254-839CA2A3399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42735"/>
          <a:stretch/>
        </p:blipFill>
        <p:spPr bwMode="auto">
          <a:xfrm>
            <a:off x="5902037" y="4360820"/>
            <a:ext cx="1501377" cy="1361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464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4AD180-9D4D-4E5F-89D3-DCD861D95D01}"/>
              </a:ext>
            </a:extLst>
          </p:cNvPr>
          <p:cNvPicPr>
            <a:picLocks noChangeAspect="1"/>
          </p:cNvPicPr>
          <p:nvPr/>
        </p:nvPicPr>
        <p:blipFill>
          <a:blip r:embed="rId2"/>
          <a:stretch>
            <a:fillRect/>
          </a:stretch>
        </p:blipFill>
        <p:spPr>
          <a:xfrm>
            <a:off x="160559" y="972754"/>
            <a:ext cx="4326684" cy="360557"/>
          </a:xfrm>
          <a:prstGeom prst="rect">
            <a:avLst/>
          </a:prstGeom>
        </p:spPr>
      </p:pic>
      <p:pic>
        <p:nvPicPr>
          <p:cNvPr id="5" name="Picture 4">
            <a:extLst>
              <a:ext uri="{FF2B5EF4-FFF2-40B4-BE49-F238E27FC236}">
                <a16:creationId xmlns:a16="http://schemas.microsoft.com/office/drawing/2014/main" id="{C29BA05E-1EDE-4371-8E7C-33D70EEF85EC}"/>
              </a:ext>
            </a:extLst>
          </p:cNvPr>
          <p:cNvPicPr>
            <a:picLocks noChangeAspect="1"/>
          </p:cNvPicPr>
          <p:nvPr/>
        </p:nvPicPr>
        <p:blipFill>
          <a:blip r:embed="rId3"/>
          <a:stretch>
            <a:fillRect/>
          </a:stretch>
        </p:blipFill>
        <p:spPr>
          <a:xfrm>
            <a:off x="37089" y="3151706"/>
            <a:ext cx="4450154" cy="2582956"/>
          </a:xfrm>
          <a:prstGeom prst="rect">
            <a:avLst/>
          </a:prstGeom>
        </p:spPr>
      </p:pic>
      <p:pic>
        <p:nvPicPr>
          <p:cNvPr id="7" name="Picture 6">
            <a:extLst>
              <a:ext uri="{FF2B5EF4-FFF2-40B4-BE49-F238E27FC236}">
                <a16:creationId xmlns:a16="http://schemas.microsoft.com/office/drawing/2014/main" id="{23D940D8-63C1-4DA1-9AA6-B7EE29AD1F65}"/>
              </a:ext>
            </a:extLst>
          </p:cNvPr>
          <p:cNvPicPr>
            <a:picLocks noChangeAspect="1"/>
          </p:cNvPicPr>
          <p:nvPr/>
        </p:nvPicPr>
        <p:blipFill>
          <a:blip r:embed="rId4"/>
          <a:stretch>
            <a:fillRect/>
          </a:stretch>
        </p:blipFill>
        <p:spPr>
          <a:xfrm>
            <a:off x="4572001" y="3091686"/>
            <a:ext cx="4365812" cy="2702994"/>
          </a:xfrm>
          <a:prstGeom prst="rect">
            <a:avLst/>
          </a:prstGeom>
        </p:spPr>
      </p:pic>
      <p:pic>
        <p:nvPicPr>
          <p:cNvPr id="10" name="Picture 9">
            <a:extLst>
              <a:ext uri="{FF2B5EF4-FFF2-40B4-BE49-F238E27FC236}">
                <a16:creationId xmlns:a16="http://schemas.microsoft.com/office/drawing/2014/main" id="{0CA62554-7890-460E-A8FC-207DD2FE583C}"/>
              </a:ext>
            </a:extLst>
          </p:cNvPr>
          <p:cNvPicPr>
            <a:picLocks noChangeAspect="1"/>
          </p:cNvPicPr>
          <p:nvPr/>
        </p:nvPicPr>
        <p:blipFill rotWithShape="1">
          <a:blip r:embed="rId5"/>
          <a:srcRect l="38724" t="13043"/>
          <a:stretch/>
        </p:blipFill>
        <p:spPr>
          <a:xfrm>
            <a:off x="102777" y="1535222"/>
            <a:ext cx="4564869" cy="268941"/>
          </a:xfrm>
          <a:prstGeom prst="rect">
            <a:avLst/>
          </a:prstGeom>
        </p:spPr>
      </p:pic>
      <p:pic>
        <p:nvPicPr>
          <p:cNvPr id="11" name="Picture 10">
            <a:extLst>
              <a:ext uri="{FF2B5EF4-FFF2-40B4-BE49-F238E27FC236}">
                <a16:creationId xmlns:a16="http://schemas.microsoft.com/office/drawing/2014/main" id="{2F77B75A-C25B-4FA4-AEA0-FD45DD52F9AC}"/>
              </a:ext>
            </a:extLst>
          </p:cNvPr>
          <p:cNvPicPr>
            <a:picLocks noChangeAspect="1"/>
          </p:cNvPicPr>
          <p:nvPr/>
        </p:nvPicPr>
        <p:blipFill rotWithShape="1">
          <a:blip r:embed="rId5"/>
          <a:srcRect r="90611" b="13043"/>
          <a:stretch/>
        </p:blipFill>
        <p:spPr>
          <a:xfrm>
            <a:off x="4030337" y="1787254"/>
            <a:ext cx="699451" cy="268941"/>
          </a:xfrm>
          <a:prstGeom prst="rect">
            <a:avLst/>
          </a:prstGeom>
        </p:spPr>
      </p:pic>
      <p:pic>
        <p:nvPicPr>
          <p:cNvPr id="13" name="Picture 12">
            <a:extLst>
              <a:ext uri="{FF2B5EF4-FFF2-40B4-BE49-F238E27FC236}">
                <a16:creationId xmlns:a16="http://schemas.microsoft.com/office/drawing/2014/main" id="{E21A47FF-812D-45CD-8889-CB8EB276D415}"/>
              </a:ext>
            </a:extLst>
          </p:cNvPr>
          <p:cNvPicPr>
            <a:picLocks noChangeAspect="1"/>
          </p:cNvPicPr>
          <p:nvPr/>
        </p:nvPicPr>
        <p:blipFill rotWithShape="1">
          <a:blip r:embed="rId6"/>
          <a:srcRect t="15057"/>
          <a:stretch/>
        </p:blipFill>
        <p:spPr>
          <a:xfrm>
            <a:off x="229816" y="1887003"/>
            <a:ext cx="3738282" cy="793851"/>
          </a:xfrm>
          <a:prstGeom prst="rect">
            <a:avLst/>
          </a:prstGeom>
        </p:spPr>
      </p:pic>
      <p:pic>
        <p:nvPicPr>
          <p:cNvPr id="14" name="Picture 13">
            <a:extLst>
              <a:ext uri="{FF2B5EF4-FFF2-40B4-BE49-F238E27FC236}">
                <a16:creationId xmlns:a16="http://schemas.microsoft.com/office/drawing/2014/main" id="{22083E27-3610-411C-809F-9D85D2502808}"/>
              </a:ext>
            </a:extLst>
          </p:cNvPr>
          <p:cNvPicPr>
            <a:picLocks noChangeAspect="1"/>
          </p:cNvPicPr>
          <p:nvPr/>
        </p:nvPicPr>
        <p:blipFill>
          <a:blip r:embed="rId7"/>
          <a:stretch>
            <a:fillRect/>
          </a:stretch>
        </p:blipFill>
        <p:spPr>
          <a:xfrm>
            <a:off x="5447239" y="1063320"/>
            <a:ext cx="2570729" cy="1757764"/>
          </a:xfrm>
          <a:prstGeom prst="rect">
            <a:avLst/>
          </a:prstGeom>
        </p:spPr>
      </p:pic>
    </p:spTree>
    <p:extLst>
      <p:ext uri="{BB962C8B-B14F-4D97-AF65-F5344CB8AC3E}">
        <p14:creationId xmlns:p14="http://schemas.microsoft.com/office/powerpoint/2010/main" val="2005091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EBF7802-97B0-4784-AA79-FEEC9D2E531C}"/>
              </a:ext>
            </a:extLst>
          </p:cNvPr>
          <p:cNvPicPr>
            <a:picLocks noChangeAspect="1"/>
          </p:cNvPicPr>
          <p:nvPr/>
        </p:nvPicPr>
        <p:blipFill>
          <a:blip r:embed="rId2"/>
          <a:stretch>
            <a:fillRect/>
          </a:stretch>
        </p:blipFill>
        <p:spPr>
          <a:xfrm>
            <a:off x="1385047" y="1213189"/>
            <a:ext cx="6373906" cy="746312"/>
          </a:xfrm>
          <a:prstGeom prst="rect">
            <a:avLst/>
          </a:prstGeom>
        </p:spPr>
      </p:pic>
      <p:sp>
        <p:nvSpPr>
          <p:cNvPr id="7" name="TextBox 6">
            <a:extLst>
              <a:ext uri="{FF2B5EF4-FFF2-40B4-BE49-F238E27FC236}">
                <a16:creationId xmlns:a16="http://schemas.microsoft.com/office/drawing/2014/main" id="{0AC17C14-8729-4CF8-859D-2404C7756CD5}"/>
              </a:ext>
            </a:extLst>
          </p:cNvPr>
          <p:cNvSpPr txBox="1"/>
          <p:nvPr/>
        </p:nvSpPr>
        <p:spPr>
          <a:xfrm>
            <a:off x="2507673" y="2059213"/>
            <a:ext cx="4572000" cy="507831"/>
          </a:xfrm>
          <a:prstGeom prst="rect">
            <a:avLst/>
          </a:prstGeom>
          <a:noFill/>
        </p:spPr>
        <p:txBody>
          <a:bodyPr wrap="square">
            <a:spAutoFit/>
          </a:bodyPr>
          <a:lstStyle/>
          <a:p>
            <a:r>
              <a:rPr lang="en-IN" sz="1350" dirty="0">
                <a:solidFill>
                  <a:srgbClr val="222222"/>
                </a:solidFill>
                <a:latin typeface="Harding"/>
              </a:rPr>
              <a:t>Miller, S. A., Tebboth, J. A. &amp; Tremaine, J. F. </a:t>
            </a:r>
            <a:r>
              <a:rPr lang="en-IN" sz="1350" dirty="0" err="1">
                <a:solidFill>
                  <a:srgbClr val="222222"/>
                </a:solidFill>
                <a:latin typeface="Harding"/>
              </a:rPr>
              <a:t>Dicyclopentadienyliron</a:t>
            </a:r>
            <a:r>
              <a:rPr lang="en-IN" sz="1350" dirty="0">
                <a:solidFill>
                  <a:srgbClr val="222222"/>
                </a:solidFill>
                <a:latin typeface="Harding"/>
              </a:rPr>
              <a:t>. </a:t>
            </a:r>
            <a:r>
              <a:rPr lang="en-IN" sz="1350" i="1" dirty="0">
                <a:solidFill>
                  <a:srgbClr val="222222"/>
                </a:solidFill>
                <a:latin typeface="Harding"/>
              </a:rPr>
              <a:t>J. Chem. Soc.</a:t>
            </a:r>
            <a:r>
              <a:rPr lang="en-IN" sz="1350" dirty="0">
                <a:solidFill>
                  <a:srgbClr val="222222"/>
                </a:solidFill>
                <a:latin typeface="Harding"/>
              </a:rPr>
              <a:t> 632–635 (1952)</a:t>
            </a:r>
            <a:endParaRPr lang="en-IN" sz="1350" dirty="0"/>
          </a:p>
        </p:txBody>
      </p:sp>
      <p:pic>
        <p:nvPicPr>
          <p:cNvPr id="9" name="Picture 8">
            <a:extLst>
              <a:ext uri="{FF2B5EF4-FFF2-40B4-BE49-F238E27FC236}">
                <a16:creationId xmlns:a16="http://schemas.microsoft.com/office/drawing/2014/main" id="{13B5154E-5C67-4F2D-80DB-A0FF376C13DC}"/>
              </a:ext>
            </a:extLst>
          </p:cNvPr>
          <p:cNvPicPr>
            <a:picLocks noChangeAspect="1"/>
          </p:cNvPicPr>
          <p:nvPr/>
        </p:nvPicPr>
        <p:blipFill>
          <a:blip r:embed="rId3"/>
          <a:stretch>
            <a:fillRect/>
          </a:stretch>
        </p:blipFill>
        <p:spPr>
          <a:xfrm>
            <a:off x="568851" y="2740246"/>
            <a:ext cx="7867963" cy="2827550"/>
          </a:xfrm>
          <a:prstGeom prst="rect">
            <a:avLst/>
          </a:prstGeom>
        </p:spPr>
      </p:pic>
    </p:spTree>
    <p:extLst>
      <p:ext uri="{BB962C8B-B14F-4D97-AF65-F5344CB8AC3E}">
        <p14:creationId xmlns:p14="http://schemas.microsoft.com/office/powerpoint/2010/main" val="3407211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1D0A14-F159-481F-95A1-0A76A349AC21}"/>
              </a:ext>
            </a:extLst>
          </p:cNvPr>
          <p:cNvPicPr>
            <a:picLocks noChangeAspect="1"/>
          </p:cNvPicPr>
          <p:nvPr/>
        </p:nvPicPr>
        <p:blipFill>
          <a:blip r:embed="rId2"/>
          <a:stretch>
            <a:fillRect/>
          </a:stretch>
        </p:blipFill>
        <p:spPr>
          <a:xfrm>
            <a:off x="2438400" y="857250"/>
            <a:ext cx="4460756" cy="777073"/>
          </a:xfrm>
          <a:prstGeom prst="rect">
            <a:avLst/>
          </a:prstGeom>
        </p:spPr>
      </p:pic>
      <p:pic>
        <p:nvPicPr>
          <p:cNvPr id="5" name="Picture 4">
            <a:extLst>
              <a:ext uri="{FF2B5EF4-FFF2-40B4-BE49-F238E27FC236}">
                <a16:creationId xmlns:a16="http://schemas.microsoft.com/office/drawing/2014/main" id="{2D14D4A7-6BC3-45D3-A4DA-D9C053C81A6E}"/>
              </a:ext>
            </a:extLst>
          </p:cNvPr>
          <p:cNvPicPr>
            <a:picLocks noChangeAspect="1"/>
          </p:cNvPicPr>
          <p:nvPr/>
        </p:nvPicPr>
        <p:blipFill>
          <a:blip r:embed="rId3"/>
          <a:stretch>
            <a:fillRect/>
          </a:stretch>
        </p:blipFill>
        <p:spPr>
          <a:xfrm>
            <a:off x="3133979" y="1472042"/>
            <a:ext cx="2328137" cy="415739"/>
          </a:xfrm>
          <a:prstGeom prst="rect">
            <a:avLst/>
          </a:prstGeom>
        </p:spPr>
      </p:pic>
      <p:pic>
        <p:nvPicPr>
          <p:cNvPr id="7" name="Picture 6">
            <a:extLst>
              <a:ext uri="{FF2B5EF4-FFF2-40B4-BE49-F238E27FC236}">
                <a16:creationId xmlns:a16="http://schemas.microsoft.com/office/drawing/2014/main" id="{CDFAB77C-3E71-4792-996B-86486DAB4CD4}"/>
              </a:ext>
            </a:extLst>
          </p:cNvPr>
          <p:cNvPicPr>
            <a:picLocks noChangeAspect="1"/>
          </p:cNvPicPr>
          <p:nvPr/>
        </p:nvPicPr>
        <p:blipFill>
          <a:blip r:embed="rId4"/>
          <a:stretch>
            <a:fillRect/>
          </a:stretch>
        </p:blipFill>
        <p:spPr>
          <a:xfrm>
            <a:off x="89226" y="1887781"/>
            <a:ext cx="4208821" cy="1756373"/>
          </a:xfrm>
          <a:prstGeom prst="rect">
            <a:avLst/>
          </a:prstGeom>
        </p:spPr>
      </p:pic>
      <p:pic>
        <p:nvPicPr>
          <p:cNvPr id="9" name="Picture 8">
            <a:extLst>
              <a:ext uri="{FF2B5EF4-FFF2-40B4-BE49-F238E27FC236}">
                <a16:creationId xmlns:a16="http://schemas.microsoft.com/office/drawing/2014/main" id="{4AF73881-E2A7-4914-81A7-1FCCED2FA1C7}"/>
              </a:ext>
            </a:extLst>
          </p:cNvPr>
          <p:cNvPicPr>
            <a:picLocks noChangeAspect="1"/>
          </p:cNvPicPr>
          <p:nvPr/>
        </p:nvPicPr>
        <p:blipFill>
          <a:blip r:embed="rId5"/>
          <a:stretch>
            <a:fillRect/>
          </a:stretch>
        </p:blipFill>
        <p:spPr>
          <a:xfrm>
            <a:off x="4845955" y="1761659"/>
            <a:ext cx="3576918" cy="974912"/>
          </a:xfrm>
          <a:prstGeom prst="rect">
            <a:avLst/>
          </a:prstGeom>
        </p:spPr>
      </p:pic>
      <p:pic>
        <p:nvPicPr>
          <p:cNvPr id="11" name="Picture 10">
            <a:extLst>
              <a:ext uri="{FF2B5EF4-FFF2-40B4-BE49-F238E27FC236}">
                <a16:creationId xmlns:a16="http://schemas.microsoft.com/office/drawing/2014/main" id="{10FF77DD-9F9C-4C31-A0EF-B4BCABE715BB}"/>
              </a:ext>
            </a:extLst>
          </p:cNvPr>
          <p:cNvPicPr>
            <a:picLocks noChangeAspect="1"/>
          </p:cNvPicPr>
          <p:nvPr/>
        </p:nvPicPr>
        <p:blipFill>
          <a:blip r:embed="rId6"/>
          <a:stretch>
            <a:fillRect/>
          </a:stretch>
        </p:blipFill>
        <p:spPr>
          <a:xfrm>
            <a:off x="4859402" y="2780070"/>
            <a:ext cx="3550024" cy="1479176"/>
          </a:xfrm>
          <a:prstGeom prst="rect">
            <a:avLst/>
          </a:prstGeom>
        </p:spPr>
      </p:pic>
      <p:pic>
        <p:nvPicPr>
          <p:cNvPr id="13" name="Picture 12">
            <a:extLst>
              <a:ext uri="{FF2B5EF4-FFF2-40B4-BE49-F238E27FC236}">
                <a16:creationId xmlns:a16="http://schemas.microsoft.com/office/drawing/2014/main" id="{A62702BE-1421-4C86-8D40-63A31E3DBC15}"/>
              </a:ext>
            </a:extLst>
          </p:cNvPr>
          <p:cNvPicPr>
            <a:picLocks noChangeAspect="1"/>
          </p:cNvPicPr>
          <p:nvPr/>
        </p:nvPicPr>
        <p:blipFill>
          <a:blip r:embed="rId7"/>
          <a:stretch>
            <a:fillRect/>
          </a:stretch>
        </p:blipFill>
        <p:spPr>
          <a:xfrm>
            <a:off x="1172543" y="3802156"/>
            <a:ext cx="3496235" cy="2198594"/>
          </a:xfrm>
          <a:prstGeom prst="rect">
            <a:avLst/>
          </a:prstGeom>
        </p:spPr>
      </p:pic>
    </p:spTree>
    <p:extLst>
      <p:ext uri="{BB962C8B-B14F-4D97-AF65-F5344CB8AC3E}">
        <p14:creationId xmlns:p14="http://schemas.microsoft.com/office/powerpoint/2010/main" val="1979715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556B67-FFBB-4AE7-9B84-71983BC3EB26}"/>
              </a:ext>
            </a:extLst>
          </p:cNvPr>
          <p:cNvPicPr>
            <a:picLocks noChangeAspect="1"/>
          </p:cNvPicPr>
          <p:nvPr/>
        </p:nvPicPr>
        <p:blipFill>
          <a:blip r:embed="rId2"/>
          <a:stretch>
            <a:fillRect/>
          </a:stretch>
        </p:blipFill>
        <p:spPr>
          <a:xfrm>
            <a:off x="1917229" y="1259132"/>
            <a:ext cx="5057566" cy="2452154"/>
          </a:xfrm>
          <a:prstGeom prst="rect">
            <a:avLst/>
          </a:prstGeom>
        </p:spPr>
      </p:pic>
      <p:pic>
        <p:nvPicPr>
          <p:cNvPr id="7" name="Picture 6">
            <a:extLst>
              <a:ext uri="{FF2B5EF4-FFF2-40B4-BE49-F238E27FC236}">
                <a16:creationId xmlns:a16="http://schemas.microsoft.com/office/drawing/2014/main" id="{F9C195C3-DF5B-4144-8ED9-D4749D795C46}"/>
              </a:ext>
            </a:extLst>
          </p:cNvPr>
          <p:cNvPicPr>
            <a:picLocks noChangeAspect="1"/>
          </p:cNvPicPr>
          <p:nvPr/>
        </p:nvPicPr>
        <p:blipFill>
          <a:blip r:embed="rId3"/>
          <a:stretch>
            <a:fillRect/>
          </a:stretch>
        </p:blipFill>
        <p:spPr>
          <a:xfrm>
            <a:off x="1482437" y="3921754"/>
            <a:ext cx="5096929" cy="1677114"/>
          </a:xfrm>
          <a:prstGeom prst="rect">
            <a:avLst/>
          </a:prstGeom>
        </p:spPr>
      </p:pic>
      <p:pic>
        <p:nvPicPr>
          <p:cNvPr id="9" name="Picture 8">
            <a:extLst>
              <a:ext uri="{FF2B5EF4-FFF2-40B4-BE49-F238E27FC236}">
                <a16:creationId xmlns:a16="http://schemas.microsoft.com/office/drawing/2014/main" id="{208C69C6-4D3A-4BED-9D8C-F13B6C2063E9}"/>
              </a:ext>
            </a:extLst>
          </p:cNvPr>
          <p:cNvPicPr>
            <a:picLocks noChangeAspect="1"/>
          </p:cNvPicPr>
          <p:nvPr/>
        </p:nvPicPr>
        <p:blipFill>
          <a:blip r:embed="rId4"/>
          <a:stretch>
            <a:fillRect/>
          </a:stretch>
        </p:blipFill>
        <p:spPr>
          <a:xfrm>
            <a:off x="4704841" y="5641247"/>
            <a:ext cx="4003026" cy="238276"/>
          </a:xfrm>
          <a:prstGeom prst="rect">
            <a:avLst/>
          </a:prstGeom>
        </p:spPr>
      </p:pic>
    </p:spTree>
    <p:extLst>
      <p:ext uri="{BB962C8B-B14F-4D97-AF65-F5344CB8AC3E}">
        <p14:creationId xmlns:p14="http://schemas.microsoft.com/office/powerpoint/2010/main" val="3708714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8B3B6A-DC22-46F7-80A3-C99FE753D219}"/>
              </a:ext>
            </a:extLst>
          </p:cNvPr>
          <p:cNvPicPr>
            <a:picLocks noChangeAspect="1"/>
          </p:cNvPicPr>
          <p:nvPr/>
        </p:nvPicPr>
        <p:blipFill>
          <a:blip r:embed="rId2"/>
          <a:stretch>
            <a:fillRect/>
          </a:stretch>
        </p:blipFill>
        <p:spPr>
          <a:xfrm>
            <a:off x="1463320" y="1757795"/>
            <a:ext cx="5838491" cy="3082637"/>
          </a:xfrm>
          <a:prstGeom prst="rect">
            <a:avLst/>
          </a:prstGeom>
        </p:spPr>
      </p:pic>
    </p:spTree>
    <p:extLst>
      <p:ext uri="{BB962C8B-B14F-4D97-AF65-F5344CB8AC3E}">
        <p14:creationId xmlns:p14="http://schemas.microsoft.com/office/powerpoint/2010/main" val="484494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43781D9-7647-40A8-AA69-FEEBB2501E57}"/>
              </a:ext>
            </a:extLst>
          </p:cNvPr>
          <p:cNvSpPr txBox="1"/>
          <p:nvPr/>
        </p:nvSpPr>
        <p:spPr>
          <a:xfrm>
            <a:off x="741218" y="1435810"/>
            <a:ext cx="7862455" cy="507831"/>
          </a:xfrm>
          <a:prstGeom prst="rect">
            <a:avLst/>
          </a:prstGeom>
          <a:noFill/>
        </p:spPr>
        <p:txBody>
          <a:bodyPr wrap="square">
            <a:spAutoFit/>
          </a:bodyPr>
          <a:lstStyle/>
          <a:p>
            <a:r>
              <a:rPr lang="en-IN" sz="1350" dirty="0">
                <a:solidFill>
                  <a:srgbClr val="222222"/>
                </a:solidFill>
                <a:latin typeface="Harding"/>
              </a:rPr>
              <a:t>Wilkinson, G., Rosenblum, M., Whiting, M. C. &amp; Woodward, R. B. The structure of iron bis-cyclopentadienyl.    </a:t>
            </a:r>
          </a:p>
          <a:p>
            <a:r>
              <a:rPr lang="en-IN" sz="1350" i="1" dirty="0">
                <a:solidFill>
                  <a:srgbClr val="222222"/>
                </a:solidFill>
                <a:latin typeface="Harding"/>
              </a:rPr>
              <a:t>J. Am. Chem Soc.</a:t>
            </a:r>
            <a:r>
              <a:rPr lang="en-IN" sz="1350" dirty="0">
                <a:solidFill>
                  <a:srgbClr val="222222"/>
                </a:solidFill>
                <a:latin typeface="Harding"/>
              </a:rPr>
              <a:t> </a:t>
            </a:r>
            <a:r>
              <a:rPr lang="en-IN" sz="1350" b="1" dirty="0">
                <a:solidFill>
                  <a:srgbClr val="222222"/>
                </a:solidFill>
                <a:latin typeface="Harding"/>
              </a:rPr>
              <a:t>74</a:t>
            </a:r>
            <a:r>
              <a:rPr lang="en-IN" sz="1350" dirty="0">
                <a:solidFill>
                  <a:srgbClr val="222222"/>
                </a:solidFill>
                <a:latin typeface="Harding"/>
              </a:rPr>
              <a:t>, 2125–2126 (1952)</a:t>
            </a:r>
            <a:endParaRPr lang="en-IN" sz="1350" dirty="0"/>
          </a:p>
        </p:txBody>
      </p:sp>
      <p:pic>
        <p:nvPicPr>
          <p:cNvPr id="9" name="Picture 8">
            <a:extLst>
              <a:ext uri="{FF2B5EF4-FFF2-40B4-BE49-F238E27FC236}">
                <a16:creationId xmlns:a16="http://schemas.microsoft.com/office/drawing/2014/main" id="{D76E3BBD-2936-4CE9-9023-00FD4E7844FC}"/>
              </a:ext>
            </a:extLst>
          </p:cNvPr>
          <p:cNvPicPr>
            <a:picLocks noChangeAspect="1"/>
          </p:cNvPicPr>
          <p:nvPr/>
        </p:nvPicPr>
        <p:blipFill>
          <a:blip r:embed="rId2"/>
          <a:stretch>
            <a:fillRect/>
          </a:stretch>
        </p:blipFill>
        <p:spPr>
          <a:xfrm>
            <a:off x="2391132" y="1030229"/>
            <a:ext cx="4195482" cy="302559"/>
          </a:xfrm>
          <a:prstGeom prst="rect">
            <a:avLst/>
          </a:prstGeom>
        </p:spPr>
      </p:pic>
      <p:pic>
        <p:nvPicPr>
          <p:cNvPr id="11" name="Picture 10">
            <a:extLst>
              <a:ext uri="{FF2B5EF4-FFF2-40B4-BE49-F238E27FC236}">
                <a16:creationId xmlns:a16="http://schemas.microsoft.com/office/drawing/2014/main" id="{764DDF1F-86F4-4291-81C7-3F65842DF063}"/>
              </a:ext>
            </a:extLst>
          </p:cNvPr>
          <p:cNvPicPr>
            <a:picLocks noChangeAspect="1"/>
          </p:cNvPicPr>
          <p:nvPr/>
        </p:nvPicPr>
        <p:blipFill>
          <a:blip r:embed="rId3"/>
          <a:stretch>
            <a:fillRect/>
          </a:stretch>
        </p:blipFill>
        <p:spPr>
          <a:xfrm>
            <a:off x="3048000" y="1920558"/>
            <a:ext cx="2591615" cy="1440860"/>
          </a:xfrm>
          <a:prstGeom prst="rect">
            <a:avLst/>
          </a:prstGeom>
        </p:spPr>
      </p:pic>
      <p:pic>
        <p:nvPicPr>
          <p:cNvPr id="13" name="Picture 12">
            <a:extLst>
              <a:ext uri="{FF2B5EF4-FFF2-40B4-BE49-F238E27FC236}">
                <a16:creationId xmlns:a16="http://schemas.microsoft.com/office/drawing/2014/main" id="{03FAC28B-1CF8-45D0-8C09-5B5C4D9FC225}"/>
              </a:ext>
            </a:extLst>
          </p:cNvPr>
          <p:cNvPicPr>
            <a:picLocks noChangeAspect="1"/>
          </p:cNvPicPr>
          <p:nvPr/>
        </p:nvPicPr>
        <p:blipFill>
          <a:blip r:embed="rId4"/>
          <a:stretch>
            <a:fillRect/>
          </a:stretch>
        </p:blipFill>
        <p:spPr>
          <a:xfrm>
            <a:off x="128511" y="3575592"/>
            <a:ext cx="4443489" cy="2252180"/>
          </a:xfrm>
          <a:prstGeom prst="rect">
            <a:avLst/>
          </a:prstGeom>
        </p:spPr>
      </p:pic>
      <p:pic>
        <p:nvPicPr>
          <p:cNvPr id="15" name="Picture 14">
            <a:extLst>
              <a:ext uri="{FF2B5EF4-FFF2-40B4-BE49-F238E27FC236}">
                <a16:creationId xmlns:a16="http://schemas.microsoft.com/office/drawing/2014/main" id="{D31B18C1-867A-47F0-B3AB-CE0F90A3766C}"/>
              </a:ext>
            </a:extLst>
          </p:cNvPr>
          <p:cNvPicPr>
            <a:picLocks noChangeAspect="1"/>
          </p:cNvPicPr>
          <p:nvPr/>
        </p:nvPicPr>
        <p:blipFill rotWithShape="1">
          <a:blip r:embed="rId5"/>
          <a:srcRect t="6745"/>
          <a:stretch/>
        </p:blipFill>
        <p:spPr>
          <a:xfrm>
            <a:off x="4658602" y="4029844"/>
            <a:ext cx="4356887" cy="1343676"/>
          </a:xfrm>
          <a:prstGeom prst="rect">
            <a:avLst/>
          </a:prstGeom>
        </p:spPr>
      </p:pic>
    </p:spTree>
    <p:extLst>
      <p:ext uri="{BB962C8B-B14F-4D97-AF65-F5344CB8AC3E}">
        <p14:creationId xmlns:p14="http://schemas.microsoft.com/office/powerpoint/2010/main" val="443870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C2B158-9EDA-4232-B03E-082FB9A1ED0E}"/>
              </a:ext>
            </a:extLst>
          </p:cNvPr>
          <p:cNvPicPr>
            <a:picLocks noChangeAspect="1"/>
          </p:cNvPicPr>
          <p:nvPr/>
        </p:nvPicPr>
        <p:blipFill>
          <a:blip r:embed="rId2"/>
          <a:stretch>
            <a:fillRect/>
          </a:stretch>
        </p:blipFill>
        <p:spPr>
          <a:xfrm>
            <a:off x="256309" y="1510894"/>
            <a:ext cx="4087091" cy="1251239"/>
          </a:xfrm>
          <a:prstGeom prst="rect">
            <a:avLst/>
          </a:prstGeom>
        </p:spPr>
      </p:pic>
      <p:sp>
        <p:nvSpPr>
          <p:cNvPr id="7" name="TextBox 6">
            <a:extLst>
              <a:ext uri="{FF2B5EF4-FFF2-40B4-BE49-F238E27FC236}">
                <a16:creationId xmlns:a16="http://schemas.microsoft.com/office/drawing/2014/main" id="{66669C7D-EEE2-4776-9A7E-7E72A2EA4D67}"/>
              </a:ext>
            </a:extLst>
          </p:cNvPr>
          <p:cNvSpPr txBox="1"/>
          <p:nvPr/>
        </p:nvSpPr>
        <p:spPr>
          <a:xfrm>
            <a:off x="114301" y="3544243"/>
            <a:ext cx="8458199" cy="2585323"/>
          </a:xfrm>
          <a:prstGeom prst="rect">
            <a:avLst/>
          </a:prstGeom>
          <a:noFill/>
        </p:spPr>
        <p:txBody>
          <a:bodyPr wrap="square">
            <a:spAutoFit/>
          </a:bodyPr>
          <a:lstStyle/>
          <a:p>
            <a:pPr algn="just"/>
            <a:r>
              <a:rPr lang="en-IN" sz="1350" dirty="0">
                <a:solidFill>
                  <a:srgbClr val="222222"/>
                </a:solidFill>
                <a:latin typeface="Times New Roman" panose="02020603050405020304" pitchFamily="18" charset="0"/>
                <a:cs typeface="Times New Roman" panose="02020603050405020304" pitchFamily="18" charset="0"/>
              </a:rPr>
              <a:t>The first use of X-ray crystallography to help decipher the structure of what had now been christened 'ferrocene' by Woodward and co-workers was described by Fischer and Wolfgang </a:t>
            </a:r>
            <a:r>
              <a:rPr lang="en-IN" sz="1350" dirty="0" err="1">
                <a:solidFill>
                  <a:srgbClr val="222222"/>
                </a:solidFill>
                <a:latin typeface="Times New Roman" panose="02020603050405020304" pitchFamily="18" charset="0"/>
                <a:cs typeface="Times New Roman" panose="02020603050405020304" pitchFamily="18" charset="0"/>
              </a:rPr>
              <a:t>Pfab</a:t>
            </a:r>
            <a:r>
              <a:rPr lang="en-IN" sz="1350" dirty="0">
                <a:solidFill>
                  <a:srgbClr val="222222"/>
                </a:solidFill>
                <a:latin typeface="Times New Roman" panose="02020603050405020304" pitchFamily="18" charset="0"/>
                <a:cs typeface="Times New Roman" panose="02020603050405020304" pitchFamily="18" charset="0"/>
              </a:rPr>
              <a:t> later in 1952. Preliminary data about the symmetry of the molecule and the size of the unit cell were much more consistent with the sandwich structure than the linear one. Two further X-ray crystallographic studies finally confirmed the sandwich structure of ferrocene, with the iron atom, indeed providing the metallic filling in a pentagonal antiprism defined by two parallel cyclopentadienyl rings.</a:t>
            </a:r>
            <a:br>
              <a:rPr lang="en-IN" sz="1350" dirty="0">
                <a:solidFill>
                  <a:srgbClr val="222222"/>
                </a:solidFill>
                <a:latin typeface="Times New Roman" panose="02020603050405020304" pitchFamily="18" charset="0"/>
                <a:cs typeface="Times New Roman" panose="02020603050405020304" pitchFamily="18" charset="0"/>
              </a:rPr>
            </a:br>
            <a:endParaRPr lang="en-IN" sz="1350" dirty="0">
              <a:solidFill>
                <a:srgbClr val="222222"/>
              </a:solidFill>
              <a:latin typeface="Times New Roman" panose="02020603050405020304" pitchFamily="18" charset="0"/>
              <a:cs typeface="Times New Roman" panose="02020603050405020304" pitchFamily="18" charset="0"/>
            </a:endParaRPr>
          </a:p>
          <a:p>
            <a:pPr algn="just"/>
            <a:r>
              <a:rPr lang="en-IN" sz="1350" dirty="0">
                <a:solidFill>
                  <a:srgbClr val="626262"/>
                </a:solidFill>
                <a:latin typeface="Times New Roman" panose="02020603050405020304" pitchFamily="18" charset="0"/>
                <a:cs typeface="Times New Roman" panose="02020603050405020304" pitchFamily="18" charset="0"/>
              </a:rPr>
              <a:t>Milestone 10</a:t>
            </a:r>
          </a:p>
          <a:p>
            <a:pPr algn="just"/>
            <a:r>
              <a:rPr lang="en-IN" sz="1350" b="1" dirty="0">
                <a:solidFill>
                  <a:srgbClr val="222222"/>
                </a:solidFill>
                <a:latin typeface="Times New Roman" panose="02020603050405020304" pitchFamily="18" charset="0"/>
                <a:cs typeface="Times New Roman" panose="02020603050405020304" pitchFamily="18" charset="0"/>
              </a:rPr>
              <a:t>An iron-clad structure</a:t>
            </a:r>
          </a:p>
          <a:p>
            <a:pPr algn="just"/>
            <a:r>
              <a:rPr lang="en-IN" sz="1350" dirty="0">
                <a:solidFill>
                  <a:srgbClr val="222222"/>
                </a:solidFill>
                <a:latin typeface="Times New Roman" panose="02020603050405020304" pitchFamily="18" charset="0"/>
                <a:cs typeface="Times New Roman" panose="02020603050405020304" pitchFamily="18" charset="0"/>
              </a:rPr>
              <a:t>Ferrocene</a:t>
            </a:r>
          </a:p>
          <a:p>
            <a:pPr algn="just">
              <a:buFont typeface="Arial" panose="020B0604020202020204" pitchFamily="34" charset="0"/>
              <a:buChar char="•"/>
            </a:pPr>
            <a:r>
              <a:rPr lang="en-IN" sz="1350" dirty="0">
                <a:solidFill>
                  <a:srgbClr val="006699"/>
                </a:solidFill>
                <a:latin typeface="Times New Roman" panose="02020603050405020304" pitchFamily="18" charset="0"/>
                <a:cs typeface="Times New Roman" panose="02020603050405020304" pitchFamily="18" charset="0"/>
              </a:rPr>
              <a:t>Stuart </a:t>
            </a:r>
            <a:r>
              <a:rPr lang="en-IN" sz="1350" dirty="0" err="1">
                <a:solidFill>
                  <a:srgbClr val="006699"/>
                </a:solidFill>
                <a:latin typeface="Times New Roman" panose="02020603050405020304" pitchFamily="18" charset="0"/>
                <a:cs typeface="Times New Roman" panose="02020603050405020304" pitchFamily="18" charset="0"/>
              </a:rPr>
              <a:t>Cantrill</a:t>
            </a:r>
            <a:r>
              <a:rPr lang="en-IN" sz="1350" dirty="0">
                <a:solidFill>
                  <a:srgbClr val="222222"/>
                </a:solidFill>
                <a:latin typeface="Times New Roman" panose="02020603050405020304" pitchFamily="18" charset="0"/>
                <a:cs typeface="Times New Roman" panose="02020603050405020304" pitchFamily="18" charset="0"/>
              </a:rPr>
              <a:t> </a:t>
            </a:r>
          </a:p>
          <a:p>
            <a:pPr algn="just"/>
            <a:r>
              <a:rPr lang="en-IN" sz="1350" i="1" dirty="0">
                <a:solidFill>
                  <a:srgbClr val="006699"/>
                </a:solidFill>
                <a:latin typeface="Times New Roman" panose="02020603050405020304" pitchFamily="18" charset="0"/>
                <a:cs typeface="Times New Roman" panose="02020603050405020304" pitchFamily="18" charset="0"/>
                <a:hlinkClick r:id="rId3"/>
              </a:rPr>
              <a:t>Nature</a:t>
            </a:r>
            <a:r>
              <a:rPr lang="en-IN" sz="1350" dirty="0">
                <a:solidFill>
                  <a:srgbClr val="222222"/>
                </a:solidFill>
                <a:latin typeface="Times New Roman" panose="02020603050405020304" pitchFamily="18" charset="0"/>
                <a:cs typeface="Times New Roman" panose="02020603050405020304" pitchFamily="18" charset="0"/>
              </a:rPr>
              <a:t> </a:t>
            </a:r>
            <a:r>
              <a:rPr lang="en-IN" sz="1350" b="1" dirty="0">
                <a:solidFill>
                  <a:srgbClr val="222222"/>
                </a:solidFill>
                <a:latin typeface="Times New Roman" panose="02020603050405020304" pitchFamily="18" charset="0"/>
                <a:cs typeface="Times New Roman" panose="02020603050405020304" pitchFamily="18" charset="0"/>
              </a:rPr>
              <a:t>volume 511</a:t>
            </a:r>
            <a:r>
              <a:rPr lang="en-IN" sz="1350" dirty="0">
                <a:solidFill>
                  <a:srgbClr val="222222"/>
                </a:solidFill>
                <a:latin typeface="Times New Roman" panose="02020603050405020304" pitchFamily="18" charset="0"/>
                <a:cs typeface="Times New Roman" panose="02020603050405020304" pitchFamily="18" charset="0"/>
              </a:rPr>
              <a:t>, page11(2014)</a:t>
            </a:r>
            <a:endParaRPr lang="en-IN" sz="135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9D189331-A729-4998-BC2B-905F9F67E3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4419" y="1139376"/>
            <a:ext cx="1739772" cy="2354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188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48B87D-4330-46EB-8FF1-0A24BEF99CB9}"/>
              </a:ext>
            </a:extLst>
          </p:cNvPr>
          <p:cNvPicPr>
            <a:picLocks noChangeAspect="1"/>
          </p:cNvPicPr>
          <p:nvPr/>
        </p:nvPicPr>
        <p:blipFill>
          <a:blip r:embed="rId2"/>
          <a:stretch>
            <a:fillRect/>
          </a:stretch>
        </p:blipFill>
        <p:spPr>
          <a:xfrm>
            <a:off x="3375212" y="1149215"/>
            <a:ext cx="2393576" cy="295835"/>
          </a:xfrm>
          <a:prstGeom prst="rect">
            <a:avLst/>
          </a:prstGeom>
        </p:spPr>
      </p:pic>
      <p:sp>
        <p:nvSpPr>
          <p:cNvPr id="5" name="TextBox 4">
            <a:extLst>
              <a:ext uri="{FF2B5EF4-FFF2-40B4-BE49-F238E27FC236}">
                <a16:creationId xmlns:a16="http://schemas.microsoft.com/office/drawing/2014/main" id="{334C7187-E444-47A0-B217-3218EBB2DE28}"/>
              </a:ext>
            </a:extLst>
          </p:cNvPr>
          <p:cNvSpPr txBox="1"/>
          <p:nvPr/>
        </p:nvSpPr>
        <p:spPr>
          <a:xfrm>
            <a:off x="2092035" y="1636933"/>
            <a:ext cx="5548746" cy="507831"/>
          </a:xfrm>
          <a:prstGeom prst="rect">
            <a:avLst/>
          </a:prstGeom>
          <a:noFill/>
        </p:spPr>
        <p:txBody>
          <a:bodyPr wrap="square">
            <a:spAutoFit/>
          </a:bodyPr>
          <a:lstStyle/>
          <a:p>
            <a:r>
              <a:rPr lang="en-IN" sz="1350" dirty="0">
                <a:solidFill>
                  <a:srgbClr val="222222"/>
                </a:solidFill>
                <a:latin typeface="Harding"/>
              </a:rPr>
              <a:t>Woodward, R. B., Rosenblum, M. &amp; Whiting, M. C. A new aromatic system. </a:t>
            </a:r>
          </a:p>
          <a:p>
            <a:r>
              <a:rPr lang="en-IN" sz="1350" i="1" dirty="0">
                <a:solidFill>
                  <a:srgbClr val="222222"/>
                </a:solidFill>
                <a:latin typeface="Harding"/>
              </a:rPr>
              <a:t>J. Am. Chem. Soc.</a:t>
            </a:r>
            <a:r>
              <a:rPr lang="en-IN" sz="1350" dirty="0">
                <a:solidFill>
                  <a:srgbClr val="222222"/>
                </a:solidFill>
                <a:latin typeface="Harding"/>
              </a:rPr>
              <a:t> </a:t>
            </a:r>
            <a:r>
              <a:rPr lang="en-IN" sz="1350" b="1" dirty="0">
                <a:solidFill>
                  <a:srgbClr val="222222"/>
                </a:solidFill>
                <a:latin typeface="Harding"/>
              </a:rPr>
              <a:t>74</a:t>
            </a:r>
            <a:r>
              <a:rPr lang="en-IN" sz="1350" dirty="0">
                <a:solidFill>
                  <a:srgbClr val="222222"/>
                </a:solidFill>
                <a:latin typeface="Harding"/>
              </a:rPr>
              <a:t>, 3458–3459 (1952)</a:t>
            </a:r>
            <a:endParaRPr lang="en-IN" sz="1350" dirty="0"/>
          </a:p>
        </p:txBody>
      </p:sp>
      <p:pic>
        <p:nvPicPr>
          <p:cNvPr id="7" name="Picture 6">
            <a:extLst>
              <a:ext uri="{FF2B5EF4-FFF2-40B4-BE49-F238E27FC236}">
                <a16:creationId xmlns:a16="http://schemas.microsoft.com/office/drawing/2014/main" id="{874F7096-1C56-4C31-A02F-003D8808BEBE}"/>
              </a:ext>
            </a:extLst>
          </p:cNvPr>
          <p:cNvPicPr>
            <a:picLocks noChangeAspect="1"/>
          </p:cNvPicPr>
          <p:nvPr/>
        </p:nvPicPr>
        <p:blipFill>
          <a:blip r:embed="rId3"/>
          <a:stretch>
            <a:fillRect/>
          </a:stretch>
        </p:blipFill>
        <p:spPr>
          <a:xfrm>
            <a:off x="2157504" y="2241992"/>
            <a:ext cx="4464970" cy="1199771"/>
          </a:xfrm>
          <a:prstGeom prst="rect">
            <a:avLst/>
          </a:prstGeom>
        </p:spPr>
      </p:pic>
      <p:pic>
        <p:nvPicPr>
          <p:cNvPr id="11" name="Picture 10">
            <a:extLst>
              <a:ext uri="{FF2B5EF4-FFF2-40B4-BE49-F238E27FC236}">
                <a16:creationId xmlns:a16="http://schemas.microsoft.com/office/drawing/2014/main" id="{2132AB7A-78C2-4EF4-897E-E1853D7DC3F7}"/>
              </a:ext>
            </a:extLst>
          </p:cNvPr>
          <p:cNvPicPr>
            <a:picLocks noChangeAspect="1"/>
          </p:cNvPicPr>
          <p:nvPr/>
        </p:nvPicPr>
        <p:blipFill>
          <a:blip r:embed="rId4"/>
          <a:stretch>
            <a:fillRect/>
          </a:stretch>
        </p:blipFill>
        <p:spPr>
          <a:xfrm>
            <a:off x="2208170" y="3744802"/>
            <a:ext cx="4555349" cy="825466"/>
          </a:xfrm>
          <a:prstGeom prst="rect">
            <a:avLst/>
          </a:prstGeom>
        </p:spPr>
      </p:pic>
    </p:spTree>
    <p:extLst>
      <p:ext uri="{BB962C8B-B14F-4D97-AF65-F5344CB8AC3E}">
        <p14:creationId xmlns:p14="http://schemas.microsoft.com/office/powerpoint/2010/main" val="4005461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AEBB86-5761-4A1A-9C7E-F5B0BDECBC9F}"/>
              </a:ext>
            </a:extLst>
          </p:cNvPr>
          <p:cNvSpPr txBox="1"/>
          <p:nvPr/>
        </p:nvSpPr>
        <p:spPr>
          <a:xfrm>
            <a:off x="99150" y="118275"/>
            <a:ext cx="8769427" cy="5205720"/>
          </a:xfrm>
          <a:prstGeom prst="rect">
            <a:avLst/>
          </a:prstGeom>
          <a:noFill/>
        </p:spPr>
        <p:txBody>
          <a:bodyPr wrap="square">
            <a:spAutoFit/>
          </a:bodyPr>
          <a:lstStyle/>
          <a:p>
            <a:r>
              <a:rPr lang="en-US" sz="2400" dirty="0"/>
              <a:t>The ultraviolet spectrum of ferrocene in ethanol or hexane shows maxima at 325 nm and 404 nm. </a:t>
            </a:r>
          </a:p>
          <a:p>
            <a:pPr algn="just">
              <a:lnSpc>
                <a:spcPct val="150000"/>
              </a:lnSpc>
            </a:pPr>
            <a:r>
              <a:rPr lang="en-US" sz="2400" dirty="0"/>
              <a:t>The infrared spectrum is strikingly simple. There is a single sharp absorption peak at 3.27 </a:t>
            </a:r>
            <a:r>
              <a:rPr lang="en-US" sz="2400" dirty="0">
                <a:latin typeface="Symbol" panose="05050102010706020507" pitchFamily="18" charset="2"/>
              </a:rPr>
              <a:t>m</a:t>
            </a:r>
            <a:r>
              <a:rPr lang="en-US" sz="2400" dirty="0"/>
              <a:t> in the C-H stretching region, suggesting that all the carbon to hydrogen bonds in the molecule are equivalent. There are only four other strong absorption bands, at 12.15 </a:t>
            </a:r>
            <a:r>
              <a:rPr lang="en-US" sz="2400" dirty="0">
                <a:latin typeface="Symbol" panose="05050102010706020507" pitchFamily="18" charset="2"/>
              </a:rPr>
              <a:t>m</a:t>
            </a:r>
            <a:r>
              <a:rPr lang="en-US" sz="2400" dirty="0"/>
              <a:t>, 9.95 </a:t>
            </a:r>
            <a:r>
              <a:rPr lang="en-US" sz="2400" dirty="0">
                <a:latin typeface="Symbol" panose="05050102010706020507" pitchFamily="18" charset="2"/>
              </a:rPr>
              <a:t>m</a:t>
            </a:r>
            <a:r>
              <a:rPr lang="en-US" sz="2400" dirty="0"/>
              <a:t>, 9.00 </a:t>
            </a:r>
            <a:r>
              <a:rPr lang="en-US" sz="2400" dirty="0">
                <a:latin typeface="Symbol" panose="05050102010706020507" pitchFamily="18" charset="2"/>
              </a:rPr>
              <a:t>m</a:t>
            </a:r>
            <a:r>
              <a:rPr lang="en-US" sz="2400" dirty="0"/>
              <a:t>, and 7.05</a:t>
            </a:r>
            <a:r>
              <a:rPr lang="en-US" sz="2400" dirty="0">
                <a:latin typeface="Symbol" panose="05050102010706020507" pitchFamily="18" charset="2"/>
              </a:rPr>
              <a:t> m</a:t>
            </a:r>
            <a:r>
              <a:rPr lang="en-US" sz="2400" dirty="0"/>
              <a:t>. It is interesting to note that the bands at 9.95 </a:t>
            </a:r>
            <a:r>
              <a:rPr lang="en-US" sz="2400" dirty="0">
                <a:latin typeface="Symbol" panose="05050102010706020507" pitchFamily="18" charset="2"/>
              </a:rPr>
              <a:t>m</a:t>
            </a:r>
            <a:r>
              <a:rPr lang="en-US" sz="2400" dirty="0"/>
              <a:t> and 9.00 </a:t>
            </a:r>
            <a:r>
              <a:rPr lang="en-US" sz="2400" dirty="0">
                <a:latin typeface="Symbol" panose="05050102010706020507" pitchFamily="18" charset="2"/>
              </a:rPr>
              <a:t>m</a:t>
            </a:r>
            <a:r>
              <a:rPr lang="en-US" sz="2400" dirty="0"/>
              <a:t> are retained in all monosubstituted derivatives of ferrocene but disappear when both rings are substituted. This observation has proved very useful in structural determinations </a:t>
            </a:r>
            <a:endParaRPr lang="en-IN" sz="2400" dirty="0"/>
          </a:p>
        </p:txBody>
      </p:sp>
      <p:sp>
        <p:nvSpPr>
          <p:cNvPr id="7" name="TextBox 6">
            <a:extLst>
              <a:ext uri="{FF2B5EF4-FFF2-40B4-BE49-F238E27FC236}">
                <a16:creationId xmlns:a16="http://schemas.microsoft.com/office/drawing/2014/main" id="{1DC73A0E-F306-43E0-ADF0-8A39B0E6F163}"/>
              </a:ext>
            </a:extLst>
          </p:cNvPr>
          <p:cNvSpPr txBox="1"/>
          <p:nvPr/>
        </p:nvSpPr>
        <p:spPr>
          <a:xfrm>
            <a:off x="269914" y="5935203"/>
            <a:ext cx="2098713" cy="369332"/>
          </a:xfrm>
          <a:prstGeom prst="rect">
            <a:avLst/>
          </a:prstGeom>
          <a:noFill/>
        </p:spPr>
        <p:txBody>
          <a:bodyPr wrap="square">
            <a:spAutoFit/>
          </a:bodyPr>
          <a:lstStyle/>
          <a:p>
            <a:pPr algn="l" fontAlgn="base"/>
            <a:r>
              <a:rPr lang="es-ES" b="1" i="1" dirty="0">
                <a:solidFill>
                  <a:srgbClr val="445263"/>
                </a:solidFill>
                <a:effectLst/>
                <a:latin typeface="inherit"/>
              </a:rPr>
              <a:t>Y</a:t>
            </a:r>
            <a:r>
              <a:rPr lang="es-ES" b="0" i="0" dirty="0">
                <a:solidFill>
                  <a:srgbClr val="445263"/>
                </a:solidFill>
                <a:effectLst/>
                <a:latin typeface="inherit"/>
              </a:rPr>
              <a:t> </a:t>
            </a:r>
            <a:r>
              <a:rPr lang="es-ES" b="0" i="0" dirty="0" err="1">
                <a:solidFill>
                  <a:srgbClr val="445263"/>
                </a:solidFill>
                <a:effectLst/>
                <a:latin typeface="inherit"/>
              </a:rPr>
              <a:t>μm</a:t>
            </a:r>
            <a:r>
              <a:rPr lang="es-ES" b="0" i="0" dirty="0">
                <a:solidFill>
                  <a:srgbClr val="445263"/>
                </a:solidFill>
                <a:effectLst/>
                <a:latin typeface="inherit"/>
              </a:rPr>
              <a:t> = 10</a:t>
            </a:r>
            <a:r>
              <a:rPr lang="es-ES" b="0" i="0" baseline="30000" dirty="0">
                <a:solidFill>
                  <a:srgbClr val="445263"/>
                </a:solidFill>
                <a:effectLst/>
                <a:latin typeface="inherit"/>
              </a:rPr>
              <a:t>4</a:t>
            </a:r>
            <a:r>
              <a:rPr lang="es-ES" b="0" i="0" dirty="0">
                <a:solidFill>
                  <a:srgbClr val="445263"/>
                </a:solidFill>
                <a:effectLst/>
                <a:latin typeface="inherit"/>
              </a:rPr>
              <a:t> / </a:t>
            </a:r>
            <a:r>
              <a:rPr lang="es-ES" b="1" i="1" dirty="0">
                <a:solidFill>
                  <a:srgbClr val="445263"/>
                </a:solidFill>
                <a:effectLst/>
                <a:latin typeface="inherit"/>
              </a:rPr>
              <a:t>X</a:t>
            </a:r>
            <a:r>
              <a:rPr lang="es-ES" b="0" i="0" dirty="0">
                <a:solidFill>
                  <a:srgbClr val="445263"/>
                </a:solidFill>
                <a:effectLst/>
                <a:latin typeface="inherit"/>
              </a:rPr>
              <a:t> cm</a:t>
            </a:r>
            <a:r>
              <a:rPr lang="es-ES" b="0" i="0" baseline="30000" dirty="0">
                <a:solidFill>
                  <a:srgbClr val="445263"/>
                </a:solidFill>
                <a:effectLst/>
                <a:latin typeface="inherit"/>
              </a:rPr>
              <a:t>-1</a:t>
            </a:r>
            <a:endParaRPr lang="es-ES" b="0" i="0" dirty="0">
              <a:solidFill>
                <a:srgbClr val="445263"/>
              </a:solidFill>
              <a:effectLst/>
              <a:latin typeface="inherit"/>
            </a:endParaRPr>
          </a:p>
        </p:txBody>
      </p:sp>
      <p:sp>
        <p:nvSpPr>
          <p:cNvPr id="9" name="TextBox 8">
            <a:extLst>
              <a:ext uri="{FF2B5EF4-FFF2-40B4-BE49-F238E27FC236}">
                <a16:creationId xmlns:a16="http://schemas.microsoft.com/office/drawing/2014/main" id="{57A2694F-1E90-434B-BA99-A32AE2BB5CA5}"/>
              </a:ext>
            </a:extLst>
          </p:cNvPr>
          <p:cNvSpPr txBox="1"/>
          <p:nvPr/>
        </p:nvSpPr>
        <p:spPr>
          <a:xfrm>
            <a:off x="5403773" y="5916056"/>
            <a:ext cx="3035147" cy="646331"/>
          </a:xfrm>
          <a:prstGeom prst="rect">
            <a:avLst/>
          </a:prstGeom>
          <a:noFill/>
        </p:spPr>
        <p:txBody>
          <a:bodyPr wrap="square">
            <a:spAutoFit/>
          </a:bodyPr>
          <a:lstStyle/>
          <a:p>
            <a:r>
              <a:rPr lang="pt-BR" dirty="0"/>
              <a:t>JACS, 1958, 80, 5443</a:t>
            </a:r>
          </a:p>
          <a:p>
            <a:r>
              <a:rPr lang="pt-BR" dirty="0"/>
              <a:t>J. Chem. Edu., 34, 1957, 268</a:t>
            </a:r>
            <a:endParaRPr lang="en-IN" dirty="0"/>
          </a:p>
        </p:txBody>
      </p:sp>
    </p:spTree>
    <p:extLst>
      <p:ext uri="{BB962C8B-B14F-4D97-AF65-F5344CB8AC3E}">
        <p14:creationId xmlns:p14="http://schemas.microsoft.com/office/powerpoint/2010/main" val="1790922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FE19F06-7F72-43F8-9576-8925DC7CDF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1130" y="4909785"/>
            <a:ext cx="2533008" cy="90024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7F3F8F59-E95C-4E7E-8EBA-95D4CF637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912" y="5081369"/>
            <a:ext cx="2364581" cy="72866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4DD4516-B18D-4691-9AAC-2082829D4102}"/>
              </a:ext>
            </a:extLst>
          </p:cNvPr>
          <p:cNvSpPr txBox="1"/>
          <p:nvPr/>
        </p:nvSpPr>
        <p:spPr>
          <a:xfrm>
            <a:off x="3142492" y="1047968"/>
            <a:ext cx="2833256" cy="923330"/>
          </a:xfrm>
          <a:prstGeom prst="rect">
            <a:avLst/>
          </a:prstGeom>
          <a:noFill/>
        </p:spPr>
        <p:txBody>
          <a:bodyPr wrap="square">
            <a:spAutoFit/>
          </a:bodyPr>
          <a:lstStyle/>
          <a:p>
            <a:pPr algn="l"/>
            <a:r>
              <a:rPr lang="en-IN" sz="1350" b="1" dirty="0">
                <a:solidFill>
                  <a:srgbClr val="403C36"/>
                </a:solidFill>
                <a:latin typeface="Times New Roman" panose="02020603050405020304" pitchFamily="18" charset="0"/>
                <a:cs typeface="Times New Roman" panose="02020603050405020304" pitchFamily="18" charset="0"/>
              </a:rPr>
              <a:t>Friedel–Crafts Acylation</a:t>
            </a:r>
          </a:p>
          <a:p>
            <a:pPr algn="l"/>
            <a:endParaRPr lang="en-IN" sz="1350" b="1" dirty="0">
              <a:solidFill>
                <a:srgbClr val="403C36"/>
              </a:solidFill>
              <a:latin typeface="Times New Roman" panose="02020603050405020304" pitchFamily="18" charset="0"/>
              <a:cs typeface="Times New Roman" panose="02020603050405020304" pitchFamily="18" charset="0"/>
            </a:endParaRPr>
          </a:p>
          <a:p>
            <a:r>
              <a:rPr lang="en-IN" sz="1350" dirty="0">
                <a:solidFill>
                  <a:srgbClr val="000000"/>
                </a:solidFill>
                <a:latin typeface="Times New Roman" panose="02020603050405020304" pitchFamily="18" charset="0"/>
                <a:cs typeface="Times New Roman" panose="02020603050405020304" pitchFamily="18" charset="0"/>
              </a:rPr>
              <a:t>Electrophilic aromatic substitution</a:t>
            </a:r>
            <a:endParaRPr lang="en-IN" sz="1350" dirty="0">
              <a:latin typeface="Times New Roman" panose="02020603050405020304" pitchFamily="18" charset="0"/>
              <a:cs typeface="Times New Roman" panose="02020603050405020304" pitchFamily="18" charset="0"/>
            </a:endParaRPr>
          </a:p>
          <a:p>
            <a:pPr algn="l"/>
            <a:endParaRPr lang="en-IN" sz="1350" b="1" dirty="0">
              <a:solidFill>
                <a:srgbClr val="403C36"/>
              </a:solidFill>
              <a:latin typeface="Times New Roman" panose="02020603050405020304" pitchFamily="18" charset="0"/>
              <a:cs typeface="Times New Roman" panose="02020603050405020304" pitchFamily="18" charset="0"/>
            </a:endParaRPr>
          </a:p>
        </p:txBody>
      </p:sp>
      <p:pic>
        <p:nvPicPr>
          <p:cNvPr id="2056" name="Picture 8">
            <a:extLst>
              <a:ext uri="{FF2B5EF4-FFF2-40B4-BE49-F238E27FC236}">
                <a16:creationId xmlns:a16="http://schemas.microsoft.com/office/drawing/2014/main" id="{115D5D20-0719-4FA6-BA12-04F831D096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3764" y="1904407"/>
            <a:ext cx="4336473" cy="119655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Solved: C,H5 This Friedel-Crafts Acylation Of Ferrocene Pr... | Chegg.com">
            <a:extLst>
              <a:ext uri="{FF2B5EF4-FFF2-40B4-BE49-F238E27FC236}">
                <a16:creationId xmlns:a16="http://schemas.microsoft.com/office/drawing/2014/main" id="{0968F980-9C4B-4A86-83FD-F41C05CFCDB3}"/>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rightnessContrast contrast="20000"/>
                    </a14:imgEffect>
                  </a14:imgLayer>
                </a14:imgProps>
              </a:ext>
              <a:ext uri="{28A0092B-C50C-407E-A947-70E740481C1C}">
                <a14:useLocalDpi xmlns:a14="http://schemas.microsoft.com/office/drawing/2010/main" val="0"/>
              </a:ext>
            </a:extLst>
          </a:blip>
          <a:srcRect t="46952" b="22762"/>
          <a:stretch/>
        </p:blipFill>
        <p:spPr bwMode="auto">
          <a:xfrm>
            <a:off x="2696766" y="3276600"/>
            <a:ext cx="3750469" cy="1514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837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28A83F-8AF6-4E9A-90AB-7443E13A7D43}"/>
              </a:ext>
            </a:extLst>
          </p:cNvPr>
          <p:cNvSpPr txBox="1"/>
          <p:nvPr/>
        </p:nvSpPr>
        <p:spPr>
          <a:xfrm>
            <a:off x="126694" y="348063"/>
            <a:ext cx="8890612" cy="3913059"/>
          </a:xfrm>
          <a:prstGeom prst="rect">
            <a:avLst/>
          </a:prstGeom>
          <a:noFill/>
        </p:spPr>
        <p:txBody>
          <a:bodyPr wrap="square">
            <a:spAutoFit/>
          </a:bodyPr>
          <a:lstStyle/>
          <a:p>
            <a:pPr>
              <a:lnSpc>
                <a:spcPct val="150000"/>
              </a:lnSpc>
            </a:pPr>
            <a:r>
              <a:rPr lang="en-US" sz="2400" dirty="0"/>
              <a:t>Ferrocene has been the subject of two previous communications from this Laboratory.3·4 In the first of these, evidence was presented on the basis of which structure I or II was advanced for ferrocene. The validity of this suggestion subsequently was confirmed by X-ray crystallographic studies,5-7 the results of which unequivocally established the antiprismatic formulation (I) for ferrocene in the crystalline state. </a:t>
            </a:r>
            <a:endParaRPr lang="en-IN" sz="2400" dirty="0"/>
          </a:p>
        </p:txBody>
      </p:sp>
      <p:pic>
        <p:nvPicPr>
          <p:cNvPr id="7" name="Picture 6">
            <a:extLst>
              <a:ext uri="{FF2B5EF4-FFF2-40B4-BE49-F238E27FC236}">
                <a16:creationId xmlns:a16="http://schemas.microsoft.com/office/drawing/2014/main" id="{AA6A4F91-6739-4839-ADFE-381253629355}"/>
              </a:ext>
            </a:extLst>
          </p:cNvPr>
          <p:cNvPicPr>
            <a:picLocks noChangeAspect="1"/>
          </p:cNvPicPr>
          <p:nvPr/>
        </p:nvPicPr>
        <p:blipFill>
          <a:blip r:embed="rId2"/>
          <a:stretch>
            <a:fillRect/>
          </a:stretch>
        </p:blipFill>
        <p:spPr>
          <a:xfrm>
            <a:off x="2865992" y="4261122"/>
            <a:ext cx="2831400" cy="1880557"/>
          </a:xfrm>
          <a:prstGeom prst="rect">
            <a:avLst/>
          </a:prstGeom>
        </p:spPr>
      </p:pic>
    </p:spTree>
    <p:extLst>
      <p:ext uri="{BB962C8B-B14F-4D97-AF65-F5344CB8AC3E}">
        <p14:creationId xmlns:p14="http://schemas.microsoft.com/office/powerpoint/2010/main" val="3576817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a:extLst>
              <a:ext uri="{FF2B5EF4-FFF2-40B4-BE49-F238E27FC236}">
                <a16:creationId xmlns:a16="http://schemas.microsoft.com/office/drawing/2014/main" id="{F9073C64-CEB2-4E15-A8DD-2DFC2FF94039}"/>
              </a:ext>
            </a:extLst>
          </p:cNvPr>
          <p:cNvSpPr txBox="1">
            <a:spLocks noChangeArrowheads="1"/>
          </p:cNvSpPr>
          <p:nvPr/>
        </p:nvSpPr>
        <p:spPr bwMode="auto">
          <a:xfrm>
            <a:off x="325441" y="381961"/>
            <a:ext cx="8493120" cy="414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9pPr>
          </a:lstStyle>
          <a:p>
            <a:pPr algn="ctr"/>
            <a:r>
              <a:rPr lang="en-GB" altLang="en-US" sz="1451" b="1">
                <a:latin typeface="Arial" panose="020B0604020202020204" pitchFamily="34" charset="0"/>
              </a:rPr>
              <a:t>Fig. 1 Synthetic routes to the various [Cp*2Fe]2+ salts.</a:t>
            </a:r>
          </a:p>
        </p:txBody>
      </p:sp>
      <p:pic>
        <p:nvPicPr>
          <p:cNvPr id="3074" name="Picture 2">
            <a:extLst>
              <a:ext uri="{FF2B5EF4-FFF2-40B4-BE49-F238E27FC236}">
                <a16:creationId xmlns:a16="http://schemas.microsoft.com/office/drawing/2014/main" id="{9B588A56-7191-4913-B54C-F2B88D7B2D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6881" y="6120361"/>
            <a:ext cx="1182240" cy="51552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3">
            <a:extLst>
              <a:ext uri="{FF2B5EF4-FFF2-40B4-BE49-F238E27FC236}">
                <a16:creationId xmlns:a16="http://schemas.microsoft.com/office/drawing/2014/main" id="{FF7CC989-FA01-49FB-BA28-B1A3796C71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600" y="796681"/>
            <a:ext cx="7804800" cy="36849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a:extLst>
              <a:ext uri="{FF2B5EF4-FFF2-40B4-BE49-F238E27FC236}">
                <a16:creationId xmlns:a16="http://schemas.microsoft.com/office/drawing/2014/main" id="{F73A2BC2-CD7B-496B-BF40-2DFB5073983D}"/>
              </a:ext>
            </a:extLst>
          </p:cNvPr>
          <p:cNvSpPr txBox="1">
            <a:spLocks noChangeArrowheads="1"/>
          </p:cNvSpPr>
          <p:nvPr/>
        </p:nvSpPr>
        <p:spPr bwMode="auto">
          <a:xfrm>
            <a:off x="671041" y="5972041"/>
            <a:ext cx="3918240" cy="2318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1pPr>
            <a:lvl2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2pPr>
            <a:lvl3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3pPr>
            <a:lvl4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4pPr>
            <a:lvl5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9pPr>
          </a:lstStyle>
          <a:p>
            <a:r>
              <a:rPr lang="en-GB" altLang="en-US" sz="1089" b="1">
                <a:latin typeface="Arial" panose="020B0604020202020204" pitchFamily="34" charset="0"/>
              </a:rPr>
              <a:t>M. Malischewski et al. Science 2016;353:678-682</a:t>
            </a:r>
          </a:p>
        </p:txBody>
      </p:sp>
      <p:sp>
        <p:nvSpPr>
          <p:cNvPr id="3077" name="Text Box 5">
            <a:extLst>
              <a:ext uri="{FF2B5EF4-FFF2-40B4-BE49-F238E27FC236}">
                <a16:creationId xmlns:a16="http://schemas.microsoft.com/office/drawing/2014/main" id="{7FE70533-E4A0-413F-BAA8-6C0DBBF90064}"/>
              </a:ext>
            </a:extLst>
          </p:cNvPr>
          <p:cNvSpPr txBox="1">
            <a:spLocks noChangeArrowheads="1"/>
          </p:cNvSpPr>
          <p:nvPr/>
        </p:nvSpPr>
        <p:spPr bwMode="auto">
          <a:xfrm>
            <a:off x="97920" y="6432841"/>
            <a:ext cx="4930560" cy="347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9pPr>
          </a:lstStyle>
          <a:p>
            <a:r>
              <a:rPr lang="en-GB" altLang="en-US" sz="907">
                <a:latin typeface="Arial" panose="020B0604020202020204" pitchFamily="34" charset="0"/>
              </a:rPr>
              <a:t>Copyright © 2016, American Association for the Advancement of Science</a:t>
            </a:r>
          </a:p>
        </p:txBody>
      </p:sp>
      <p:sp>
        <p:nvSpPr>
          <p:cNvPr id="8" name="TextBox 7">
            <a:extLst>
              <a:ext uri="{FF2B5EF4-FFF2-40B4-BE49-F238E27FC236}">
                <a16:creationId xmlns:a16="http://schemas.microsoft.com/office/drawing/2014/main" id="{C6431D2A-9FED-48C3-A64B-B4D0C449AD9E}"/>
              </a:ext>
            </a:extLst>
          </p:cNvPr>
          <p:cNvSpPr txBox="1"/>
          <p:nvPr/>
        </p:nvSpPr>
        <p:spPr>
          <a:xfrm>
            <a:off x="1074144" y="4896361"/>
            <a:ext cx="4572000" cy="369332"/>
          </a:xfrm>
          <a:prstGeom prst="rect">
            <a:avLst/>
          </a:prstGeom>
          <a:noFill/>
        </p:spPr>
        <p:txBody>
          <a:bodyPr wrap="square">
            <a:spAutoFit/>
          </a:bodyPr>
          <a:lstStyle/>
          <a:p>
            <a:r>
              <a:rPr lang="en-IN" b="0" i="0" dirty="0">
                <a:solidFill>
                  <a:srgbClr val="333333"/>
                </a:solidFill>
                <a:effectLst/>
                <a:latin typeface="Roboto"/>
              </a:rPr>
              <a:t>Cp* is </a:t>
            </a:r>
            <a:r>
              <a:rPr lang="en-IN" b="0" i="0" dirty="0" err="1">
                <a:solidFill>
                  <a:srgbClr val="333333"/>
                </a:solidFill>
                <a:effectLst/>
                <a:latin typeface="Roboto"/>
              </a:rPr>
              <a:t>decamethyl</a:t>
            </a:r>
            <a:r>
              <a:rPr lang="en-IN" b="0" i="0" dirty="0">
                <a:solidFill>
                  <a:srgbClr val="333333"/>
                </a:solidFill>
                <a:effectLst/>
                <a:latin typeface="Roboto"/>
              </a:rPr>
              <a:t> derivative of ferrocene</a:t>
            </a:r>
            <a:endParaRPr lang="en-IN"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Text Box 1">
            <a:extLst>
              <a:ext uri="{FF2B5EF4-FFF2-40B4-BE49-F238E27FC236}">
                <a16:creationId xmlns:a16="http://schemas.microsoft.com/office/drawing/2014/main" id="{5B0616CD-3993-42E8-9113-C496B16B92B4}"/>
              </a:ext>
            </a:extLst>
          </p:cNvPr>
          <p:cNvSpPr txBox="1">
            <a:spLocks noChangeArrowheads="1"/>
          </p:cNvSpPr>
          <p:nvPr/>
        </p:nvSpPr>
        <p:spPr bwMode="auto">
          <a:xfrm>
            <a:off x="97920" y="206281"/>
            <a:ext cx="3464361" cy="414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panose="02020603050405020304" pitchFamily="18" charset="0"/>
                <a:cs typeface="msgothic" charset="0"/>
              </a:defRPr>
            </a:lvl9pPr>
          </a:lstStyle>
          <a:p>
            <a:pPr algn="ctr"/>
            <a:r>
              <a:rPr lang="en-GB" altLang="en-US" sz="1451" b="1">
                <a:latin typeface="Arial" panose="020B0604020202020204" pitchFamily="34" charset="0"/>
              </a:rPr>
              <a:t>Fig. 2 Crystallographic analysis.</a:t>
            </a:r>
          </a:p>
        </p:txBody>
      </p:sp>
      <p:pic>
        <p:nvPicPr>
          <p:cNvPr id="3074" name="Picture 2">
            <a:extLst>
              <a:ext uri="{FF2B5EF4-FFF2-40B4-BE49-F238E27FC236}">
                <a16:creationId xmlns:a16="http://schemas.microsoft.com/office/drawing/2014/main" id="{B138701F-BCB6-4792-B6D8-7DF3384E9E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6881" y="6120361"/>
            <a:ext cx="1182240" cy="51552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075" name="Picture 3">
            <a:extLst>
              <a:ext uri="{FF2B5EF4-FFF2-40B4-BE49-F238E27FC236}">
                <a16:creationId xmlns:a16="http://schemas.microsoft.com/office/drawing/2014/main" id="{8CFD8795-CD3B-4FE8-82F3-FAB3CCEA0E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693" y="849961"/>
            <a:ext cx="4167360" cy="489312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76" name="Text Box 4">
            <a:extLst>
              <a:ext uri="{FF2B5EF4-FFF2-40B4-BE49-F238E27FC236}">
                <a16:creationId xmlns:a16="http://schemas.microsoft.com/office/drawing/2014/main" id="{E30BF1C7-F11A-41C7-87EA-7E2C2319DE98}"/>
              </a:ext>
            </a:extLst>
          </p:cNvPr>
          <p:cNvSpPr txBox="1">
            <a:spLocks noChangeArrowheads="1"/>
          </p:cNvSpPr>
          <p:nvPr/>
        </p:nvSpPr>
        <p:spPr bwMode="auto">
          <a:xfrm>
            <a:off x="2491201" y="5972041"/>
            <a:ext cx="3918240" cy="2318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1pPr>
            <a:lvl2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2pPr>
            <a:lvl3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3pPr>
            <a:lvl4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4pPr>
            <a:lvl5pPr>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Lst>
              <a:defRPr sz="2400">
                <a:solidFill>
                  <a:srgbClr val="000000"/>
                </a:solidFill>
                <a:latin typeface="Times New Roman" panose="02020603050405020304" pitchFamily="18" charset="0"/>
                <a:cs typeface="msgothic" charset="0"/>
              </a:defRPr>
            </a:lvl9pPr>
          </a:lstStyle>
          <a:p>
            <a:r>
              <a:rPr lang="en-GB" altLang="en-US" sz="1089" b="1">
                <a:latin typeface="Arial" panose="020B0604020202020204" pitchFamily="34" charset="0"/>
              </a:rPr>
              <a:t>M. Malischewski et al. Science 2016;353:678-682</a:t>
            </a:r>
          </a:p>
        </p:txBody>
      </p:sp>
      <p:sp>
        <p:nvSpPr>
          <p:cNvPr id="3077" name="Text Box 5">
            <a:extLst>
              <a:ext uri="{FF2B5EF4-FFF2-40B4-BE49-F238E27FC236}">
                <a16:creationId xmlns:a16="http://schemas.microsoft.com/office/drawing/2014/main" id="{FF7A2211-81A0-4070-AEEF-4AA11C1A53B8}"/>
              </a:ext>
            </a:extLst>
          </p:cNvPr>
          <p:cNvSpPr txBox="1">
            <a:spLocks noChangeArrowheads="1"/>
          </p:cNvSpPr>
          <p:nvPr/>
        </p:nvSpPr>
        <p:spPr bwMode="auto">
          <a:xfrm>
            <a:off x="97920" y="6432841"/>
            <a:ext cx="4930560" cy="347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panose="05000000000000000000" pitchFamily="2" charset="2"/>
              <a:tabLst>
                <a:tab pos="723900" algn="l"/>
                <a:tab pos="1447800" algn="l"/>
                <a:tab pos="2171700" algn="l"/>
                <a:tab pos="2895600" algn="l"/>
                <a:tab pos="3619500" algn="l"/>
                <a:tab pos="4343400" algn="l"/>
                <a:tab pos="5067300" algn="l"/>
              </a:tabLst>
              <a:defRPr sz="2400">
                <a:solidFill>
                  <a:srgbClr val="000000"/>
                </a:solidFill>
                <a:latin typeface="Times New Roman" panose="02020603050405020304" pitchFamily="18" charset="0"/>
                <a:cs typeface="msgothic" charset="0"/>
              </a:defRPr>
            </a:lvl9pPr>
          </a:lstStyle>
          <a:p>
            <a:r>
              <a:rPr lang="en-GB" altLang="en-US" sz="907">
                <a:latin typeface="Arial" panose="020B0604020202020204" pitchFamily="34" charset="0"/>
              </a:rPr>
              <a:t>Copyright © 2016, American Association for the Advancement of Science</a:t>
            </a:r>
          </a:p>
        </p:txBody>
      </p:sp>
      <p:sp>
        <p:nvSpPr>
          <p:cNvPr id="8" name="TextBox 7">
            <a:extLst>
              <a:ext uri="{FF2B5EF4-FFF2-40B4-BE49-F238E27FC236}">
                <a16:creationId xmlns:a16="http://schemas.microsoft.com/office/drawing/2014/main" id="{3E41588F-165B-4A50-AF18-186A743D0769}"/>
              </a:ext>
            </a:extLst>
          </p:cNvPr>
          <p:cNvSpPr txBox="1"/>
          <p:nvPr/>
        </p:nvSpPr>
        <p:spPr>
          <a:xfrm>
            <a:off x="4671151" y="654119"/>
            <a:ext cx="4372307" cy="4401205"/>
          </a:xfrm>
          <a:prstGeom prst="rect">
            <a:avLst/>
          </a:prstGeom>
          <a:noFill/>
        </p:spPr>
        <p:txBody>
          <a:bodyPr wrap="square">
            <a:spAutoFit/>
          </a:bodyPr>
          <a:lstStyle/>
          <a:p>
            <a:pPr marL="457200" indent="-457200">
              <a:buAutoNum type="alphaUcParenBoth"/>
            </a:pPr>
            <a:r>
              <a:rPr lang="en-IN" sz="2000" b="0" i="0" dirty="0">
                <a:solidFill>
                  <a:srgbClr val="666666"/>
                </a:solidFill>
                <a:effectLst/>
                <a:latin typeface="Candara" panose="020E0502030303020204" pitchFamily="34" charset="0"/>
              </a:rPr>
              <a:t>Molecular structures of [Cp*</a:t>
            </a:r>
            <a:r>
              <a:rPr lang="en-IN" sz="2000" b="0" i="0" baseline="-25000" dirty="0">
                <a:solidFill>
                  <a:srgbClr val="666666"/>
                </a:solidFill>
                <a:effectLst/>
                <a:latin typeface="Candara" panose="020E0502030303020204" pitchFamily="34" charset="0"/>
              </a:rPr>
              <a:t>2</a:t>
            </a:r>
            <a:r>
              <a:rPr lang="en-IN" sz="2000" b="0" i="0" dirty="0">
                <a:solidFill>
                  <a:srgbClr val="666666"/>
                </a:solidFill>
                <a:effectLst/>
                <a:latin typeface="Candara" panose="020E0502030303020204" pitchFamily="34" charset="0"/>
              </a:rPr>
              <a:t>Fe]</a:t>
            </a:r>
            <a:r>
              <a:rPr lang="en-IN" sz="2000" b="0" i="0" baseline="30000" dirty="0">
                <a:solidFill>
                  <a:srgbClr val="666666"/>
                </a:solidFill>
                <a:effectLst/>
                <a:latin typeface="Candara" panose="020E0502030303020204" pitchFamily="34" charset="0"/>
              </a:rPr>
              <a:t>2+</a:t>
            </a:r>
            <a:r>
              <a:rPr lang="en-IN" sz="2000" b="0" i="0" dirty="0">
                <a:solidFill>
                  <a:srgbClr val="666666"/>
                </a:solidFill>
                <a:effectLst/>
                <a:latin typeface="Candara" panose="020E0502030303020204" pitchFamily="34" charset="0"/>
              </a:rPr>
              <a:t> in crystals of [Cp*</a:t>
            </a:r>
            <a:r>
              <a:rPr lang="en-IN" sz="2000" b="0" i="0" baseline="-25000" dirty="0">
                <a:solidFill>
                  <a:srgbClr val="666666"/>
                </a:solidFill>
                <a:effectLst/>
                <a:latin typeface="Candara" panose="020E0502030303020204" pitchFamily="34" charset="0"/>
              </a:rPr>
              <a:t>2</a:t>
            </a:r>
            <a:r>
              <a:rPr lang="en-IN" sz="2000" b="0" i="0" dirty="0">
                <a:solidFill>
                  <a:srgbClr val="666666"/>
                </a:solidFill>
                <a:effectLst/>
                <a:latin typeface="Candara" panose="020E0502030303020204" pitchFamily="34" charset="0"/>
              </a:rPr>
              <a:t>Fe](SbF</a:t>
            </a:r>
            <a:r>
              <a:rPr lang="en-IN" sz="2000" b="0" i="0" baseline="-25000" dirty="0">
                <a:solidFill>
                  <a:srgbClr val="666666"/>
                </a:solidFill>
                <a:effectLst/>
                <a:latin typeface="Candara" panose="020E0502030303020204" pitchFamily="34" charset="0"/>
              </a:rPr>
              <a:t>6</a:t>
            </a:r>
            <a:r>
              <a:rPr lang="en-IN" sz="2000" b="0" i="0" dirty="0">
                <a:solidFill>
                  <a:srgbClr val="666666"/>
                </a:solidFill>
                <a:effectLst/>
                <a:latin typeface="Candara" panose="020E0502030303020204" pitchFamily="34" charset="0"/>
              </a:rPr>
              <a:t>)</a:t>
            </a:r>
            <a:r>
              <a:rPr lang="en-IN" sz="2000" b="0" i="0" baseline="-25000" dirty="0">
                <a:solidFill>
                  <a:srgbClr val="666666"/>
                </a:solidFill>
                <a:effectLst/>
                <a:latin typeface="Candara" panose="020E0502030303020204" pitchFamily="34" charset="0"/>
              </a:rPr>
              <a:t>2</a:t>
            </a:r>
            <a:r>
              <a:rPr lang="en-IN" sz="2000" b="0" i="0" dirty="0">
                <a:solidFill>
                  <a:srgbClr val="666666"/>
                </a:solidFill>
                <a:effectLst/>
                <a:latin typeface="Candara" panose="020E0502030303020204" pitchFamily="34" charset="0"/>
              </a:rPr>
              <a:t>·2HF (left) and [Cp*</a:t>
            </a:r>
            <a:r>
              <a:rPr lang="en-IN" sz="2000" b="0" i="0" baseline="-25000" dirty="0">
                <a:solidFill>
                  <a:srgbClr val="666666"/>
                </a:solidFill>
                <a:effectLst/>
                <a:latin typeface="Candara" panose="020E0502030303020204" pitchFamily="34" charset="0"/>
              </a:rPr>
              <a:t>2</a:t>
            </a:r>
            <a:r>
              <a:rPr lang="en-IN" sz="2000" b="0" i="0" dirty="0">
                <a:solidFill>
                  <a:srgbClr val="666666"/>
                </a:solidFill>
                <a:effectLst/>
                <a:latin typeface="Candara" panose="020E0502030303020204" pitchFamily="34" charset="0"/>
              </a:rPr>
              <a:t>Fe](Sb</a:t>
            </a:r>
            <a:r>
              <a:rPr lang="en-IN" sz="2000" b="0" i="0" baseline="-25000" dirty="0">
                <a:solidFill>
                  <a:srgbClr val="666666"/>
                </a:solidFill>
                <a:effectLst/>
                <a:latin typeface="Candara" panose="020E0502030303020204" pitchFamily="34" charset="0"/>
              </a:rPr>
              <a:t>2</a:t>
            </a:r>
            <a:r>
              <a:rPr lang="en-IN" sz="2000" b="0" i="0" dirty="0">
                <a:solidFill>
                  <a:srgbClr val="666666"/>
                </a:solidFill>
                <a:effectLst/>
                <a:latin typeface="Candara" panose="020E0502030303020204" pitchFamily="34" charset="0"/>
              </a:rPr>
              <a:t>F</a:t>
            </a:r>
            <a:r>
              <a:rPr lang="en-IN" sz="2000" b="0" i="0" baseline="-25000" dirty="0">
                <a:solidFill>
                  <a:srgbClr val="666666"/>
                </a:solidFill>
                <a:effectLst/>
                <a:latin typeface="Candara" panose="020E0502030303020204" pitchFamily="34" charset="0"/>
              </a:rPr>
              <a:t>11</a:t>
            </a:r>
            <a:r>
              <a:rPr lang="en-IN" sz="2000" b="0" i="0" dirty="0">
                <a:solidFill>
                  <a:srgbClr val="666666"/>
                </a:solidFill>
                <a:effectLst/>
                <a:latin typeface="Candara" panose="020E0502030303020204" pitchFamily="34" charset="0"/>
              </a:rPr>
              <a:t>)</a:t>
            </a:r>
            <a:r>
              <a:rPr lang="en-IN" sz="2000" b="0" i="0" baseline="-25000" dirty="0">
                <a:solidFill>
                  <a:srgbClr val="666666"/>
                </a:solidFill>
                <a:effectLst/>
                <a:latin typeface="Candara" panose="020E0502030303020204" pitchFamily="34" charset="0"/>
              </a:rPr>
              <a:t>2</a:t>
            </a:r>
            <a:r>
              <a:rPr lang="en-IN" sz="2000" b="0" i="0" dirty="0">
                <a:solidFill>
                  <a:srgbClr val="666666"/>
                </a:solidFill>
                <a:effectLst/>
                <a:latin typeface="Candara" panose="020E0502030303020204" pitchFamily="34" charset="0"/>
              </a:rPr>
              <a:t> (right). Orange, Fe; </a:t>
            </a:r>
            <a:r>
              <a:rPr lang="en-IN" sz="2000" b="0" i="0" dirty="0" err="1">
                <a:solidFill>
                  <a:srgbClr val="666666"/>
                </a:solidFill>
                <a:effectLst/>
                <a:latin typeface="Candara" panose="020E0502030303020204" pitchFamily="34" charset="0"/>
              </a:rPr>
              <a:t>gray</a:t>
            </a:r>
            <a:r>
              <a:rPr lang="en-IN" sz="2000" b="0" i="0" dirty="0">
                <a:solidFill>
                  <a:srgbClr val="666666"/>
                </a:solidFill>
                <a:effectLst/>
                <a:latin typeface="Candara" panose="020E0502030303020204" pitchFamily="34" charset="0"/>
              </a:rPr>
              <a:t>, C; white, H; counter anions and </a:t>
            </a:r>
            <a:r>
              <a:rPr lang="en-IN" sz="2000" b="0" i="0" dirty="0" err="1">
                <a:solidFill>
                  <a:srgbClr val="666666"/>
                </a:solidFill>
                <a:effectLst/>
                <a:latin typeface="Candara" panose="020E0502030303020204" pitchFamily="34" charset="0"/>
              </a:rPr>
              <a:t>cocrystallized</a:t>
            </a:r>
            <a:r>
              <a:rPr lang="en-IN" sz="2000" b="0" i="0" dirty="0">
                <a:solidFill>
                  <a:srgbClr val="666666"/>
                </a:solidFill>
                <a:effectLst/>
                <a:latin typeface="Candara" panose="020E0502030303020204" pitchFamily="34" charset="0"/>
              </a:rPr>
              <a:t> HF are omitted for clarity (50% probability ellipsoid). </a:t>
            </a:r>
          </a:p>
          <a:p>
            <a:pPr marL="457200" indent="-457200">
              <a:buAutoNum type="alphaUcParenBoth"/>
            </a:pPr>
            <a:r>
              <a:rPr lang="en-IN" sz="2000" b="0" i="0" dirty="0">
                <a:solidFill>
                  <a:srgbClr val="666666"/>
                </a:solidFill>
                <a:effectLst/>
                <a:latin typeface="Candara" panose="020E0502030303020204" pitchFamily="34" charset="0"/>
              </a:rPr>
              <a:t>(</a:t>
            </a:r>
            <a:r>
              <a:rPr lang="en-IN" sz="2000" b="1" i="0" dirty="0">
                <a:solidFill>
                  <a:srgbClr val="666666"/>
                </a:solidFill>
                <a:effectLst/>
                <a:latin typeface="Candara" panose="020E0502030303020204" pitchFamily="34" charset="0"/>
              </a:rPr>
              <a:t>B</a:t>
            </a:r>
            <a:r>
              <a:rPr lang="en-IN" sz="2000" b="0" i="0" dirty="0">
                <a:solidFill>
                  <a:srgbClr val="666666"/>
                </a:solidFill>
                <a:effectLst/>
                <a:latin typeface="Candara" panose="020E0502030303020204" pitchFamily="34" charset="0"/>
              </a:rPr>
              <a:t>) Representative distances between [Cp*</a:t>
            </a:r>
            <a:r>
              <a:rPr lang="en-IN" sz="2000" b="0" i="0" baseline="-25000" dirty="0">
                <a:solidFill>
                  <a:srgbClr val="666666"/>
                </a:solidFill>
                <a:effectLst/>
                <a:latin typeface="Candara" panose="020E0502030303020204" pitchFamily="34" charset="0"/>
              </a:rPr>
              <a:t>2</a:t>
            </a:r>
            <a:r>
              <a:rPr lang="en-IN" sz="2000" b="0" i="0" dirty="0">
                <a:solidFill>
                  <a:srgbClr val="666666"/>
                </a:solidFill>
                <a:effectLst/>
                <a:latin typeface="Candara" panose="020E0502030303020204" pitchFamily="34" charset="0"/>
              </a:rPr>
              <a:t>Fe]</a:t>
            </a:r>
            <a:r>
              <a:rPr lang="en-IN" sz="2000" b="0" i="0" baseline="30000" dirty="0">
                <a:solidFill>
                  <a:srgbClr val="666666"/>
                </a:solidFill>
                <a:effectLst/>
                <a:latin typeface="Candara" panose="020E0502030303020204" pitchFamily="34" charset="0"/>
              </a:rPr>
              <a:t>2+</a:t>
            </a:r>
            <a:r>
              <a:rPr lang="en-IN" sz="2000" b="0" i="0" dirty="0">
                <a:solidFill>
                  <a:srgbClr val="666666"/>
                </a:solidFill>
                <a:effectLst/>
                <a:latin typeface="Candara" panose="020E0502030303020204" pitchFamily="34" charset="0"/>
              </a:rPr>
              <a:t> and SbF</a:t>
            </a:r>
            <a:r>
              <a:rPr lang="en-IN" sz="2000" b="0" i="0" baseline="-25000" dirty="0">
                <a:solidFill>
                  <a:srgbClr val="666666"/>
                </a:solidFill>
                <a:effectLst/>
                <a:latin typeface="Candara" panose="020E0502030303020204" pitchFamily="34" charset="0"/>
              </a:rPr>
              <a:t>6</a:t>
            </a:r>
            <a:r>
              <a:rPr lang="en-IN" sz="2000" b="0" i="0" baseline="30000" dirty="0">
                <a:solidFill>
                  <a:srgbClr val="666666"/>
                </a:solidFill>
                <a:effectLst/>
                <a:latin typeface="Candara" panose="020E0502030303020204" pitchFamily="34" charset="0"/>
              </a:rPr>
              <a:t>–</a:t>
            </a:r>
            <a:r>
              <a:rPr lang="en-IN" sz="2000" b="0" i="0" dirty="0">
                <a:solidFill>
                  <a:srgbClr val="666666"/>
                </a:solidFill>
                <a:effectLst/>
                <a:latin typeface="Candara" panose="020E0502030303020204" pitchFamily="34" charset="0"/>
              </a:rPr>
              <a:t> in crystals of [Cp*</a:t>
            </a:r>
            <a:r>
              <a:rPr lang="en-IN" sz="2000" b="0" i="0" baseline="-25000" dirty="0">
                <a:solidFill>
                  <a:srgbClr val="666666"/>
                </a:solidFill>
                <a:effectLst/>
                <a:latin typeface="Candara" panose="020E0502030303020204" pitchFamily="34" charset="0"/>
              </a:rPr>
              <a:t>2</a:t>
            </a:r>
            <a:r>
              <a:rPr lang="en-IN" sz="2000" b="0" i="0" dirty="0">
                <a:solidFill>
                  <a:srgbClr val="666666"/>
                </a:solidFill>
                <a:effectLst/>
                <a:latin typeface="Candara" panose="020E0502030303020204" pitchFamily="34" charset="0"/>
              </a:rPr>
              <a:t>Fe](SbF</a:t>
            </a:r>
            <a:r>
              <a:rPr lang="en-IN" sz="2000" b="0" i="0" baseline="-25000" dirty="0">
                <a:solidFill>
                  <a:srgbClr val="666666"/>
                </a:solidFill>
                <a:effectLst/>
                <a:latin typeface="Candara" panose="020E0502030303020204" pitchFamily="34" charset="0"/>
              </a:rPr>
              <a:t>6</a:t>
            </a:r>
            <a:r>
              <a:rPr lang="en-IN" sz="2000" b="0" i="0" dirty="0">
                <a:solidFill>
                  <a:srgbClr val="666666"/>
                </a:solidFill>
                <a:effectLst/>
                <a:latin typeface="Candara" panose="020E0502030303020204" pitchFamily="34" charset="0"/>
              </a:rPr>
              <a:t>)</a:t>
            </a:r>
            <a:r>
              <a:rPr lang="en-IN" sz="2000" b="0" i="0" baseline="-25000" dirty="0">
                <a:solidFill>
                  <a:srgbClr val="666666"/>
                </a:solidFill>
                <a:effectLst/>
                <a:latin typeface="Candara" panose="020E0502030303020204" pitchFamily="34" charset="0"/>
              </a:rPr>
              <a:t>2</a:t>
            </a:r>
            <a:r>
              <a:rPr lang="en-IN" sz="2000" b="0" i="0" dirty="0">
                <a:solidFill>
                  <a:srgbClr val="666666"/>
                </a:solidFill>
                <a:effectLst/>
                <a:latin typeface="Candara" panose="020E0502030303020204" pitchFamily="34" charset="0"/>
              </a:rPr>
              <a:t>·2HF (top left) with </a:t>
            </a:r>
            <a:r>
              <a:rPr lang="en-IN" sz="2000" b="0" i="0" dirty="0" err="1">
                <a:solidFill>
                  <a:srgbClr val="666666"/>
                </a:solidFill>
                <a:effectLst/>
                <a:latin typeface="Candara" panose="020E0502030303020204" pitchFamily="34" charset="0"/>
              </a:rPr>
              <a:t>Hirshfeld</a:t>
            </a:r>
            <a:r>
              <a:rPr lang="en-IN" sz="2000" b="0" i="0" dirty="0">
                <a:solidFill>
                  <a:srgbClr val="666666"/>
                </a:solidFill>
                <a:effectLst/>
                <a:latin typeface="Candara" panose="020E0502030303020204" pitchFamily="34" charset="0"/>
              </a:rPr>
              <a:t> surface analysis, highlighting regions of increasing intermolecular interactions from blue to red.</a:t>
            </a:r>
            <a:endParaRPr lang="en-IN" sz="2000" dirty="0">
              <a:latin typeface="Candara" panose="020E050203030302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8CB819-2227-49FF-A8A3-629DA8512810}"/>
              </a:ext>
            </a:extLst>
          </p:cNvPr>
          <p:cNvSpPr txBox="1"/>
          <p:nvPr/>
        </p:nvSpPr>
        <p:spPr>
          <a:xfrm>
            <a:off x="165251" y="0"/>
            <a:ext cx="8883213" cy="2308324"/>
          </a:xfrm>
          <a:prstGeom prst="rect">
            <a:avLst/>
          </a:prstGeom>
          <a:noFill/>
        </p:spPr>
        <p:txBody>
          <a:bodyPr wrap="square">
            <a:spAutoFit/>
          </a:bodyPr>
          <a:lstStyle/>
          <a:p>
            <a:pPr algn="just"/>
            <a:r>
              <a:rPr lang="en-US" sz="2400" b="0" i="0" u="none" strike="noStrike" baseline="0" dirty="0">
                <a:latin typeface="AdvOT2e364b11"/>
              </a:rPr>
              <a:t>In the crystal structure at room temperature, denoted as ferrocene I, of monoclinic space group </a:t>
            </a:r>
            <a:r>
              <a:rPr lang="en-US" sz="2400" b="0" i="0" u="none" strike="noStrike" baseline="0" dirty="0">
                <a:latin typeface="AdvOT02ce3bbb.I"/>
              </a:rPr>
              <a:t>P</a:t>
            </a:r>
            <a:r>
              <a:rPr lang="en-US" sz="2400" b="0" i="0" u="none" strike="noStrike" baseline="0" dirty="0">
                <a:latin typeface="AdvOT2e364b11"/>
              </a:rPr>
              <a:t>2</a:t>
            </a:r>
            <a:r>
              <a:rPr lang="en-US" sz="2400" b="0" i="0" u="none" strike="noStrike" baseline="-25000" dirty="0">
                <a:latin typeface="AdvOT2e364b11"/>
              </a:rPr>
              <a:t>1</a:t>
            </a:r>
            <a:r>
              <a:rPr lang="en-US" sz="2400" b="0" i="0" u="none" strike="noStrike" baseline="0" dirty="0">
                <a:latin typeface="AdvOT2e364b11"/>
              </a:rPr>
              <a:t>/</a:t>
            </a:r>
            <a:r>
              <a:rPr lang="en-US" sz="2400" b="0" i="0" u="none" strike="noStrike" baseline="0" dirty="0">
                <a:latin typeface="AdvOT02ce3bbb.I"/>
              </a:rPr>
              <a:t>n</a:t>
            </a:r>
            <a:r>
              <a:rPr lang="en-US" sz="2400" b="0" i="0" u="none" strike="noStrike" baseline="0" dirty="0">
                <a:latin typeface="AdvOT2e364b11"/>
              </a:rPr>
              <a:t>, the Fe</a:t>
            </a:r>
            <a:r>
              <a:rPr lang="en-US" sz="2400" b="0" i="0" u="none" strike="noStrike" baseline="30000" dirty="0">
                <a:latin typeface="AdvOT2e364b11"/>
              </a:rPr>
              <a:t>2+</a:t>
            </a:r>
            <a:r>
              <a:rPr lang="en-US" sz="2400" b="0" i="0" u="none" strike="noStrike" baseline="0" dirty="0">
                <a:latin typeface="AdvOT2e364b11"/>
              </a:rPr>
              <a:t> cation is located at the inversion center and sandwiched between parallel staggered cyclopentadienyl (</a:t>
            </a:r>
            <a:r>
              <a:rPr lang="en-US" sz="2400" b="0" i="0" u="none" strike="noStrike" baseline="0" dirty="0">
                <a:latin typeface="AdvOT02ce3bbb.I"/>
              </a:rPr>
              <a:t>Cp</a:t>
            </a:r>
            <a:r>
              <a:rPr lang="en-US" sz="2400" b="0" i="0" u="none" strike="noStrike" baseline="0" dirty="0">
                <a:latin typeface="AdvOT2e364b11"/>
              </a:rPr>
              <a:t>) rings. It was found later that this ferrocene I structure is also common for other prototypic </a:t>
            </a:r>
            <a:r>
              <a:rPr lang="en-US" sz="2400" b="0" i="0" u="none" strike="noStrike" baseline="0" dirty="0" err="1">
                <a:latin typeface="AdvOT2e364b11"/>
              </a:rPr>
              <a:t>metallocenes</a:t>
            </a:r>
            <a:r>
              <a:rPr lang="en-US" sz="2400" b="0" i="0" u="none" strike="noStrike" baseline="0" dirty="0">
                <a:latin typeface="AdvOT2e364b11"/>
              </a:rPr>
              <a:t>, for example, Ni</a:t>
            </a:r>
            <a:r>
              <a:rPr lang="en-US" sz="2400" b="0" i="0" u="none" strike="noStrike" baseline="0" dirty="0">
                <a:latin typeface="AdvOT02ce3bbb.I"/>
              </a:rPr>
              <a:t>Cp</a:t>
            </a:r>
            <a:r>
              <a:rPr lang="en-US" sz="2400" b="0" i="0" u="none" strike="noStrike" baseline="-25000" dirty="0">
                <a:latin typeface="AdvOT2e364b11"/>
              </a:rPr>
              <a:t>2</a:t>
            </a:r>
            <a:r>
              <a:rPr lang="en-US" sz="2400" b="0" i="0" u="none" strike="noStrike" baseline="0" dirty="0">
                <a:latin typeface="AdvOT2e364b11"/>
              </a:rPr>
              <a:t>, V</a:t>
            </a:r>
            <a:r>
              <a:rPr lang="en-US" sz="2400" b="0" i="0" u="none" strike="noStrike" baseline="0" dirty="0">
                <a:latin typeface="AdvOT02ce3bbb.I"/>
              </a:rPr>
              <a:t>Cp</a:t>
            </a:r>
            <a:r>
              <a:rPr lang="en-US" sz="2400" b="0" i="0" u="none" strike="noStrike" baseline="-25000" dirty="0">
                <a:latin typeface="AdvOT2e364b11"/>
              </a:rPr>
              <a:t>2</a:t>
            </a:r>
            <a:r>
              <a:rPr lang="en-US" sz="2400" b="0" i="0" u="none" strike="noStrike" baseline="0" dirty="0">
                <a:latin typeface="AdvOT2e364b11"/>
              </a:rPr>
              <a:t>, and </a:t>
            </a:r>
            <a:r>
              <a:rPr lang="en-IN" sz="2400" b="0" i="0" u="none" strike="noStrike" baseline="0" dirty="0">
                <a:latin typeface="AdvOT2e364b11"/>
              </a:rPr>
              <a:t>Mg</a:t>
            </a:r>
            <a:r>
              <a:rPr lang="en-IN" sz="2400" b="0" i="0" u="none" strike="noStrike" baseline="0" dirty="0">
                <a:latin typeface="AdvOT02ce3bbb.I"/>
              </a:rPr>
              <a:t>Cp</a:t>
            </a:r>
            <a:r>
              <a:rPr lang="en-IN" sz="2400" b="0" i="0" u="none" strike="noStrike" baseline="-25000" dirty="0">
                <a:latin typeface="AdvOT2e364b11"/>
              </a:rPr>
              <a:t>2</a:t>
            </a:r>
            <a:r>
              <a:rPr lang="en-IN" sz="2400" b="0" i="0" u="none" strike="noStrike" baseline="0" dirty="0">
                <a:latin typeface="AdvOT2e364b11"/>
              </a:rPr>
              <a:t>.</a:t>
            </a:r>
            <a:endParaRPr lang="en-IN" sz="2400" dirty="0"/>
          </a:p>
        </p:txBody>
      </p:sp>
      <p:sp>
        <p:nvSpPr>
          <p:cNvPr id="9" name="TextBox 8">
            <a:extLst>
              <a:ext uri="{FF2B5EF4-FFF2-40B4-BE49-F238E27FC236}">
                <a16:creationId xmlns:a16="http://schemas.microsoft.com/office/drawing/2014/main" id="{6513F68F-44F5-47AF-AFF1-C24EBBA001E0}"/>
              </a:ext>
            </a:extLst>
          </p:cNvPr>
          <p:cNvSpPr txBox="1"/>
          <p:nvPr/>
        </p:nvSpPr>
        <p:spPr>
          <a:xfrm>
            <a:off x="165252" y="2703016"/>
            <a:ext cx="8883214" cy="4154984"/>
          </a:xfrm>
          <a:prstGeom prst="rect">
            <a:avLst/>
          </a:prstGeom>
          <a:noFill/>
        </p:spPr>
        <p:txBody>
          <a:bodyPr wrap="square">
            <a:spAutoFit/>
          </a:bodyPr>
          <a:lstStyle/>
          <a:p>
            <a:pPr algn="just"/>
            <a:r>
              <a:rPr lang="en-IN" sz="2400" b="0" i="0" u="none" strike="noStrike" baseline="0" dirty="0">
                <a:latin typeface="Candara" panose="020E0502030303020204" pitchFamily="34" charset="0"/>
              </a:rPr>
              <a:t>The sandwich-like structure of </a:t>
            </a:r>
            <a:r>
              <a:rPr lang="en-US" sz="2400" b="0" i="0" u="none" strike="noStrike" baseline="0" dirty="0">
                <a:latin typeface="Candara" panose="020E0502030303020204" pitchFamily="34" charset="0"/>
              </a:rPr>
              <a:t>FeCp</a:t>
            </a:r>
            <a:r>
              <a:rPr lang="en-US" sz="2400" b="0" i="0" u="none" strike="noStrike" baseline="-25000" dirty="0">
                <a:latin typeface="Candara" panose="020E0502030303020204" pitchFamily="34" charset="0"/>
              </a:rPr>
              <a:t>2</a:t>
            </a:r>
            <a:r>
              <a:rPr lang="en-US" sz="2400" b="0" i="0" u="none" strike="noStrike" baseline="0" dirty="0">
                <a:latin typeface="Candara" panose="020E0502030303020204" pitchFamily="34" charset="0"/>
              </a:rPr>
              <a:t> had been deduced from spectroscopic data before the Xray diffraction studies were performed. Later, low-temperature studies of ferrocene evoked doubts regarding the </a:t>
            </a:r>
            <a:r>
              <a:rPr lang="en-IN" sz="2400" b="0" i="0" u="none" strike="noStrike" baseline="0" dirty="0">
                <a:latin typeface="Candara" panose="020E0502030303020204" pitchFamily="34" charset="0"/>
              </a:rPr>
              <a:t>molecular conformation: </a:t>
            </a:r>
            <a:r>
              <a:rPr lang="en-IN" sz="2400" b="0" i="0" u="dbl" strike="noStrike" baseline="0" dirty="0">
                <a:uFill>
                  <a:solidFill>
                    <a:srgbClr val="FF0000"/>
                  </a:solidFill>
                </a:uFill>
                <a:latin typeface="Candara" panose="020E0502030303020204" pitchFamily="34" charset="0"/>
              </a:rPr>
              <a:t>below 164 K, ferrocene I transforms </a:t>
            </a:r>
            <a:r>
              <a:rPr lang="en-US" sz="2400" b="0" i="0" u="dbl" strike="noStrike" baseline="0" dirty="0">
                <a:uFill>
                  <a:solidFill>
                    <a:srgbClr val="FF0000"/>
                  </a:solidFill>
                </a:uFill>
                <a:latin typeface="Candara" panose="020E0502030303020204" pitchFamily="34" charset="0"/>
              </a:rPr>
              <a:t>to a triclinic phase II, space group P</a:t>
            </a:r>
            <a:r>
              <a:rPr lang="en-US" sz="2400" u="dbl" dirty="0">
                <a:uFill>
                  <a:solidFill>
                    <a:srgbClr val="FF0000"/>
                  </a:solidFill>
                </a:uFill>
                <a:latin typeface="Candara" panose="020E0502030303020204" pitchFamily="34" charset="0"/>
              </a:rPr>
              <a:t>1</a:t>
            </a:r>
            <a:r>
              <a:rPr lang="en-US" sz="2400" b="0" i="0" u="dbl" strike="noStrike" baseline="0" dirty="0">
                <a:uFill>
                  <a:solidFill>
                    <a:srgbClr val="FF0000"/>
                  </a:solidFill>
                </a:uFill>
                <a:latin typeface="Candara" panose="020E0502030303020204" pitchFamily="34" charset="0"/>
              </a:rPr>
              <a:t>̅, where two symmetry independent molecules are located at general positions and the Cp rings divert by ∼9° from the eclipsed conformation</a:t>
            </a:r>
            <a:r>
              <a:rPr lang="en-US" sz="2400" b="0" i="0" u="none" strike="noStrike" baseline="0" dirty="0">
                <a:latin typeface="Candara" panose="020E0502030303020204" pitchFamily="34" charset="0"/>
              </a:rPr>
              <a:t>. The structure of this triclinic ferrocene phase II is closely related to the monoclinic ferrocene phase I because the main transformation concerns the molecular conformation and displacements of the positions of molecules are small.</a:t>
            </a:r>
            <a:endParaRPr lang="en-IN" sz="2400" dirty="0">
              <a:latin typeface="Candara" panose="020E0502030303020204" pitchFamily="34" charset="0"/>
            </a:endParaRPr>
          </a:p>
        </p:txBody>
      </p:sp>
      <p:sp>
        <p:nvSpPr>
          <p:cNvPr id="11" name="TextBox 10">
            <a:extLst>
              <a:ext uri="{FF2B5EF4-FFF2-40B4-BE49-F238E27FC236}">
                <a16:creationId xmlns:a16="http://schemas.microsoft.com/office/drawing/2014/main" id="{F248A4AA-6808-4BB1-8834-D753B67C1E58}"/>
              </a:ext>
            </a:extLst>
          </p:cNvPr>
          <p:cNvSpPr txBox="1"/>
          <p:nvPr/>
        </p:nvSpPr>
        <p:spPr>
          <a:xfrm>
            <a:off x="4442346" y="2308324"/>
            <a:ext cx="4606118" cy="369332"/>
          </a:xfrm>
          <a:prstGeom prst="rect">
            <a:avLst/>
          </a:prstGeom>
          <a:noFill/>
        </p:spPr>
        <p:txBody>
          <a:bodyPr wrap="square">
            <a:spAutoFit/>
          </a:bodyPr>
          <a:lstStyle/>
          <a:p>
            <a:r>
              <a:rPr lang="de-DE" b="0" i="0" u="none" strike="noStrike" baseline="0" dirty="0">
                <a:solidFill>
                  <a:srgbClr val="FF0000"/>
                </a:solidFill>
                <a:latin typeface="Candara" panose="020E0502030303020204" pitchFamily="34" charset="0"/>
              </a:rPr>
              <a:t>J. Phys. Chem. Lett. 2013, 4, 4032−4037</a:t>
            </a:r>
            <a:endParaRPr lang="en-IN" dirty="0">
              <a:solidFill>
                <a:srgbClr val="FF0000"/>
              </a:solidFill>
              <a:latin typeface="Candara" panose="020E0502030303020204" pitchFamily="34" charset="0"/>
            </a:endParaRPr>
          </a:p>
        </p:txBody>
      </p:sp>
    </p:spTree>
    <p:extLst>
      <p:ext uri="{BB962C8B-B14F-4D97-AF65-F5344CB8AC3E}">
        <p14:creationId xmlns:p14="http://schemas.microsoft.com/office/powerpoint/2010/main" val="1954343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G:\CH3205\2nd experiment\IMG20210121110601.jpg"/>
          <p:cNvPicPr>
            <a:picLocks noChangeAspect="1" noChangeArrowheads="1"/>
          </p:cNvPicPr>
          <p:nvPr/>
        </p:nvPicPr>
        <p:blipFill>
          <a:blip r:embed="rId2" cstate="print"/>
          <a:srcRect/>
          <a:stretch>
            <a:fillRect/>
          </a:stretch>
        </p:blipFill>
        <p:spPr bwMode="auto">
          <a:xfrm>
            <a:off x="3352800" y="914400"/>
            <a:ext cx="1981200" cy="2641600"/>
          </a:xfrm>
          <a:prstGeom prst="rect">
            <a:avLst/>
          </a:prstGeom>
          <a:noFill/>
        </p:spPr>
      </p:pic>
      <p:pic>
        <p:nvPicPr>
          <p:cNvPr id="1029" name="Picture 5" descr="G:\CH3205\2nd experiment\IMG20210121111137.jpg"/>
          <p:cNvPicPr>
            <a:picLocks noChangeAspect="1" noChangeArrowheads="1"/>
          </p:cNvPicPr>
          <p:nvPr/>
        </p:nvPicPr>
        <p:blipFill>
          <a:blip r:embed="rId3" cstate="print"/>
          <a:srcRect/>
          <a:stretch>
            <a:fillRect/>
          </a:stretch>
        </p:blipFill>
        <p:spPr bwMode="auto">
          <a:xfrm>
            <a:off x="609600" y="2743200"/>
            <a:ext cx="2514600" cy="3352800"/>
          </a:xfrm>
          <a:prstGeom prst="rect">
            <a:avLst/>
          </a:prstGeom>
          <a:noFill/>
        </p:spPr>
      </p:pic>
      <p:pic>
        <p:nvPicPr>
          <p:cNvPr id="1030" name="Picture 6" descr="G:\CH3205\2nd experiment\IMG20210121111150.jpg"/>
          <p:cNvPicPr>
            <a:picLocks noChangeAspect="1" noChangeArrowheads="1"/>
          </p:cNvPicPr>
          <p:nvPr/>
        </p:nvPicPr>
        <p:blipFill>
          <a:blip r:embed="rId4" cstate="print"/>
          <a:srcRect b="14655"/>
          <a:stretch>
            <a:fillRect/>
          </a:stretch>
        </p:blipFill>
        <p:spPr bwMode="auto">
          <a:xfrm>
            <a:off x="5486400" y="2590800"/>
            <a:ext cx="2879436" cy="32766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admin\Desktop\2019-04-03\Image.tif"/>
          <p:cNvPicPr>
            <a:picLocks noChangeAspect="1" noChangeArrowheads="1"/>
          </p:cNvPicPr>
          <p:nvPr/>
        </p:nvPicPr>
        <p:blipFill>
          <a:blip r:embed="rId2" cstate="print"/>
          <a:srcRect/>
          <a:stretch>
            <a:fillRect/>
          </a:stretch>
        </p:blipFill>
        <p:spPr bwMode="auto">
          <a:xfrm>
            <a:off x="1676400" y="1600200"/>
            <a:ext cx="5715000" cy="4155475"/>
          </a:xfrm>
          <a:prstGeom prst="rect">
            <a:avLst/>
          </a:prstGeom>
          <a:noFill/>
        </p:spPr>
      </p:pic>
      <p:sp>
        <p:nvSpPr>
          <p:cNvPr id="6" name="TextBox 5"/>
          <p:cNvSpPr txBox="1"/>
          <p:nvPr/>
        </p:nvSpPr>
        <p:spPr>
          <a:xfrm>
            <a:off x="3048000" y="1066800"/>
            <a:ext cx="2847896" cy="369332"/>
          </a:xfrm>
          <a:prstGeom prst="rect">
            <a:avLst/>
          </a:prstGeom>
          <a:noFill/>
        </p:spPr>
        <p:txBody>
          <a:bodyPr wrap="none" rtlCol="0">
            <a:spAutoFit/>
          </a:bodyPr>
          <a:lstStyle/>
          <a:p>
            <a:r>
              <a:rPr lang="en-US" b="1" dirty="0">
                <a:latin typeface="Times New Roman" pitchFamily="18" charset="0"/>
                <a:cs typeface="Times New Roman" pitchFamily="18" charset="0"/>
              </a:rPr>
              <a:t>ESI-MS</a:t>
            </a:r>
            <a:r>
              <a:rPr lang="en-US" dirty="0">
                <a:latin typeface="Times New Roman" pitchFamily="18" charset="0"/>
                <a:cs typeface="Times New Roman" pitchFamily="18" charset="0"/>
              </a:rPr>
              <a:t> of </a:t>
            </a:r>
            <a:r>
              <a:rPr lang="en-US" b="1" dirty="0" err="1">
                <a:latin typeface="Times New Roman" pitchFamily="18" charset="0"/>
                <a:cs typeface="Times New Roman" pitchFamily="18" charset="0"/>
              </a:rPr>
              <a:t>Acetylferrocene</a:t>
            </a:r>
            <a:endParaRPr lang="en-US" b="1"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6600" y="457200"/>
            <a:ext cx="1725665" cy="369332"/>
          </a:xfrm>
          <a:prstGeom prst="rect">
            <a:avLst/>
          </a:prstGeom>
        </p:spPr>
        <p:txBody>
          <a:bodyPr wrap="none">
            <a:spAutoFit/>
          </a:bodyPr>
          <a:lstStyle/>
          <a:p>
            <a:r>
              <a:rPr lang="en-US" dirty="0"/>
              <a:t>Acetyl </a:t>
            </a:r>
            <a:r>
              <a:rPr lang="en-US" dirty="0" err="1"/>
              <a:t>ferrocene</a:t>
            </a:r>
            <a:endParaRPr lang="en-US" dirty="0"/>
          </a:p>
        </p:txBody>
      </p:sp>
      <p:pic>
        <p:nvPicPr>
          <p:cNvPr id="2050" name="Picture 2"/>
          <p:cNvPicPr>
            <a:picLocks noChangeAspect="1" noChangeArrowheads="1"/>
          </p:cNvPicPr>
          <p:nvPr/>
        </p:nvPicPr>
        <p:blipFill>
          <a:blip r:embed="rId2"/>
          <a:srcRect/>
          <a:stretch>
            <a:fillRect/>
          </a:stretch>
        </p:blipFill>
        <p:spPr bwMode="auto">
          <a:xfrm>
            <a:off x="914400" y="1066800"/>
            <a:ext cx="7239000" cy="5228166"/>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TotalTime>
  <Words>1061</Words>
  <Application>Microsoft Office PowerPoint</Application>
  <PresentationFormat>On-screen Show (4:3)</PresentationFormat>
  <Paragraphs>42</Paragraphs>
  <Slides>20</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AdvOT02ce3bbb.I</vt:lpstr>
      <vt:lpstr>AdvOT2e364b11</vt:lpstr>
      <vt:lpstr>Arial</vt:lpstr>
      <vt:lpstr>Calibri</vt:lpstr>
      <vt:lpstr>Calibri Light</vt:lpstr>
      <vt:lpstr>Candara</vt:lpstr>
      <vt:lpstr>Harding</vt:lpstr>
      <vt:lpstr>inherit</vt:lpstr>
      <vt:lpstr>Roboto</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Amitava Das</dc:creator>
  <cp:lastModifiedBy>Parna Gupta</cp:lastModifiedBy>
  <cp:revision>11</cp:revision>
  <dcterms:created xsi:type="dcterms:W3CDTF">2021-01-19T07:09:21Z</dcterms:created>
  <dcterms:modified xsi:type="dcterms:W3CDTF">2022-02-04T03:05:52Z</dcterms:modified>
</cp:coreProperties>
</file>