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27" r:id="rId2"/>
    <p:sldId id="428" r:id="rId3"/>
    <p:sldId id="96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7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ava Das" userId="d12549a32d7077cc" providerId="LiveId" clId="{99D91896-5FD9-4637-A391-FE7580C4D072}"/>
    <pc:docChg chg="undo custSel modSld">
      <pc:chgData name="Amitava Das" userId="d12549a32d7077cc" providerId="LiveId" clId="{99D91896-5FD9-4637-A391-FE7580C4D072}" dt="2025-01-07T08:00:23.176" v="8" actId="478"/>
      <pc:docMkLst>
        <pc:docMk/>
      </pc:docMkLst>
      <pc:sldChg chg="addSp delSp modSp mod">
        <pc:chgData name="Amitava Das" userId="d12549a32d7077cc" providerId="LiveId" clId="{99D91896-5FD9-4637-A391-FE7580C4D072}" dt="2025-01-07T08:00:23.176" v="8" actId="478"/>
        <pc:sldMkLst>
          <pc:docMk/>
          <pc:sldMk cId="2761695035" sldId="968"/>
        </pc:sldMkLst>
        <pc:picChg chg="add del mod modCrop">
          <ac:chgData name="Amitava Das" userId="d12549a32d7077cc" providerId="LiveId" clId="{99D91896-5FD9-4637-A391-FE7580C4D072}" dt="2025-01-07T08:00:23.176" v="8" actId="478"/>
          <ac:picMkLst>
            <pc:docMk/>
            <pc:sldMk cId="2761695035" sldId="968"/>
            <ac:picMk id="2" creationId="{3E670E4E-2348-8EF0-B357-67F06DDFB657}"/>
          </ac:picMkLst>
        </pc:picChg>
        <pc:picChg chg="mod modCrop">
          <ac:chgData name="Amitava Das" userId="d12549a32d7077cc" providerId="LiveId" clId="{99D91896-5FD9-4637-A391-FE7580C4D072}" dt="2025-01-07T08:00:17.079" v="7" actId="732"/>
          <ac:picMkLst>
            <pc:docMk/>
            <pc:sldMk cId="2761695035" sldId="968"/>
            <ac:picMk id="5" creationId="{4EC9CF6C-933C-220E-0687-B02FBB40C16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7E7F-5546-4729-85C1-6529B0D80C0F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BAC-05F3-4ED4-82EF-A5293D4C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94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7E7F-5546-4729-85C1-6529B0D80C0F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BAC-05F3-4ED4-82EF-A5293D4C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423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7E7F-5546-4729-85C1-6529B0D80C0F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BAC-05F3-4ED4-82EF-A5293D4C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47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7E7F-5546-4729-85C1-6529B0D80C0F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BAC-05F3-4ED4-82EF-A5293D4C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39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7E7F-5546-4729-85C1-6529B0D80C0F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BAC-05F3-4ED4-82EF-A5293D4C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196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7E7F-5546-4729-85C1-6529B0D80C0F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BAC-05F3-4ED4-82EF-A5293D4C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636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7E7F-5546-4729-85C1-6529B0D80C0F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BAC-05F3-4ED4-82EF-A5293D4C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81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7E7F-5546-4729-85C1-6529B0D80C0F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BAC-05F3-4ED4-82EF-A5293D4C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942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7E7F-5546-4729-85C1-6529B0D80C0F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BAC-05F3-4ED4-82EF-A5293D4C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81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7E7F-5546-4729-85C1-6529B0D80C0F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BAC-05F3-4ED4-82EF-A5293D4C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35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47E7F-5546-4729-85C1-6529B0D80C0F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DBBAC-05F3-4ED4-82EF-A5293D4C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290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47E7F-5546-4729-85C1-6529B0D80C0F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DBBAC-05F3-4ED4-82EF-A5293D4CFA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95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5" Type="http://schemas.openxmlformats.org/officeDocument/2006/relationships/image" Target="../media/image7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4787900" y="2288708"/>
            <a:ext cx="4176713" cy="4453405"/>
            <a:chOff x="4788024" y="1988840"/>
            <a:chExt cx="4176464" cy="4452302"/>
          </a:xfrm>
        </p:grpSpPr>
        <p:grpSp>
          <p:nvGrpSpPr>
            <p:cNvPr id="6" name="Group 15"/>
            <p:cNvGrpSpPr>
              <a:grpSpLocks/>
            </p:cNvGrpSpPr>
            <p:nvPr/>
          </p:nvGrpSpPr>
          <p:grpSpPr bwMode="auto">
            <a:xfrm>
              <a:off x="5436096" y="1988840"/>
              <a:ext cx="3528392" cy="2135609"/>
              <a:chOff x="5292080" y="2996952"/>
              <a:chExt cx="3528392" cy="2135609"/>
            </a:xfrm>
          </p:grpSpPr>
          <p:graphicFrame>
            <p:nvGraphicFramePr>
              <p:cNvPr id="105485" name="Object 6"/>
              <p:cNvGraphicFramePr>
                <a:graphicFrameLocks noChangeAspect="1"/>
              </p:cNvGraphicFramePr>
              <p:nvPr/>
            </p:nvGraphicFramePr>
            <p:xfrm>
              <a:off x="7573185" y="4653136"/>
              <a:ext cx="296986" cy="479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2" imgW="159805" imgH="479672" progId="ChemDraw.Document.6.0">
                      <p:embed/>
                    </p:oleObj>
                  </mc:Choice>
                  <mc:Fallback>
                    <p:oleObj name="CS ChemDraw Drawing" r:id="rId2" imgW="159805" imgH="479672" progId="ChemDraw.Document.6.0">
                      <p:embed/>
                      <p:pic>
                        <p:nvPicPr>
                          <p:cNvPr id="105485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73185" y="4653136"/>
                            <a:ext cx="296986" cy="4794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486" name="Object 9"/>
              <p:cNvGraphicFramePr>
                <a:graphicFrameLocks noChangeAspect="1"/>
              </p:cNvGraphicFramePr>
              <p:nvPr/>
            </p:nvGraphicFramePr>
            <p:xfrm>
              <a:off x="6436047" y="2996952"/>
              <a:ext cx="2384425" cy="15779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S ChemDraw Drawing" r:id="rId4" imgW="2384658" imgH="1577222" progId="ChemDraw.Document.6.0">
                      <p:embed/>
                    </p:oleObj>
                  </mc:Choice>
                  <mc:Fallback>
                    <p:oleObj name="CS ChemDraw Drawing" r:id="rId4" imgW="2384658" imgH="1577222" progId="ChemDraw.Document.6.0">
                      <p:embed/>
                      <p:pic>
                        <p:nvPicPr>
                          <p:cNvPr id="105486" name="Object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36047" y="2996952"/>
                            <a:ext cx="2384425" cy="15779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" name="Explosion 1 13"/>
              <p:cNvSpPr/>
              <p:nvPr/>
            </p:nvSpPr>
            <p:spPr>
              <a:xfrm>
                <a:off x="5799639" y="3429112"/>
                <a:ext cx="576229" cy="647540"/>
              </a:xfrm>
              <a:prstGeom prst="irregularSeal1">
                <a:avLst/>
              </a:prstGeom>
              <a:solidFill>
                <a:srgbClr val="F676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IN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291669" y="4005232"/>
                <a:ext cx="1584231" cy="6459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dirty="0">
                    <a:solidFill>
                      <a:srgbClr val="006600"/>
                    </a:solidFill>
                    <a:latin typeface="Calibri"/>
                    <a:cs typeface="+mn-cs"/>
                  </a:rPr>
                  <a:t>On excitation at MLCT band</a:t>
                </a:r>
                <a:endParaRPr lang="en-IN" dirty="0">
                  <a:solidFill>
                    <a:srgbClr val="006600"/>
                  </a:solidFill>
                  <a:latin typeface="Calibri"/>
                  <a:cs typeface="+mn-cs"/>
                </a:endParaRPr>
              </a:p>
            </p:txBody>
          </p:sp>
        </p:grpSp>
        <p:graphicFrame>
          <p:nvGraphicFramePr>
            <p:cNvPr id="105481" name="Object 11"/>
            <p:cNvGraphicFramePr>
              <a:graphicFrameLocks noChangeAspect="1"/>
            </p:cNvGraphicFramePr>
            <p:nvPr/>
          </p:nvGraphicFramePr>
          <p:xfrm>
            <a:off x="6588224" y="4797152"/>
            <a:ext cx="479425" cy="292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6" imgW="479685" imgH="150623" progId="ChemDraw.Document.6.0">
                    <p:embed/>
                  </p:oleObj>
                </mc:Choice>
                <mc:Fallback>
                  <p:oleObj name="CS ChemDraw Drawing" r:id="rId6" imgW="479685" imgH="150623" progId="ChemDraw.Document.6.0">
                    <p:embed/>
                    <p:pic>
                      <p:nvPicPr>
                        <p:cNvPr id="10548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8224" y="4797152"/>
                          <a:ext cx="479425" cy="292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2" name="Object 12"/>
            <p:cNvGraphicFramePr>
              <a:graphicFrameLocks noChangeAspect="1"/>
            </p:cNvGraphicFramePr>
            <p:nvPr/>
          </p:nvGraphicFramePr>
          <p:xfrm>
            <a:off x="4788024" y="4156869"/>
            <a:ext cx="1801813" cy="157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8" imgW="1801045" imgH="1576952" progId="ChemDraw.Document.6.0">
                    <p:embed/>
                  </p:oleObj>
                </mc:Choice>
                <mc:Fallback>
                  <p:oleObj name="CS ChemDraw Drawing" r:id="rId8" imgW="1801045" imgH="1576952" progId="ChemDraw.Document.6.0">
                    <p:embed/>
                    <p:pic>
                      <p:nvPicPr>
                        <p:cNvPr id="10548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8024" y="4156869"/>
                          <a:ext cx="1801813" cy="1576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3" name="Object 13"/>
            <p:cNvGraphicFramePr>
              <a:graphicFrameLocks noChangeAspect="1"/>
            </p:cNvGraphicFramePr>
            <p:nvPr/>
          </p:nvGraphicFramePr>
          <p:xfrm>
            <a:off x="7211888" y="4155281"/>
            <a:ext cx="1752600" cy="157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S ChemDraw Drawing" r:id="rId10" imgW="1752186" imgH="1577222" progId="ChemDraw.Document.6.0">
                    <p:embed/>
                  </p:oleObj>
                </mc:Choice>
                <mc:Fallback>
                  <p:oleObj name="CS ChemDraw Drawing" r:id="rId10" imgW="1752186" imgH="1577222" progId="ChemDraw.Document.6.0">
                    <p:embed/>
                    <p:pic>
                      <p:nvPicPr>
                        <p:cNvPr id="10548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1888" y="4155281"/>
                          <a:ext cx="1752600" cy="15779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5940480" y="5733292"/>
              <a:ext cx="1944572" cy="70785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000" dirty="0">
                  <a:solidFill>
                    <a:srgbClr val="006600"/>
                  </a:solidFill>
                </a:rPr>
                <a:t>Back electron transfer or BET </a:t>
              </a:r>
              <a:endParaRPr lang="en-IN" sz="2000" dirty="0">
                <a:solidFill>
                  <a:srgbClr val="0066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0" y="5149850"/>
            <a:ext cx="4284663" cy="1016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00FF"/>
                </a:solidFill>
              </a:rPr>
              <a:t>Fast BET process is generally not desired for the design of an efficient Dye Sensitized Solar Cell (DSSC). </a:t>
            </a:r>
            <a:endParaRPr lang="en-IN" sz="2000" dirty="0">
              <a:solidFill>
                <a:srgbClr val="0000FF"/>
              </a:solidFill>
            </a:endParaRPr>
          </a:p>
        </p:txBody>
      </p:sp>
      <p:sp>
        <p:nvSpPr>
          <p:cNvPr id="20" name="Left Brace 19"/>
          <p:cNvSpPr/>
          <p:nvPr/>
        </p:nvSpPr>
        <p:spPr>
          <a:xfrm>
            <a:off x="4284663" y="2720975"/>
            <a:ext cx="647700" cy="3803650"/>
          </a:xfrm>
          <a:prstGeom prst="leftBrace">
            <a:avLst>
              <a:gd name="adj1" fmla="val 8333"/>
              <a:gd name="adj2" fmla="val 77495"/>
            </a:avLst>
          </a:prstGeom>
          <a:ln w="25400">
            <a:solidFill>
              <a:srgbClr val="6600CC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IN">
              <a:solidFill>
                <a:prstClr val="black"/>
              </a:solidFill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-36512" y="-27384"/>
          <a:ext cx="4849200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2" imgW="4276800" imgH="3024000" progId="Origin50.Graph">
                  <p:embed/>
                </p:oleObj>
              </mc:Choice>
              <mc:Fallback>
                <p:oleObj name="Graph" r:id="rId12" imgW="4276800" imgH="3024000" progId="Origin50.Graph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6512" y="-27384"/>
                        <a:ext cx="4849200" cy="342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689639" y="2104447"/>
            <a:ext cx="722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>
                <a:solidFill>
                  <a:srgbClr val="660066"/>
                </a:solidFill>
              </a:rPr>
              <a:t>1</a:t>
            </a:r>
            <a:r>
              <a:rPr lang="en-US" sz="1600" dirty="0">
                <a:solidFill>
                  <a:srgbClr val="660066"/>
                </a:solidFill>
              </a:rPr>
              <a:t>MLCT</a:t>
            </a:r>
            <a:endParaRPr lang="en-IN" sz="1600" dirty="0">
              <a:solidFill>
                <a:srgbClr val="660066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076056" y="605433"/>
          <a:ext cx="2915419" cy="15994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4" imgW="3886241" imgH="2132136" progId="ChemDraw.Document.6.0">
                  <p:embed/>
                </p:oleObj>
              </mc:Choice>
              <mc:Fallback>
                <p:oleObj name="CS ChemDraw Drawing" r:id="rId14" imgW="3886241" imgH="2132136" progId="ChemDraw.Document.6.0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605433"/>
                        <a:ext cx="2915419" cy="15994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 bwMode="auto">
          <a:xfrm>
            <a:off x="825942" y="3943350"/>
            <a:ext cx="2449513" cy="708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rgbClr val="006600"/>
                </a:solidFill>
              </a:rPr>
              <a:t>Photo-induced  e</a:t>
            </a:r>
            <a:r>
              <a:rPr lang="en-US" sz="2000" baseline="30000" dirty="0">
                <a:solidFill>
                  <a:srgbClr val="006600"/>
                </a:solidFill>
              </a:rPr>
              <a:t>-</a:t>
            </a:r>
            <a:r>
              <a:rPr lang="en-US" sz="2000" dirty="0">
                <a:solidFill>
                  <a:srgbClr val="006600"/>
                </a:solidFill>
              </a:rPr>
              <a:t> transfer Processes</a:t>
            </a:r>
            <a:endParaRPr lang="en-IN" sz="2000" dirty="0">
              <a:solidFill>
                <a:srgbClr val="0066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43808" y="498158"/>
            <a:ext cx="722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aseline="30000" dirty="0">
                <a:solidFill>
                  <a:srgbClr val="6600CC"/>
                </a:solidFill>
              </a:rPr>
              <a:t>3</a:t>
            </a:r>
            <a:r>
              <a:rPr lang="en-US" sz="1600" dirty="0">
                <a:solidFill>
                  <a:srgbClr val="6600CC"/>
                </a:solidFill>
              </a:rPr>
              <a:t>MLCT</a:t>
            </a:r>
            <a:endParaRPr lang="en-IN" sz="1600" dirty="0">
              <a:solidFill>
                <a:srgbClr val="66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27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46">
            <a:extLst>
              <a:ext uri="{FF2B5EF4-FFF2-40B4-BE49-F238E27FC236}">
                <a16:creationId xmlns:a16="http://schemas.microsoft.com/office/drawing/2014/main" id="{74E18B18-BA8A-40F2-B8BC-F8700B66E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221163"/>
            <a:ext cx="8532813" cy="183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fontAlgn="auto" hangingPunct="1"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2000" dirty="0" err="1">
                <a:solidFill>
                  <a:prstClr val="black"/>
                </a:solidFill>
                <a:latin typeface="+mn-lt"/>
                <a:cs typeface="+mn-cs"/>
              </a:rPr>
              <a:t>Ru</a:t>
            </a:r>
            <a:r>
              <a:rPr lang="en-US" sz="2000" dirty="0">
                <a:solidFill>
                  <a:prstClr val="black"/>
                </a:solidFill>
                <a:latin typeface="+mn-lt"/>
                <a:cs typeface="+mn-cs"/>
              </a:rPr>
              <a:t>(II)-</a:t>
            </a:r>
            <a:r>
              <a:rPr lang="en-US" sz="2000" dirty="0" err="1">
                <a:solidFill>
                  <a:prstClr val="black"/>
                </a:solidFill>
                <a:latin typeface="+mn-lt"/>
                <a:cs typeface="+mn-cs"/>
              </a:rPr>
              <a:t>polypyridyl</a:t>
            </a:r>
            <a:r>
              <a:rPr lang="en-US" sz="2000" dirty="0">
                <a:solidFill>
                  <a:prstClr val="black"/>
                </a:solidFill>
                <a:latin typeface="+mn-lt"/>
                <a:cs typeface="+mn-cs"/>
              </a:rPr>
              <a:t> dyes have been the popular choice because of their</a:t>
            </a:r>
          </a:p>
          <a:p>
            <a:pPr marL="269875" indent="-269875" eaLnBrk="1" fontAlgn="auto" hangingPunct="1">
              <a:spcBef>
                <a:spcPts val="400"/>
              </a:spcBef>
              <a:spcAft>
                <a:spcPts val="0"/>
              </a:spcAft>
              <a:buClr>
                <a:srgbClr val="6600CC"/>
              </a:buClr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rgbClr val="FF0000"/>
                </a:solidFill>
                <a:latin typeface="+mn-lt"/>
                <a:cs typeface="+mn-cs"/>
              </a:rPr>
              <a:t>strong visible absorption bands, </a:t>
            </a:r>
          </a:p>
          <a:p>
            <a:pPr marL="269875" indent="-269875" eaLnBrk="1" fontAlgn="auto" hangingPunct="1">
              <a:spcBef>
                <a:spcPts val="400"/>
              </a:spcBef>
              <a:spcAft>
                <a:spcPts val="0"/>
              </a:spcAft>
              <a:buClr>
                <a:srgbClr val="6600CC"/>
              </a:buClr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rgbClr val="7030A0"/>
                </a:solidFill>
                <a:latin typeface="+mn-lt"/>
                <a:cs typeface="+mn-cs"/>
              </a:rPr>
              <a:t>long-lived excited states</a:t>
            </a:r>
            <a:r>
              <a:rPr lang="en-US" sz="2000" dirty="0">
                <a:solidFill>
                  <a:srgbClr val="C00000"/>
                </a:solidFill>
                <a:latin typeface="+mn-lt"/>
                <a:cs typeface="+mn-cs"/>
              </a:rPr>
              <a:t>, </a:t>
            </a:r>
          </a:p>
          <a:p>
            <a:pPr marL="269875" indent="-269875" eaLnBrk="1" fontAlgn="auto" hangingPunct="1">
              <a:spcBef>
                <a:spcPts val="400"/>
              </a:spcBef>
              <a:spcAft>
                <a:spcPts val="0"/>
              </a:spcAft>
              <a:buClr>
                <a:srgbClr val="6600CC"/>
              </a:buClr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rgbClr val="008000"/>
                </a:solidFill>
                <a:latin typeface="+mn-lt"/>
                <a:cs typeface="+mn-cs"/>
              </a:rPr>
              <a:t>excellent photochemical stability, </a:t>
            </a:r>
            <a:r>
              <a:rPr lang="en-US" sz="2000" dirty="0">
                <a:solidFill>
                  <a:prstClr val="black"/>
                </a:solidFill>
                <a:latin typeface="+mn-lt"/>
                <a:cs typeface="+mn-cs"/>
              </a:rPr>
              <a:t>and</a:t>
            </a:r>
            <a:r>
              <a:rPr lang="en-US" sz="2000" dirty="0">
                <a:solidFill>
                  <a:srgbClr val="C00000"/>
                </a:solidFill>
                <a:latin typeface="+mn-lt"/>
                <a:cs typeface="+mn-cs"/>
              </a:rPr>
              <a:t> </a:t>
            </a:r>
          </a:p>
          <a:p>
            <a:pPr marL="269875" indent="-269875" eaLnBrk="1" fontAlgn="auto" hangingPunct="1">
              <a:spcBef>
                <a:spcPts val="400"/>
              </a:spcBef>
              <a:spcAft>
                <a:spcPts val="0"/>
              </a:spcAft>
              <a:buClr>
                <a:srgbClr val="6600CC"/>
              </a:buClr>
              <a:buFont typeface="Wingdings" pitchFamily="2" charset="2"/>
              <a:buChar char="ü"/>
              <a:defRPr/>
            </a:pPr>
            <a:r>
              <a:rPr lang="en-US" sz="2000" dirty="0">
                <a:solidFill>
                  <a:srgbClr val="0000FF"/>
                </a:solidFill>
                <a:latin typeface="+mn-lt"/>
                <a:cs typeface="+mn-cs"/>
              </a:rPr>
              <a:t>the ability to fine-tune their electronic properties via ligand modification.</a:t>
            </a:r>
            <a:r>
              <a:rPr lang="en-US" sz="2000" dirty="0">
                <a:solidFill>
                  <a:srgbClr val="C00000"/>
                </a:solidFill>
                <a:latin typeface="+mn-lt"/>
                <a:cs typeface="+mn-cs"/>
              </a:rPr>
              <a:t> </a:t>
            </a:r>
          </a:p>
        </p:txBody>
      </p:sp>
      <p:grpSp>
        <p:nvGrpSpPr>
          <p:cNvPr id="5124" name="Group 13">
            <a:extLst>
              <a:ext uri="{FF2B5EF4-FFF2-40B4-BE49-F238E27FC236}">
                <a16:creationId xmlns:a16="http://schemas.microsoft.com/office/drawing/2014/main" id="{D34FA317-D7CC-4810-B98B-9CDDBBADC01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62038" y="44450"/>
            <a:ext cx="6778625" cy="3940175"/>
            <a:chOff x="1340605" y="3311879"/>
            <a:chExt cx="4841721" cy="2814009"/>
          </a:xfrm>
        </p:grpSpPr>
        <p:grpSp>
          <p:nvGrpSpPr>
            <p:cNvPr id="5125" name="Group 50">
              <a:extLst>
                <a:ext uri="{FF2B5EF4-FFF2-40B4-BE49-F238E27FC236}">
                  <a16:creationId xmlns:a16="http://schemas.microsoft.com/office/drawing/2014/main" id="{756A3B56-7C21-4809-AF69-5B37B16A10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0605" y="3311879"/>
              <a:ext cx="4352075" cy="2814009"/>
              <a:chOff x="1340605" y="3311879"/>
              <a:chExt cx="4352075" cy="2814009"/>
            </a:xfrm>
          </p:grpSpPr>
          <p:grpSp>
            <p:nvGrpSpPr>
              <p:cNvPr id="5127" name="Group 44">
                <a:extLst>
                  <a:ext uri="{FF2B5EF4-FFF2-40B4-BE49-F238E27FC236}">
                    <a16:creationId xmlns:a16="http://schemas.microsoft.com/office/drawing/2014/main" id="{5825708F-CCAF-40BB-9A91-8C3EB0CD73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0605" y="3789040"/>
                <a:ext cx="4101066" cy="2336848"/>
                <a:chOff x="1340605" y="3789040"/>
                <a:chExt cx="4101066" cy="2336848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D1342545-7CE6-48D5-BADB-817C52A8057B}"/>
                    </a:ext>
                  </a:extLst>
                </p:cNvPr>
                <p:cNvCxnSpPr/>
                <p:nvPr/>
              </p:nvCxnSpPr>
              <p:spPr>
                <a:xfrm>
                  <a:off x="1692112" y="3789195"/>
                  <a:ext cx="1079466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1FC4FF6-DD83-41C0-A349-7CBA5A261720}"/>
                    </a:ext>
                  </a:extLst>
                </p:cNvPr>
                <p:cNvCxnSpPr/>
                <p:nvPr/>
              </p:nvCxnSpPr>
              <p:spPr>
                <a:xfrm>
                  <a:off x="1692112" y="3834546"/>
                  <a:ext cx="1079466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D46D4C1A-F1F8-4630-8124-D13D7EA07665}"/>
                    </a:ext>
                  </a:extLst>
                </p:cNvPr>
                <p:cNvCxnSpPr/>
                <p:nvPr/>
              </p:nvCxnSpPr>
              <p:spPr>
                <a:xfrm>
                  <a:off x="1692112" y="3887832"/>
                  <a:ext cx="1079466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A5B52A8-D7F2-4E74-BE1D-3673F473C59D}"/>
                    </a:ext>
                  </a:extLst>
                </p:cNvPr>
                <p:cNvCxnSpPr/>
                <p:nvPr/>
              </p:nvCxnSpPr>
              <p:spPr>
                <a:xfrm>
                  <a:off x="1692112" y="3960393"/>
                  <a:ext cx="1079466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139305F1-F616-4244-B62E-BAE867DA1D60}"/>
                    </a:ext>
                  </a:extLst>
                </p:cNvPr>
                <p:cNvCxnSpPr/>
                <p:nvPr/>
              </p:nvCxnSpPr>
              <p:spPr>
                <a:xfrm>
                  <a:off x="1692112" y="4031821"/>
                  <a:ext cx="1079466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BAE986D1-0337-4BBC-BC4D-4A9C6B1A4B8D}"/>
                    </a:ext>
                  </a:extLst>
                </p:cNvPr>
                <p:cNvCxnSpPr/>
                <p:nvPr/>
              </p:nvCxnSpPr>
              <p:spPr>
                <a:xfrm>
                  <a:off x="1692112" y="4113452"/>
                  <a:ext cx="1079466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28BF733E-E50C-4833-B93A-1877B4336477}"/>
                    </a:ext>
                  </a:extLst>
                </p:cNvPr>
                <p:cNvCxnSpPr/>
                <p:nvPr/>
              </p:nvCxnSpPr>
              <p:spPr>
                <a:xfrm>
                  <a:off x="3330586" y="4545417"/>
                  <a:ext cx="1079466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9EBF853-D1BA-49F7-B50D-047E18E8C7E8}"/>
                    </a:ext>
                  </a:extLst>
                </p:cNvPr>
                <p:cNvCxnSpPr/>
                <p:nvPr/>
              </p:nvCxnSpPr>
              <p:spPr>
                <a:xfrm>
                  <a:off x="3330586" y="4590768"/>
                  <a:ext cx="1079466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DD953C10-8C7C-4143-9249-C3F00FF24FB4}"/>
                    </a:ext>
                  </a:extLst>
                </p:cNvPr>
                <p:cNvCxnSpPr/>
                <p:nvPr/>
              </p:nvCxnSpPr>
              <p:spPr>
                <a:xfrm>
                  <a:off x="3330586" y="4644055"/>
                  <a:ext cx="1079466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9B12C9C-4951-4664-931E-F1DDE80F611B}"/>
                    </a:ext>
                  </a:extLst>
                </p:cNvPr>
                <p:cNvCxnSpPr/>
                <p:nvPr/>
              </p:nvCxnSpPr>
              <p:spPr>
                <a:xfrm>
                  <a:off x="3330586" y="4716616"/>
                  <a:ext cx="1079466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A688E9A1-A4B8-4C1C-B3AD-EEDFFA540232}"/>
                    </a:ext>
                  </a:extLst>
                </p:cNvPr>
                <p:cNvCxnSpPr/>
                <p:nvPr/>
              </p:nvCxnSpPr>
              <p:spPr>
                <a:xfrm>
                  <a:off x="3330586" y="4788043"/>
                  <a:ext cx="1079466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3955523C-F527-47DC-A94C-E0D8EDA9B845}"/>
                    </a:ext>
                  </a:extLst>
                </p:cNvPr>
                <p:cNvCxnSpPr/>
                <p:nvPr/>
              </p:nvCxnSpPr>
              <p:spPr>
                <a:xfrm>
                  <a:off x="3330586" y="4869674"/>
                  <a:ext cx="1079466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C688DD98-C3E4-4C49-B653-8F2A98D88201}"/>
                    </a:ext>
                  </a:extLst>
                </p:cNvPr>
                <p:cNvCxnSpPr/>
                <p:nvPr/>
              </p:nvCxnSpPr>
              <p:spPr>
                <a:xfrm>
                  <a:off x="1692112" y="5769885"/>
                  <a:ext cx="2699798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DCA0DC1A-287F-42DE-991C-B503F405C2B2}"/>
                    </a:ext>
                  </a:extLst>
                </p:cNvPr>
                <p:cNvCxnSpPr/>
                <p:nvPr/>
              </p:nvCxnSpPr>
              <p:spPr>
                <a:xfrm>
                  <a:off x="1692112" y="5814102"/>
                  <a:ext cx="2699798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964F8863-E494-4D62-9A2C-B70DE53AFBF0}"/>
                    </a:ext>
                  </a:extLst>
                </p:cNvPr>
                <p:cNvCxnSpPr/>
                <p:nvPr/>
              </p:nvCxnSpPr>
              <p:spPr>
                <a:xfrm>
                  <a:off x="1692112" y="5868523"/>
                  <a:ext cx="2699798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F753D47-91F7-443B-AEC6-CB00E13BF72B}"/>
                    </a:ext>
                  </a:extLst>
                </p:cNvPr>
                <p:cNvCxnSpPr/>
                <p:nvPr/>
              </p:nvCxnSpPr>
              <p:spPr>
                <a:xfrm>
                  <a:off x="1692112" y="5939950"/>
                  <a:ext cx="2699798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E539E50-191E-41D6-B02C-9924F32F547A}"/>
                    </a:ext>
                  </a:extLst>
                </p:cNvPr>
                <p:cNvCxnSpPr/>
                <p:nvPr/>
              </p:nvCxnSpPr>
              <p:spPr>
                <a:xfrm>
                  <a:off x="1692112" y="6012511"/>
                  <a:ext cx="2699798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3B6E6D4-9F46-4CEE-8FEE-BB7439632113}"/>
                    </a:ext>
                  </a:extLst>
                </p:cNvPr>
                <p:cNvCxnSpPr/>
                <p:nvPr/>
              </p:nvCxnSpPr>
              <p:spPr>
                <a:xfrm>
                  <a:off x="1692112" y="6093009"/>
                  <a:ext cx="2699798" cy="0"/>
                </a:xfrm>
                <a:prstGeom prst="line">
                  <a:avLst/>
                </a:prstGeom>
                <a:ln w="2540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35C9985D-1436-4B35-B18E-7702CA7F8D20}"/>
                    </a:ext>
                  </a:extLst>
                </p:cNvPr>
                <p:cNvCxnSpPr/>
                <p:nvPr/>
              </p:nvCxnSpPr>
              <p:spPr>
                <a:xfrm flipV="1">
                  <a:off x="1907551" y="3861756"/>
                  <a:ext cx="0" cy="2231253"/>
                </a:xfrm>
                <a:prstGeom prst="straightConnector1">
                  <a:avLst/>
                </a:prstGeom>
                <a:ln w="22225">
                  <a:solidFill>
                    <a:srgbClr val="FF0000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35AB0FE8-97EE-4E0E-998C-50C03B237334}"/>
                    </a:ext>
                  </a:extLst>
                </p:cNvPr>
                <p:cNvCxnSpPr/>
                <p:nvPr/>
              </p:nvCxnSpPr>
              <p:spPr>
                <a:xfrm flipV="1">
                  <a:off x="2195560" y="4104382"/>
                  <a:ext cx="0" cy="1674573"/>
                </a:xfrm>
                <a:prstGeom prst="straightConnector1">
                  <a:avLst/>
                </a:prstGeom>
                <a:ln w="22225">
                  <a:solidFill>
                    <a:schemeClr val="accent6">
                      <a:lumMod val="75000"/>
                    </a:schemeClr>
                  </a:solidFill>
                  <a:prstDash val="sysDash"/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31A234F0-A668-41ED-9501-0F2961D9F252}"/>
                    </a:ext>
                  </a:extLst>
                </p:cNvPr>
                <p:cNvCxnSpPr/>
                <p:nvPr/>
              </p:nvCxnSpPr>
              <p:spPr>
                <a:xfrm flipV="1">
                  <a:off x="3538089" y="4869674"/>
                  <a:ext cx="0" cy="899077"/>
                </a:xfrm>
                <a:prstGeom prst="straightConnector1">
                  <a:avLst/>
                </a:prstGeom>
                <a:ln w="22225">
                  <a:solidFill>
                    <a:schemeClr val="accent6">
                      <a:lumMod val="75000"/>
                    </a:schemeClr>
                  </a:solidFill>
                  <a:prstDash val="sysDash"/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EF257F59-DBEF-476A-AB48-322CD443FE49}"/>
                    </a:ext>
                  </a:extLst>
                </p:cNvPr>
                <p:cNvCxnSpPr/>
                <p:nvPr/>
              </p:nvCxnSpPr>
              <p:spPr>
                <a:xfrm flipV="1">
                  <a:off x="3923612" y="4869674"/>
                  <a:ext cx="0" cy="1079346"/>
                </a:xfrm>
                <a:prstGeom prst="straightConnector1">
                  <a:avLst/>
                </a:prstGeom>
                <a:ln w="22225">
                  <a:solidFill>
                    <a:srgbClr val="1FA818"/>
                  </a:solidFill>
                  <a:prstDash val="solid"/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01DD1F71-5609-4BAA-8FA6-93CC84BFB7FB}"/>
                    </a:ext>
                  </a:extLst>
                </p:cNvPr>
                <p:cNvCxnSpPr/>
                <p:nvPr/>
              </p:nvCxnSpPr>
              <p:spPr>
                <a:xfrm flipH="1" flipV="1">
                  <a:off x="2771577" y="4131593"/>
                  <a:ext cx="720021" cy="395684"/>
                </a:xfrm>
                <a:prstGeom prst="straightConnector1">
                  <a:avLst/>
                </a:prstGeom>
                <a:ln w="22225">
                  <a:solidFill>
                    <a:srgbClr val="B2169C"/>
                  </a:solidFill>
                  <a:prstDash val="sysDash"/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B8CC5631-7CF1-4B56-9593-D7BEC66E550B}"/>
                    </a:ext>
                  </a:extLst>
                </p:cNvPr>
                <p:cNvCxnSpPr/>
                <p:nvPr/>
              </p:nvCxnSpPr>
              <p:spPr>
                <a:xfrm flipV="1">
                  <a:off x="2384920" y="3825476"/>
                  <a:ext cx="0" cy="287977"/>
                </a:xfrm>
                <a:prstGeom prst="straightConnector1">
                  <a:avLst/>
                </a:prstGeom>
                <a:ln w="22225">
                  <a:solidFill>
                    <a:srgbClr val="6600CC"/>
                  </a:solidFill>
                  <a:prstDash val="sysDash"/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7782FF1C-E643-4B2F-A857-F43DD3AC1B3B}"/>
                    </a:ext>
                  </a:extLst>
                </p:cNvPr>
                <p:cNvCxnSpPr/>
                <p:nvPr/>
              </p:nvCxnSpPr>
              <p:spPr>
                <a:xfrm flipV="1">
                  <a:off x="3779607" y="4580564"/>
                  <a:ext cx="0" cy="287977"/>
                </a:xfrm>
                <a:prstGeom prst="straightConnector1">
                  <a:avLst/>
                </a:prstGeom>
                <a:ln w="22225">
                  <a:solidFill>
                    <a:srgbClr val="6600CC"/>
                  </a:solidFill>
                  <a:prstDash val="sysDash"/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D2DA7771-54F3-4FC7-B67E-AFBFBEF8AB40}"/>
                    </a:ext>
                  </a:extLst>
                </p:cNvPr>
                <p:cNvCxnSpPr/>
                <p:nvPr/>
              </p:nvCxnSpPr>
              <p:spPr>
                <a:xfrm flipV="1">
                  <a:off x="2627573" y="4104382"/>
                  <a:ext cx="0" cy="1673440"/>
                </a:xfrm>
                <a:prstGeom prst="straightConnector1">
                  <a:avLst/>
                </a:prstGeom>
                <a:ln w="22225">
                  <a:solidFill>
                    <a:srgbClr val="15971B"/>
                  </a:solidFill>
                  <a:prstDash val="solid"/>
                  <a:headEnd type="triangle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58" name="TextBox 47">
                  <a:extLst>
                    <a:ext uri="{FF2B5EF4-FFF2-40B4-BE49-F238E27FC236}">
                      <a16:creationId xmlns:a16="http://schemas.microsoft.com/office/drawing/2014/main" id="{0C98F1D1-058E-4348-8546-530DD833DE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1355869" y="4734054"/>
                  <a:ext cx="1440160" cy="2418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IN" altLang="en-US" sz="1600">
                      <a:solidFill>
                        <a:srgbClr val="00B050"/>
                      </a:solidFill>
                    </a:rPr>
                    <a:t>Nonradiative decay</a:t>
                  </a:r>
                </a:p>
              </p:txBody>
            </p:sp>
            <p:sp>
              <p:nvSpPr>
                <p:cNvPr id="5159" name="TextBox 48">
                  <a:extLst>
                    <a:ext uri="{FF2B5EF4-FFF2-40B4-BE49-F238E27FC236}">
                      <a16:creationId xmlns:a16="http://schemas.microsoft.com/office/drawing/2014/main" id="{9D2CFC42-94A0-48DD-8A9B-70A33935498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1320714" y="4784108"/>
                  <a:ext cx="936391" cy="2418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IN" altLang="en-US" sz="1600">
                      <a:solidFill>
                        <a:srgbClr val="00B050"/>
                      </a:solidFill>
                    </a:rPr>
                    <a:t>Absorption</a:t>
                  </a:r>
                </a:p>
              </p:txBody>
            </p:sp>
            <p:sp>
              <p:nvSpPr>
                <p:cNvPr id="5160" name="TextBox 49">
                  <a:extLst>
                    <a:ext uri="{FF2B5EF4-FFF2-40B4-BE49-F238E27FC236}">
                      <a16:creationId xmlns:a16="http://schemas.microsoft.com/office/drawing/2014/main" id="{B6FA7C61-3518-4A52-8732-7DB3B96E5E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1939330" y="4766753"/>
                  <a:ext cx="1152128" cy="24182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IN" altLang="en-US" sz="1600">
                      <a:solidFill>
                        <a:srgbClr val="00B050"/>
                      </a:solidFill>
                    </a:rPr>
                    <a:t>Radiative decay</a:t>
                  </a:r>
                </a:p>
              </p:txBody>
            </p:sp>
            <p:sp>
              <p:nvSpPr>
                <p:cNvPr id="5161" name="TextBox 50">
                  <a:extLst>
                    <a:ext uri="{FF2B5EF4-FFF2-40B4-BE49-F238E27FC236}">
                      <a16:creationId xmlns:a16="http://schemas.microsoft.com/office/drawing/2014/main" id="{91BF8867-A326-4CC5-842C-E856177E7A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3233918" y="4946705"/>
                  <a:ext cx="1152128" cy="2857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ts val="12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IN" altLang="en-US" sz="1600">
                      <a:solidFill>
                        <a:srgbClr val="00B050"/>
                      </a:solidFill>
                    </a:rPr>
                    <a:t>Radiative </a:t>
                  </a:r>
                </a:p>
                <a:p>
                  <a:pPr eaLnBrk="1" hangingPunct="1">
                    <a:lnSpc>
                      <a:spcPts val="12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IN" altLang="en-US" sz="1600">
                      <a:solidFill>
                        <a:srgbClr val="00B050"/>
                      </a:solidFill>
                    </a:rPr>
                    <a:t>decay</a:t>
                  </a:r>
                </a:p>
              </p:txBody>
            </p:sp>
            <p:sp>
              <p:nvSpPr>
                <p:cNvPr id="5162" name="TextBox 51">
                  <a:extLst>
                    <a:ext uri="{FF2B5EF4-FFF2-40B4-BE49-F238E27FC236}">
                      <a16:creationId xmlns:a16="http://schemas.microsoft.com/office/drawing/2014/main" id="{D3F1AD49-FE3E-4146-8D6D-4FEB48B7A5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2877658" y="5078557"/>
                  <a:ext cx="1080121" cy="2857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ts val="12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IN" altLang="en-US" sz="1600">
                      <a:solidFill>
                        <a:srgbClr val="00B050"/>
                      </a:solidFill>
                    </a:rPr>
                    <a:t>Nonradiative</a:t>
                  </a:r>
                </a:p>
                <a:p>
                  <a:pPr eaLnBrk="1" hangingPunct="1">
                    <a:lnSpc>
                      <a:spcPts val="12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en-IN" altLang="en-US" sz="1600">
                      <a:solidFill>
                        <a:srgbClr val="00B050"/>
                      </a:solidFill>
                    </a:rPr>
                    <a:t> decay</a:t>
                  </a:r>
                </a:p>
              </p:txBody>
            </p:sp>
            <p:sp>
              <p:nvSpPr>
                <p:cNvPr id="5163" name="Rectangle 52">
                  <a:extLst>
                    <a:ext uri="{FF2B5EF4-FFF2-40B4-BE49-F238E27FC236}">
                      <a16:creationId xmlns:a16="http://schemas.microsoft.com/office/drawing/2014/main" id="{73792622-8DCD-4244-874D-18DA93750C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6679" y="3897073"/>
                  <a:ext cx="2514992" cy="37372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rgbClr val="0000FF"/>
                      </a:solidFill>
                    </a:rPr>
                    <a:t>ISC (</a:t>
                  </a:r>
                  <a:r>
                    <a:rPr lang="en-US" altLang="en-US" sz="1400">
                      <a:solidFill>
                        <a:srgbClr val="0000FF"/>
                      </a:solidFill>
                      <a:sym typeface="Symbol" panose="05050102010706020507" pitchFamily="18" charset="2"/>
                    </a:rPr>
                    <a:t></a:t>
                  </a:r>
                  <a:r>
                    <a:rPr lang="en-US" altLang="en-US" sz="1400">
                      <a:solidFill>
                        <a:srgbClr val="0000FF"/>
                      </a:solidFill>
                    </a:rPr>
                    <a:t>) ~1; : </a:t>
                  </a:r>
                  <a:r>
                    <a:rPr lang="en-US" altLang="en-US" sz="1400">
                      <a:solidFill>
                        <a:srgbClr val="0000FF"/>
                      </a:solidFill>
                      <a:sym typeface="Symbol" panose="05050102010706020507" pitchFamily="18" charset="2"/>
                    </a:rPr>
                    <a:t> ~ 40 fs</a:t>
                  </a:r>
                  <a:r>
                    <a:rPr lang="en-US" altLang="en-US" sz="1400">
                      <a:solidFill>
                        <a:srgbClr val="006600"/>
                      </a:solidFill>
                      <a:sym typeface="Symbol" panose="05050102010706020507" pitchFamily="18" charset="2"/>
                    </a:rPr>
                    <a:t> 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>
                      <a:solidFill>
                        <a:srgbClr val="006600"/>
                      </a:solidFill>
                      <a:sym typeface="Symbol" panose="05050102010706020507" pitchFamily="18" charset="2"/>
                    </a:rPr>
                    <a:t>[</a:t>
                  </a:r>
                  <a:r>
                    <a:rPr lang="en-US" altLang="en-US" sz="1400">
                      <a:solidFill>
                        <a:srgbClr val="0000FF"/>
                      </a:solidFill>
                    </a:rPr>
                    <a:t>Bhasikuttan et. al, J.A.C.S., 124, 8398 (2002)</a:t>
                  </a:r>
                </a:p>
              </p:txBody>
            </p:sp>
            <p:sp>
              <p:nvSpPr>
                <p:cNvPr id="5164" name="TextBox 53">
                  <a:extLst>
                    <a:ext uri="{FF2B5EF4-FFF2-40B4-BE49-F238E27FC236}">
                      <a16:creationId xmlns:a16="http://schemas.microsoft.com/office/drawing/2014/main" id="{D902AADD-F307-455C-A78C-C10A38E101A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3508" y="5787334"/>
                  <a:ext cx="34817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IN" altLang="en-US" sz="1600"/>
                    <a:t>S</a:t>
                  </a:r>
                  <a:r>
                    <a:rPr lang="en-IN" altLang="en-US" sz="1600" baseline="-25000"/>
                    <a:t>0</a:t>
                  </a:r>
                </a:p>
              </p:txBody>
            </p:sp>
            <p:sp>
              <p:nvSpPr>
                <p:cNvPr id="5165" name="TextBox 54">
                  <a:extLst>
                    <a:ext uri="{FF2B5EF4-FFF2-40B4-BE49-F238E27FC236}">
                      <a16:creationId xmlns:a16="http://schemas.microsoft.com/office/drawing/2014/main" id="{BE3DA361-C598-48CB-8EF5-FD4E1279D5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40605" y="3789040"/>
                  <a:ext cx="34817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IN" altLang="en-US" sz="1600"/>
                    <a:t>S</a:t>
                  </a:r>
                  <a:r>
                    <a:rPr lang="en-IN" altLang="en-US" sz="1600" baseline="-25000"/>
                    <a:t>1</a:t>
                  </a:r>
                </a:p>
              </p:txBody>
            </p:sp>
            <p:sp>
              <p:nvSpPr>
                <p:cNvPr id="5166" name="TextBox 55">
                  <a:extLst>
                    <a:ext uri="{FF2B5EF4-FFF2-40B4-BE49-F238E27FC236}">
                      <a16:creationId xmlns:a16="http://schemas.microsoft.com/office/drawing/2014/main" id="{06786A1B-0774-45C7-807F-3E702B9573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65229" y="4536303"/>
                  <a:ext cx="35298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IN" altLang="en-US" sz="1600"/>
                    <a:t>T</a:t>
                  </a:r>
                  <a:r>
                    <a:rPr lang="en-IN" altLang="en-US" sz="1600" baseline="-25000"/>
                    <a:t>1</a:t>
                  </a:r>
                </a:p>
              </p:txBody>
            </p: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9CA2B45-2DDA-48DB-87FD-FEBBD4E3FCFA}"/>
                  </a:ext>
                </a:extLst>
              </p:cNvPr>
              <p:cNvCxnSpPr/>
              <p:nvPr/>
            </p:nvCxnSpPr>
            <p:spPr>
              <a:xfrm flipV="1">
                <a:off x="2412133" y="3555639"/>
                <a:ext cx="791457" cy="359404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29" name="TextBox 18">
                <a:extLst>
                  <a:ext uri="{FF2B5EF4-FFF2-40B4-BE49-F238E27FC236}">
                    <a16:creationId xmlns:a16="http://schemas.microsoft.com/office/drawing/2014/main" id="{94F43110-09B8-4FD0-9E0C-0292414486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6226" y="3311879"/>
                <a:ext cx="1118988" cy="219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IN" altLang="en-US" sz="1400">
                    <a:solidFill>
                      <a:srgbClr val="FF0000"/>
                    </a:solidFill>
                  </a:rPr>
                  <a:t>IC/Thermal cooling</a:t>
                </a:r>
              </a:p>
            </p:txBody>
          </p:sp>
          <p:sp>
            <p:nvSpPr>
              <p:cNvPr id="5130" name="TextBox 19">
                <a:extLst>
                  <a:ext uri="{FF2B5EF4-FFF2-40B4-BE49-F238E27FC236}">
                    <a16:creationId xmlns:a16="http://schemas.microsoft.com/office/drawing/2014/main" id="{8CBEC749-1FEE-4E51-9831-E73755E3B3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3692" y="4263310"/>
                <a:ext cx="1118988" cy="2198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IN" altLang="en-US" sz="1400">
                    <a:solidFill>
                      <a:srgbClr val="FF0000"/>
                    </a:solidFill>
                  </a:rPr>
                  <a:t>IC/Thermal cooling</a:t>
                </a: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0C993B5-1814-43FF-945A-3956DE5A9515}"/>
                  </a:ext>
                </a:extLst>
              </p:cNvPr>
              <p:cNvCxnSpPr>
                <a:endCxn id="5130" idx="1"/>
              </p:cNvCxnSpPr>
              <p:nvPr/>
            </p:nvCxnSpPr>
            <p:spPr>
              <a:xfrm flipV="1">
                <a:off x="3795482" y="4373085"/>
                <a:ext cx="777850" cy="306117"/>
              </a:xfrm>
              <a:prstGeom prst="line">
                <a:avLst/>
              </a:prstGeom>
              <a:ln w="158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26" name="Rectangle 15">
              <a:extLst>
                <a:ext uri="{FF2B5EF4-FFF2-40B4-BE49-F238E27FC236}">
                  <a16:creationId xmlns:a16="http://schemas.microsoft.com/office/drawing/2014/main" id="{F10174F1-B2AB-4DC6-849E-365414FE2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683" y="5098805"/>
              <a:ext cx="1923643" cy="527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>
                  <a:solidFill>
                    <a:srgbClr val="0000FF"/>
                  </a:solidFill>
                </a:rPr>
                <a:t>Radiative deactivation leads to luminescence band with maxima at around 600 nm.</a:t>
              </a:r>
              <a:endParaRPr lang="en-IN" altLang="en-US" sz="14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C9CF6C-933C-220E-0687-B02FBB40C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793"/>
            <a:ext cx="9144000" cy="52391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016C27-F161-0FFF-54AA-013935D93496}"/>
              </a:ext>
            </a:extLst>
          </p:cNvPr>
          <p:cNvSpPr txBox="1"/>
          <p:nvPr/>
        </p:nvSpPr>
        <p:spPr>
          <a:xfrm>
            <a:off x="0" y="6211669"/>
            <a:ext cx="75416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Handbook of Inorganic Photochemistry. Springer Handbooks. Springer, Cham. https://doi.org/10.1007/978-3-030-63713-2_20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9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160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Wingdings</vt:lpstr>
      <vt:lpstr>Office Theme</vt:lpstr>
      <vt:lpstr>CS ChemDraw Drawing</vt:lpstr>
      <vt:lpstr>Graph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Amitava Das</dc:creator>
  <cp:lastModifiedBy>Amitava Das</cp:lastModifiedBy>
  <cp:revision>1</cp:revision>
  <dcterms:created xsi:type="dcterms:W3CDTF">2025-01-06T07:11:06Z</dcterms:created>
  <dcterms:modified xsi:type="dcterms:W3CDTF">2025-01-07T08:00:43Z</dcterms:modified>
</cp:coreProperties>
</file>