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sldIdLst>
    <p:sldId id="256" r:id="rId3"/>
    <p:sldId id="258" r:id="rId4"/>
  </p:sldIdLst>
  <p:sldSz cx="10688320" cy="7562850"/>
  <p:notesSz cx="6858000" cy="9144000"/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40930CC-2DD5-4645-9BF9-1F0F6B9BBA25}" styleName="Standard">
    <a:wholeTbl>
      <a:tcTxStyle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32" y="192"/>
      </p:cViewPr>
      <p:guideLst>
        <p:guide orient="horz" pos="1037"/>
        <p:guide orient="horz" pos="1192"/>
        <p:guide orient="horz" pos="2412"/>
        <p:guide orient="horz" pos="2776"/>
        <p:guide orient="horz" pos="4015"/>
        <p:guide orient="horz" pos="4161"/>
        <p:guide pos="501"/>
        <p:guide pos="3197"/>
        <p:guide pos="3542"/>
        <p:guide pos="6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100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[Presentation title]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  <a:endParaRPr lang="en-US"/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2pPr>
            <a:lvl3pPr marL="210185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3pPr>
            <a:lvl4pPr marL="4203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4pPr>
            <a:lvl5pPr marL="6489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704020202020204" pitchFamily="34" charset="0"/>
              </a:rPr>
              <a:t>STRICTLY PRIVATE AND CONFIDENTIAL</a:t>
            </a:r>
            <a:endParaRPr lang="en-AU" sz="8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2pPr>
            <a:lvl3pPr marL="210185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3pPr>
            <a:lvl4pPr marL="4203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4pPr>
            <a:lvl5pPr marL="6489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704020202020204" pitchFamily="34" charset="0"/>
              </a:rPr>
              <a:t>STRICTLY PRIVATE AND CONFIDENTIAL</a:t>
            </a:r>
            <a:endParaRPr lang="en-AU" sz="8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2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704020202020204" pitchFamily="34" charset="0"/>
              </a:rPr>
              <a:t>Agenda</a:t>
            </a:r>
            <a:endParaRPr lang="en-AU" sz="1800" b="0" i="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4" name="AgendaPage"/>
          <p:cNvSpPr txBox="1"/>
          <p:nvPr userDrawn="1">
            <p:custDataLst>
              <p:tags r:id="rId3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704020202020204" pitchFamily="34" charset="0"/>
              </a:rPr>
              <a:t>Page</a:t>
            </a:r>
            <a:endParaRPr lang="en-AU" sz="1300" b="0" i="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5" name="AgendaTable"/>
          <p:cNvSpPr>
            <a:spLocks noGrp="1"/>
          </p:cNvSpPr>
          <p:nvPr>
            <p:ph type="tbl" idx="10" hasCustomPrompt="1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 marL="21018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 marL="42037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 marL="64897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[Presentation title]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2pPr>
            <a:lvl3pPr marL="210185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3pPr>
            <a:lvl4pPr marL="4203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4pPr>
            <a:lvl5pPr marL="6489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  <a:endParaRPr lang="en-US"/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704020202020204" pitchFamily="34" charset="0"/>
              </a:rPr>
              <a:t>STRICTLY PRIVATE AND CONFIDENTIAL</a:t>
            </a:r>
            <a:endParaRPr lang="en-AU" sz="8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2pPr>
            <a:lvl3pPr marL="210185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3pPr>
            <a:lvl4pPr marL="4203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4pPr>
            <a:lvl5pPr marL="6489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  <a:endParaRPr lang="en-US"/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185" indent="0">
              <a:buFontTx/>
              <a:buNone/>
              <a:defRPr/>
            </a:lvl3pPr>
            <a:lvl4pPr marL="420370" indent="0">
              <a:buFontTx/>
              <a:buNone/>
              <a:defRPr/>
            </a:lvl4pPr>
            <a:lvl5pPr marL="64897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185" indent="0">
              <a:buFontTx/>
              <a:buNone/>
              <a:defRPr/>
            </a:lvl3pPr>
            <a:lvl4pPr marL="420370" indent="0">
              <a:buFontTx/>
              <a:buNone/>
              <a:defRPr/>
            </a:lvl4pPr>
            <a:lvl5pPr marL="64897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2pPr>
            <a:lvl3pPr marL="210185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3pPr>
            <a:lvl4pPr marL="42037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4pPr>
            <a:lvl5pPr marL="64897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  <a:endParaRPr lang="en-US"/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[Presentation title]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185" indent="0">
              <a:buFontTx/>
              <a:buNone/>
              <a:defRPr/>
            </a:lvl3pPr>
            <a:lvl4pPr marL="420370" indent="0">
              <a:buFontTx/>
              <a:buNone/>
              <a:defRPr/>
            </a:lvl4pPr>
            <a:lvl5pPr marL="64897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185" indent="0">
              <a:buFontTx/>
              <a:buNone/>
              <a:defRPr/>
            </a:lvl3pPr>
            <a:lvl4pPr marL="420370" indent="0">
              <a:buFontTx/>
              <a:buNone/>
              <a:defRPr/>
            </a:lvl4pPr>
            <a:lvl5pPr marL="64897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/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2pPr>
            <a:lvl3pPr marL="210185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3pPr>
            <a:lvl4pPr marL="42037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4pPr>
            <a:lvl5pPr marL="64897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  <a:endParaRPr lang="en-US"/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[Presentation title]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7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704020202020204" pitchFamily="34" charset="0"/>
              </a:defRPr>
            </a:lvl2pPr>
            <a:lvl3pPr marL="210185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704020202020204" pitchFamily="34" charset="0"/>
              </a:defRPr>
            </a:lvl3pPr>
            <a:lvl4pPr marL="42037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704020202020204" pitchFamily="34" charset="0"/>
              </a:defRPr>
            </a:lvl4pPr>
            <a:lvl5pPr marL="64897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  <a:endParaRPr lang="en-US"/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704020202020204" pitchFamily="34" charset="0"/>
              </a:defRPr>
            </a:lvl1pPr>
          </a:lstStyle>
          <a:p>
            <a:r>
              <a:rPr lang="en-US"/>
              <a:t>[Presentation title]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7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8.xml"/><Relationship Id="rId28" Type="http://schemas.openxmlformats.org/officeDocument/2006/relationships/tags" Target="../tags/tag7.xml"/><Relationship Id="rId27" Type="http://schemas.openxmlformats.org/officeDocument/2006/relationships/tags" Target="../tags/tag6.xml"/><Relationship Id="rId26" Type="http://schemas.openxmlformats.org/officeDocument/2006/relationships/tags" Target="../tags/tag5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065" lvl="0" indent="-8890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704020202020204" pitchFamily="34" charset="0"/>
              <a:buNone/>
            </a:pPr>
            <a:r>
              <a:rPr lang="en-US"/>
              <a:t>Body Text</a:t>
            </a:r>
            <a:endParaRPr lang="en-US"/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704020202020204" pitchFamily="34" charset="0"/>
              <a:buChar char="•"/>
            </a:pPr>
            <a:r>
              <a:rPr lang="en-US"/>
              <a:t>Bullet one</a:t>
            </a:r>
            <a:endParaRPr lang="en-US"/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704020202020204" pitchFamily="34" charset="0"/>
              <a:buChar char="•"/>
            </a:pPr>
            <a:r>
              <a:rPr lang="en-US"/>
              <a:t>Bullet two</a:t>
            </a:r>
            <a:endParaRPr lang="en-US"/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704020202020204" pitchFamily="34" charset="0"/>
              <a:buChar char="•"/>
            </a:pPr>
            <a:r>
              <a:rPr lang="en-US"/>
              <a:t>Bullet three</a:t>
            </a:r>
            <a:endParaRPr lang="en-US"/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704020202020204" pitchFamily="34" charset="0"/>
              <a:buChar char="•"/>
            </a:pPr>
            <a:r>
              <a:rPr lang="en-US"/>
              <a:t>Bullet four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6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704020202020204" pitchFamily="34" charset="0"/>
              </a:rPr>
              <a:t>Confidential</a:t>
            </a:r>
            <a:endParaRPr lang="en-AU" sz="7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7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704020202020204" pitchFamily="34" charset="0"/>
              </a:rPr>
              <a:t>Confidential</a:t>
            </a:r>
            <a:endParaRPr lang="en-AU" sz="700" b="0" i="0" cap="all" spc="21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7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8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29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704020202020204" pitchFamily="34" charset="0"/>
          <a:ea typeface="+mj-ea"/>
          <a:cs typeface="+mj-cs"/>
        </a:defRPr>
      </a:lvl1pPr>
    </p:titleStyle>
    <p:bodyStyle>
      <a:lvl1pPr marL="12065" indent="-8890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704020202020204" pitchFamily="34" charset="0"/>
          <a:ea typeface="+mn-ea"/>
          <a:cs typeface="+mn-cs"/>
        </a:defRPr>
      </a:lvl1pPr>
      <a:lvl2pPr marL="210185" indent="-210185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704020202020204" pitchFamily="34" charset="0"/>
          <a:ea typeface="+mn-ea"/>
          <a:cs typeface="+mn-cs"/>
        </a:defRPr>
      </a:lvl2pPr>
      <a:lvl3pPr marL="420370" indent="-210185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704020202020204" pitchFamily="34" charset="0"/>
          <a:ea typeface="+mn-ea"/>
          <a:cs typeface="+mn-cs"/>
        </a:defRPr>
      </a:lvl3pPr>
      <a:lvl4pPr marL="648970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704020202020204" pitchFamily="34" charset="0"/>
        <a:buChar char="–"/>
        <a:defRPr sz="1200" b="0" i="0" kern="1200">
          <a:solidFill>
            <a:schemeClr val="tx2"/>
          </a:solidFill>
          <a:latin typeface="Arial" panose="020B0704020202020204" pitchFamily="34" charset="0"/>
          <a:ea typeface="+mn-ea"/>
          <a:cs typeface="+mn-cs"/>
        </a:defRPr>
      </a:lvl4pPr>
      <a:lvl5pPr marL="87757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704020202020204" pitchFamily="34" charset="0"/>
        <a:buChar char="–"/>
        <a:defRPr sz="1200" b="0" i="0" kern="1200">
          <a:solidFill>
            <a:schemeClr val="tx2"/>
          </a:solidFill>
          <a:latin typeface="Arial" panose="020B07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65" indent="-889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 panose="020B0704020202020204"/>
          <a:ea typeface="Arial Unicode MS" panose="020B0604020202020204" charset="-122"/>
          <a:cs typeface="+mn-cs"/>
        </a:defRPr>
      </a:lvl1pPr>
      <a:lvl2pPr marL="210185" indent="-210185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 panose="05000000000000000000"/>
        <a:buChar char="n"/>
        <a:defRPr sz="900" b="0" i="0" kern="1200">
          <a:solidFill>
            <a:schemeClr val="tx2"/>
          </a:solidFill>
          <a:latin typeface="Arial" panose="020B0704020202020204"/>
          <a:ea typeface="Arial Unicode MS" panose="020B0604020202020204" charset="-122"/>
          <a:cs typeface="+mn-cs"/>
        </a:defRPr>
      </a:lvl2pPr>
      <a:lvl3pPr marL="420370" indent="-210185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 panose="05000000000000000000"/>
        <a:buChar char="n"/>
        <a:defRPr sz="900" b="0" i="0" kern="1200">
          <a:solidFill>
            <a:schemeClr val="tx2"/>
          </a:solidFill>
          <a:latin typeface="Arial" panose="020B0704020202020204"/>
          <a:ea typeface="Arial Unicode MS" panose="020B0604020202020204" charset="-122"/>
          <a:cs typeface="+mn-cs"/>
        </a:defRPr>
      </a:lvl3pPr>
      <a:lvl4pPr marL="648970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 panose="020B0704020202020204"/>
        <a:buChar char="–"/>
        <a:defRPr sz="900" b="0" i="0" kern="1200">
          <a:solidFill>
            <a:schemeClr val="tx2"/>
          </a:solidFill>
          <a:latin typeface="Arial" panose="020B0704020202020204"/>
          <a:ea typeface="Arial Unicode MS" panose="020B0604020202020204" charset="-122"/>
          <a:cs typeface="+mn-cs"/>
        </a:defRPr>
      </a:lvl4pPr>
      <a:lvl5pPr marL="877570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 panose="020B0704020202020204"/>
        <a:buChar char="–"/>
        <a:defRPr sz="900" b="0" i="0" kern="1200">
          <a:solidFill>
            <a:schemeClr val="tx2"/>
          </a:solidFill>
          <a:latin typeface="Arial" panose="020B0704020202020204"/>
          <a:ea typeface="Arial Unicode MS" panose="020B0604020202020204" charset="-122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  <a:endParaRPr lang="en-AU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>
          <a:xfrm>
            <a:off x="795528" y="1115568"/>
            <a:ext cx="9107424" cy="365760"/>
          </a:xfrm>
        </p:spPr>
        <p:txBody>
          <a:bodyPr/>
          <a:lstStyle/>
          <a:p>
            <a:endParaRPr lang="en-AU" sz="1400" dirty="0"/>
          </a:p>
        </p:txBody>
      </p:sp>
      <p:sp>
        <p:nvSpPr>
          <p:cNvPr id="12" name="TextBox 11"/>
          <p:cNvSpPr txBox="1"/>
          <p:nvPr>
            <p:custDataLst>
              <p:tags r:id="rId1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270" lvl="1" indent="-12827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704020202020204" pitchFamily="34" charset="0"/>
              </a:rPr>
              <a:t>HappyHour Co. is an Asia-based producer and marketer of beer, spirits, and non-alcoholic beverages. Founded in 1975 and headquartered in Singapore, the company has recently expanded operations to China.</a:t>
            </a:r>
            <a:endParaRPr lang="en-AU" sz="900" dirty="0">
              <a:solidFill>
                <a:schemeClr val="tx2"/>
              </a:solidFill>
              <a:latin typeface="Arial" panose="020B0704020202020204" pitchFamily="34" charset="0"/>
            </a:endParaRPr>
          </a:p>
          <a:p>
            <a:pPr marL="128270" lvl="1" indent="-12827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704020202020204" pitchFamily="34" charset="0"/>
              </a:rPr>
              <a:t>HappyHour Co. is the largest player in Singapore and Malaysia in the segments of beer, spirits, and non-alcoholic beverages. They have demonstrated strong growth in EBITDA in FY2020, which was up 20% pcp and amounted to US$300mm.</a:t>
            </a:r>
            <a:endParaRPr lang="en-AU" sz="900" dirty="0">
              <a:solidFill>
                <a:schemeClr val="tx2"/>
              </a:solidFill>
              <a:latin typeface="Arial" panose="020B0704020202020204" pitchFamily="34" charset="0"/>
            </a:endParaRPr>
          </a:p>
          <a:p>
            <a:pPr marL="128270" lvl="1" indent="-12827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704020202020204" pitchFamily="34" charset="0"/>
              </a:rPr>
              <a:t> The company is majority owned (60%) by the Happy family, with the remaining shares owned by the Hour family (20%) and the Co family (20%).</a:t>
            </a:r>
            <a:endParaRPr lang="en-AU" sz="900" dirty="0">
              <a:solidFill>
                <a:schemeClr val="tx2"/>
              </a:solidFill>
              <a:latin typeface="Arial" panose="020B0704020202020204" pitchFamily="34" charset="0"/>
            </a:endParaRPr>
          </a:p>
          <a:p>
            <a:pPr marL="128270" lvl="1" indent="-12827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800" dirty="0">
              <a:solidFill>
                <a:schemeClr val="tx2"/>
              </a:solidFill>
              <a:latin typeface="Arial" panose="020B0704020202020204" pitchFamily="34" charset="0"/>
            </a:endParaRPr>
          </a:p>
          <a:p>
            <a:pPr marL="128270" lvl="1" indent="-12827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800" dirty="0">
              <a:solidFill>
                <a:schemeClr val="tx2"/>
              </a:solidFill>
              <a:latin typeface="Arial" panose="020B0704020202020204" pitchFamily="34" charset="0"/>
            </a:endParaRPr>
          </a:p>
          <a:p>
            <a:pPr marL="0" lvl="1" inden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None/>
            </a:pPr>
            <a:endParaRPr lang="en-AU" sz="80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704020202020204" pitchFamily="34" charset="0"/>
              </a:rPr>
              <a:t>Overview</a:t>
            </a:r>
            <a:endParaRPr lang="en-AU" b="1" dirty="0">
              <a:latin typeface="Arial" panose="020B07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704020202020204" pitchFamily="34" charset="0"/>
              </a:rPr>
              <a:t>Shareholders</a:t>
            </a:r>
            <a:endParaRPr lang="en-AU" b="1" dirty="0">
              <a:latin typeface="Arial" panose="020B07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704020202020204" pitchFamily="34" charset="0"/>
              </a:rPr>
              <a:t>Indicative valuation</a:t>
            </a:r>
            <a:endParaRPr lang="en-AU" b="1" dirty="0">
              <a:latin typeface="Arial" panose="020B0704020202020204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2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704020202020204" pitchFamily="34" charset="0"/>
              </a:rPr>
              <a:t>Source:</a:t>
            </a:r>
            <a:endParaRPr lang="en-AU" sz="80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704020202020204" pitchFamily="34" charset="0"/>
              </a:rPr>
              <a:t>Key financials</a:t>
            </a:r>
            <a:endParaRPr lang="en-AU" b="1" dirty="0">
              <a:latin typeface="Arial" panose="020B07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704020202020204" pitchFamily="34" charset="0"/>
              </a:rPr>
              <a:t>1</a:t>
            </a:r>
            <a:endParaRPr lang="en-AU" sz="900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15000" y="2058035"/>
            <a:ext cx="4416425" cy="8509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Revenue: $961M in FY19, projected $1,071M in FY20.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EBITDA: $250M in FY19, projected $300M in FY20.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Net Profit After Tax (NPAT): $153M in FY19, projected $193M in FY20.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EBITDA Margin: Approximately 26% in FY19.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Net Profit Margin: Approximately 16% in FY19.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28370" y="4407535"/>
            <a:ext cx="4306570" cy="24396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Family 1 (Happy Family): 60%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Family 2 (Hour Family): 20%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Family 3 (Co Family): 20%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Majority Owner and Founder: The majority owner and co-founder of HappyHour Co. is Family 1, also known as the Happy Family. Ms. Happy, the co-founder, is part of this family and owns 60% of the company.</a:t>
            </a:r>
            <a:endParaRPr lang="en-US" sz="12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12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800" b="0" i="0" dirty="0" smtClean="0">
                <a:solidFill>
                  <a:schemeClr val="tx2"/>
                </a:solidFill>
                <a:latin typeface="Arial" panose="020B0704020202020204"/>
              </a:rPr>
              <a:t>Retiring Owner: Ms. Happy, the majority owner, is planning to retire in a few years. Co-founder's Intentions: Despite the intention of the majority owner to retire and exit, she wants to stay involved with the business even after the sale Other Shareholders: Families 2 and 3 are also significant shareholders holding a 20% stake each . These families, known as the Hour and Co families, are co-founders of HappyHour Co. and are looking to bring in a global strategic player as a partner</a:t>
            </a:r>
            <a:endParaRPr lang="en-US" sz="8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8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800" b="0" i="0" dirty="0" smtClean="0">
              <a:solidFill>
                <a:schemeClr val="tx2"/>
              </a:solidFill>
              <a:latin typeface="Arial" panose="020B07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23560" y="4975225"/>
            <a:ext cx="4864100" cy="16109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According to the press article, HappyHour's financial advisor is quoting a preliminary valuation of $3,500 million for the business.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The broker industry report indicates that comparable companies in the industry are trading at EV/EBITDA multiples in the range of 10.0x to 11.5x.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-HappyHour's projected FY2020 EBITDA is $300 million.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-Applying the industry EV/EBITDA multiple range of 10.0x to 11.5x to HappyHour's projected FY2020 EBITDA of $300 million, the indicative enterprise value range would be $3,000 million to $3,450 million.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Rumored valuation based on press article: US$3,500 million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  <a:endParaRPr lang="en-US" dirty="0"/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5" dirty="0">
                <a:solidFill>
                  <a:schemeClr val="tx2"/>
                </a:solidFill>
                <a:latin typeface="Arial" panose="020B0704020202020204" pitchFamily="34" charset="0"/>
              </a:rPr>
              <a:t>1</a:t>
            </a:r>
            <a:endParaRPr lang="en-US" sz="875" dirty="0">
              <a:solidFill>
                <a:schemeClr val="tx2"/>
              </a:solidFill>
              <a:latin typeface="Arial" panose="020B07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3379" y="1745511"/>
          <a:ext cx="8862060" cy="5567680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510"/>
                <a:gridCol w="1600200"/>
                <a:gridCol w="2539685"/>
                <a:gridCol w="3689484"/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</a:tr>
              <a:tr h="1193165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  <a:endParaRPr lang="en-GB" sz="900" b="1" i="0" u="none" strike="noStrike" kern="1200" cap="none" baseline="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9-13th April 2020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sym typeface="+mn-ea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sym typeface="+mn-ea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</a:tr>
              <a:tr h="894080">
                <a:tc vMerge="1"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Late May 2024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Submit Indicative bid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sym typeface="+mn-ea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cPr marL="68580" marR="68580" marT="0" marB="0"/>
                </a:tc>
              </a:tr>
              <a:tr h="650875">
                <a:tc vMerge="1"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May 2024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cPr marL="68580" marR="68580" marT="0" marB="0"/>
                </a:tc>
              </a:tr>
              <a:tr h="1456690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  <a:endParaRPr lang="en-GB" sz="900" b="1" i="0" u="none" strike="noStrike" kern="1200" cap="none" baseline="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Shortlisted bidders selected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additional due diligence materials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Site visits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Presentations from HappyHour's management team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Additional Q&amp;A process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Submission of final, binding bids (late July 2024)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</a:tr>
              <a:tr h="1195227">
                <a:tc vMerge="1"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US" sz="117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US" sz="1170" dirty="0">
              <a:solidFill>
                <a:schemeClr val="tx2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95650" y="2395855"/>
            <a:ext cx="4107180" cy="1002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WorldWide Brewing Co. will be granted access to: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Transaction information memorandum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Vendor due diligence rep orts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Financial forecasts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Opportunity to submit questions via online portal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43980" y="2573020"/>
            <a:ext cx="3231515" cy="37382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Due Diligence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Financial (statements, forecasts, working capital)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Legal (contracts, IP, litigation, compliance) 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Operations (manufacturing, supply chain, distribution)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Commercial (customers, suppliers, market assessment)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IT and Cybersecurity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Environmental and Regulatory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HR and Employee Benefits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Integration Planning 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Develop detailed integration plan (operations, finance, IT, sales &amp; marketing)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Identify synergies and cost savings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Assess cultural fit and change management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Evaluate organizational design and key personnel retention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Transaction Execution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Finalize transaction structure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Negotiate agreements (purchase, disclosures)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Obtain regulatory approvals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Arrange financing 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Transition services planning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  <a:p>
            <a:pPr algn="l">
              <a:lnSpc>
                <a:spcPct val="110000"/>
              </a:lnSpc>
            </a:pPr>
            <a:r>
              <a:rPr lang="en-US" sz="900" b="0" i="0" dirty="0" smtClean="0">
                <a:solidFill>
                  <a:schemeClr val="tx2"/>
                </a:solidFill>
                <a:latin typeface="Arial" panose="020B0704020202020204"/>
              </a:rPr>
              <a:t>- Post-closing integration readiness</a:t>
            </a:r>
            <a:endParaRPr lang="en-US" sz="900" b="0" i="0" dirty="0" smtClean="0">
              <a:solidFill>
                <a:schemeClr val="tx2"/>
              </a:solidFill>
              <a:latin typeface="Arial" panose="020B0704020202020204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LOGOTYPE" val="CoverGraphic"/>
</p:tagLst>
</file>

<file path=ppt/tags/tag10.xml><?xml version="1.0" encoding="utf-8"?>
<p:tagLst xmlns:p="http://schemas.openxmlformats.org/presentationml/2006/main">
  <p:tag name="SHAPENAME" val="PageNote"/>
</p:tagLst>
</file>

<file path=ppt/tags/tag11.xml><?xml version="1.0" encoding="utf-8"?>
<p:tagLst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2.xml><?xml version="1.0" encoding="utf-8"?>
<p:tagLst xmlns:p="http://schemas.openxmlformats.org/presentationml/2006/main">
  <p:tag name="THISSHAPESIZEANDPOSITIONDETAILS" val="top=165.6&amp;left=37.44&amp;height=572.46&amp;width=717.12"/>
  <p:tag name="KSO_WM_UNIT_TABLE_BEAUTIFY" val="smartTable{7bb7c9d0-a3a7-41dc-815e-2a80e2920981}"/>
</p:tagLst>
</file>

<file path=ppt/tags/tag13.xml><?xml version="1.0" encoding="utf-8"?>
<p:tagLst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2.xml><?xml version="1.0" encoding="utf-8"?>
<p:tagLst xmlns:p="http://schemas.openxmlformats.org/presentationml/2006/main">
  <p:tag name="LOGOTYPE" val="BrandLogo"/>
  <p:tag name="JPM_OBJECT_NAME" val="BrandLogo"/>
</p:tagLst>
</file>

<file path=ppt/tags/tag3.xml><?xml version="1.0" encoding="utf-8"?>
<p:tagLst xmlns:p="http://schemas.openxmlformats.org/presentationml/2006/main">
  <p:tag name="AGENDASHAPE" val="AgendaTitle"/>
</p:tagLst>
</file>

<file path=ppt/tags/tag4.xml><?xml version="1.0" encoding="utf-8"?>
<p:tagLst xmlns:p="http://schemas.openxmlformats.org/presentationml/2006/main">
  <p:tag name="AGENDASHAPE" val="AgendaNumberingType"/>
</p:tagLst>
</file>

<file path=ppt/tags/tag5.xml><?xml version="1.0" encoding="utf-8"?>
<p:tagLst xmlns:p="http://schemas.openxmlformats.org/presentationml/2006/main">
  <p:tag name="SHAPETYPE" val="ConfidentialInternal"/>
</p:tagLst>
</file>

<file path=ppt/tags/tag6.xml><?xml version="1.0" encoding="utf-8"?>
<p:tagLst xmlns:p="http://schemas.openxmlformats.org/presentationml/2006/main">
  <p:tag name="SHAPETYPE" val="Confidential"/>
</p:tagLst>
</file>

<file path=ppt/tags/tag7.xml><?xml version="1.0" encoding="utf-8"?>
<p:tagLst xmlns:p="http://schemas.openxmlformats.org/presentationml/2006/main">
  <p:tag name="MASTERSHAPETYPE" val="ClientName"/>
</p:tagLst>
</file>

<file path=ppt/tags/tag8.xml><?xml version="1.0" encoding="utf-8"?>
<p:tagLst xmlns:p="http://schemas.openxmlformats.org/presentationml/2006/main">
  <p:tag name="LOGOTYPE" val="BrandLogo"/>
  <p:tag name="JPM_OBJECT_NAME" val="BrandLogo"/>
</p:tagLst>
</file>

<file path=ppt/tags/tag9.xml><?xml version="1.0" encoding="utf-8"?>
<p:tagLst xmlns:p="http://schemas.openxmlformats.org/presentationml/2006/main">
  <p:tag name="OBJECTTITLESHAPEID" val="13"/>
  <p:tag name="THISSHAPESIZEANDPOSITIONDETAILS" val="top=149.04&amp;left=62.64&amp;height=154.8&amp;width=336.96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 panose="020B0704020202020204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0</TotalTime>
  <Words>3706</Words>
  <Application>WPS Presentation</Application>
  <PresentationFormat>Custom</PresentationFormat>
  <Paragraphs>119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Arial</vt:lpstr>
      <vt:lpstr>Arial Narrow</vt:lpstr>
      <vt:lpstr>Arial Unicode MS</vt:lpstr>
      <vt:lpstr>Wingdings</vt:lpstr>
      <vt:lpstr>Times New Roman</vt:lpstr>
      <vt:lpstr>微软雅黑</vt:lpstr>
      <vt:lpstr>汉仪旗黑</vt:lpstr>
      <vt:lpstr>宋体-简</vt:lpstr>
      <vt:lpstr>Calibri</vt:lpstr>
      <vt:lpstr>Helvetica Neue</vt:lpstr>
      <vt:lpstr>adrial</vt:lpstr>
      <vt:lpstr>苹方-简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athenos</cp:lastModifiedBy>
  <cp:revision>23</cp:revision>
  <dcterms:created xsi:type="dcterms:W3CDTF">2024-04-30T22:51:02Z</dcterms:created>
  <dcterms:modified xsi:type="dcterms:W3CDTF">2024-04-30T22:51:02Z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